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handoutMasterIdLst>
    <p:handoutMasterId r:id="rId64"/>
  </p:handoutMasterIdLst>
  <p:sldIdLst>
    <p:sldId id="320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441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42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43" r:id="rId57"/>
    <p:sldId id="437" r:id="rId58"/>
    <p:sldId id="438" r:id="rId59"/>
    <p:sldId id="439" r:id="rId60"/>
    <p:sldId id="440" r:id="rId61"/>
    <p:sldId id="333" r:id="rId6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7" d="100"/>
          <a:sy n="67" d="100"/>
        </p:scale>
        <p:origin x="7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2EF50-3D93-45D2-B423-013AFB83E7D2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840185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27E94-4C08-4A4A-B136-087C9DFAD94A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1"/>
          </a:p>
        </p:txBody>
      </p:sp>
    </p:spTree>
    <p:extLst>
      <p:ext uri="{BB962C8B-B14F-4D97-AF65-F5344CB8AC3E}">
        <p14:creationId xmlns:p14="http://schemas.microsoft.com/office/powerpoint/2010/main" val="73757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24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6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03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90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74307-40B1-4454-8157-58AD2685FB01}" type="slidenum">
              <a:rPr lang="en-US"/>
              <a:pPr/>
              <a:t>40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94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547CB-7180-4228-96E9-D1F558308002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4840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43A79-1D64-466E-941F-56F2D1290A29}" type="slidenum">
              <a:rPr lang="en-US"/>
              <a:pPr/>
              <a:t>46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85471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B5066-B9F5-4111-98D7-BA3921AB4762}" type="slidenum">
              <a:rPr lang="en-US"/>
              <a:pPr/>
              <a:t>47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1118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9109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FA32F-4BCB-46CF-800F-96497D385AB9}" type="slidenum">
              <a:rPr lang="en-US"/>
              <a:pPr/>
              <a:t>48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363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9306B-70FC-4237-856F-5F286C8F7662}" type="slidenum">
              <a:rPr lang="en-US"/>
              <a:pPr/>
              <a:t>49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15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EE497-F787-4389-9CC5-78B497936D51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346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D29E4-12F4-4B05-9F9C-1D9E7A503952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523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E102B-58A6-44B2-91E1-E9125C6C8A6B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z="3000" b="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4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D65C6-FF98-4F10-98DD-6EFC9D7180B0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z="3000" b="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9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1C8BC-6562-44E0-B081-73102DE46F91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1"/>
          </a:p>
        </p:txBody>
      </p:sp>
    </p:spTree>
    <p:extLst>
      <p:ext uri="{BB962C8B-B14F-4D97-AF65-F5344CB8AC3E}">
        <p14:creationId xmlns:p14="http://schemas.microsoft.com/office/powerpoint/2010/main" val="265980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B3EA2-9C4C-4914-8FF5-E20BB0BC7B1B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1"/>
          </a:p>
        </p:txBody>
      </p:sp>
    </p:spTree>
    <p:extLst>
      <p:ext uri="{BB962C8B-B14F-4D97-AF65-F5344CB8AC3E}">
        <p14:creationId xmlns:p14="http://schemas.microsoft.com/office/powerpoint/2010/main" val="37903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0B102-A680-4036-B943-16D1316C7387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95713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0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bile.b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828" y="2423061"/>
            <a:ext cx="8382000" cy="976911"/>
          </a:xfrm>
        </p:spPr>
        <p:txBody>
          <a:bodyPr/>
          <a:lstStyle/>
          <a:p>
            <a:r>
              <a:rPr lang="en-US" dirty="0"/>
              <a:t>ASP.NET Data Binding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9156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4991712" y="4787115"/>
            <a:ext cx="3597222" cy="1428292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2" name="Picture 2" descr="http://www.artistsvalley.com/images/icon-packs/data-icons.jpg"/>
          <p:cNvPicPr>
            <a:picLocks noChangeAspect="1" noChangeArrowheads="1"/>
          </p:cNvPicPr>
          <p:nvPr/>
        </p:nvPicPr>
        <p:blipFill rotWithShape="1"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384605">
            <a:off x="488168" y="1651281"/>
            <a:ext cx="1053850" cy="1022152"/>
          </a:xfrm>
          <a:prstGeom prst="roundRect">
            <a:avLst>
              <a:gd name="adj" fmla="val 9776"/>
            </a:avLst>
          </a:prstGeom>
          <a:noFill/>
          <a:ln w="19050">
            <a:solidFill>
              <a:schemeClr val="bg1">
                <a:lumMod val="95000"/>
                <a:lumOff val="5000"/>
              </a:schemeClr>
            </a:solidFill>
          </a:ln>
          <a:effectLst>
            <a:glow rad="101600">
              <a:schemeClr val="tx1">
                <a:lumMod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hufkens.net/wp-content/two-way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78507">
            <a:off x="1159603" y="742503"/>
            <a:ext cx="1475356" cy="1475356"/>
          </a:xfrm>
          <a:prstGeom prst="rect">
            <a:avLst/>
          </a:prstGeom>
          <a:noFill/>
          <a:effectLst>
            <a:glow rad="101600">
              <a:schemeClr val="tx1">
                <a:lumMod val="50000"/>
                <a:alpha val="40000"/>
              </a:schemeClr>
            </a:glow>
          </a:effectLst>
        </p:spPr>
      </p:pic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457200" y="3433839"/>
            <a:ext cx="8229600" cy="569120"/>
          </a:xfrm>
        </p:spPr>
        <p:txBody>
          <a:bodyPr/>
          <a:lstStyle/>
          <a:p>
            <a:r>
              <a:rPr lang="en-US" dirty="0" smtClean="0"/>
              <a:t>Binding UI Controls to Data Classes in Web Forms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9856" y="450353"/>
            <a:ext cx="3657917" cy="1780186"/>
          </a:xfrm>
          <a:prstGeom prst="rect">
            <a:avLst/>
          </a:prstGeom>
        </p:spPr>
      </p:pic>
      <p:pic>
        <p:nvPicPr>
          <p:cNvPr id="1028" name="Picture 4" descr="base, data, database, db, dbms, ordbms, rdbms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8957" y="4703936"/>
            <a:ext cx="1412528" cy="14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, group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4866" y="4203743"/>
            <a:ext cx="1252629" cy="12526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in, link, web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160186">
            <a:off x="4426742" y="4071251"/>
            <a:ext cx="1396554" cy="13965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nector, draw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09985">
            <a:off x="4312977" y="5399026"/>
            <a:ext cx="961764" cy="9617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mtClean="0"/>
              <a:t>List-Bound Controls:</a:t>
            </a:r>
            <a:br>
              <a:rPr lang="en-US" smtClean="0"/>
            </a:br>
            <a:r>
              <a:rPr lang="en-US" smtClean="0"/>
              <a:t>Common </a:t>
            </a:r>
            <a:r>
              <a:rPr lang="en-US" dirty="0"/>
              <a:t>Properties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  <a:ln>
            <a:noFill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/>
              <a:t>To connect a </a:t>
            </a:r>
            <a:r>
              <a:rPr lang="en-US" noProof="1" smtClean="0"/>
              <a:t>list-bound </a:t>
            </a:r>
            <a:r>
              <a:rPr lang="en-US" noProof="1"/>
              <a:t>controls to a data source </a:t>
            </a:r>
            <a:r>
              <a:rPr lang="en-US" noProof="1" smtClean="0"/>
              <a:t>use </a:t>
            </a:r>
            <a:r>
              <a:rPr lang="en-US" noProof="1"/>
              <a:t>the properties: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</a:p>
          <a:p>
            <a:pPr lvl="2">
              <a:lnSpc>
                <a:spcPct val="110000"/>
              </a:lnSpc>
            </a:pPr>
            <a:r>
              <a:rPr lang="en-US" noProof="1" smtClean="0"/>
              <a:t>Assigns the </a:t>
            </a:r>
            <a:r>
              <a:rPr lang="en-US" noProof="1"/>
              <a:t>data source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DataMember</a:t>
            </a:r>
          </a:p>
          <a:p>
            <a:pPr lvl="2">
              <a:lnSpc>
                <a:spcPct val="110000"/>
              </a:lnSpc>
            </a:pPr>
            <a:r>
              <a:rPr lang="en-US" noProof="1" smtClean="0"/>
              <a:t>Optionally </a:t>
            </a:r>
            <a:r>
              <a:rPr lang="en-US" noProof="1"/>
              <a:t>indicates the object inside the data </a:t>
            </a:r>
            <a:r>
              <a:rPr lang="en-US" noProof="1" smtClean="0"/>
              <a:t>source: a property or a property path</a:t>
            </a:r>
          </a:p>
          <a:p>
            <a:pPr lvl="2">
              <a:lnSpc>
                <a:spcPct val="110000"/>
              </a:lnSpc>
            </a:pPr>
            <a:r>
              <a:rPr lang="en-US" noProof="1" smtClean="0"/>
              <a:t>E.g</a:t>
            </a:r>
            <a:r>
              <a:rPr lang="en-US" noProof="1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noProof="1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noProof="1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noProof="1" smtClean="0"/>
              <a:t>,</a:t>
            </a:r>
            <a:br>
              <a:rPr lang="en-US" noProof="1" smtClean="0"/>
            </a:b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US" noProof="1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Address.Town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8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  <a:r>
              <a:rPr lang="en-US" noProof="1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r>
              <a:rPr lang="en-US" dirty="0" smtClean="0"/>
              <a:t>) have </a:t>
            </a:r>
            <a:r>
              <a:rPr lang="en-US" dirty="0"/>
              <a:t>additional </a:t>
            </a:r>
            <a:r>
              <a:rPr lang="en-US" dirty="0" smtClean="0"/>
              <a:t>common properties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bg-BG" dirty="0"/>
              <a:t> </a:t>
            </a:r>
            <a:r>
              <a:rPr lang="bg-BG" dirty="0" smtClean="0"/>
              <a:t>–</a:t>
            </a:r>
            <a:r>
              <a:rPr lang="en-US" dirty="0" smtClean="0"/>
              <a:t> the </a:t>
            </a:r>
            <a:r>
              <a:rPr lang="en-US" dirty="0"/>
              <a:t>column (property)</a:t>
            </a:r>
            <a:r>
              <a:rPr lang="bg-BG" dirty="0"/>
              <a:t> </a:t>
            </a:r>
            <a:r>
              <a:rPr lang="en-US" dirty="0"/>
              <a:t>which will be </a:t>
            </a:r>
            <a:r>
              <a:rPr lang="en-US" dirty="0" smtClean="0"/>
              <a:t>displayed on the page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CustomerName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bg-BG" dirty="0" smtClean="0"/>
              <a:t> –</a:t>
            </a:r>
            <a:r>
              <a:rPr lang="en-US" dirty="0" smtClean="0"/>
              <a:t> the </a:t>
            </a:r>
            <a:r>
              <a:rPr lang="en-US" dirty="0"/>
              <a:t>column that will provide the </a:t>
            </a:r>
            <a:r>
              <a:rPr lang="en-US" dirty="0" smtClean="0"/>
              <a:t>value </a:t>
            </a:r>
            <a:r>
              <a:rPr lang="en-US" dirty="0"/>
              <a:t>for the </a:t>
            </a:r>
            <a:r>
              <a:rPr lang="en-US" dirty="0" smtClean="0"/>
              <a:t>control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CustomerID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3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5257800"/>
            <a:ext cx="6248400" cy="685800"/>
          </a:xfrm>
        </p:spPr>
        <p:txBody>
          <a:bodyPr/>
          <a:lstStyle/>
          <a:p>
            <a:r>
              <a:rPr lang="en-US" dirty="0" smtClean="0"/>
              <a:t>Binding List Controls</a:t>
            </a:r>
            <a:endParaRPr lang="bg-BG" dirty="0" smtClean="0"/>
          </a:p>
        </p:txBody>
      </p:sp>
      <p:pic>
        <p:nvPicPr>
          <p:cNvPr id="94210" name="Picture 2" descr="http://www.autismgenome.org/information_links/Lin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447657"/>
            <a:ext cx="3971926" cy="2977702"/>
          </a:xfrm>
          <a:prstGeom prst="roundRect">
            <a:avLst>
              <a:gd name="adj" fmla="val 559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www.teknolojilabs.com/resimler/asp.ne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429000" cy="2571750"/>
          </a:xfrm>
          <a:prstGeom prst="roundRect">
            <a:avLst>
              <a:gd name="adj" fmla="val 4574"/>
            </a:avLst>
          </a:prstGeom>
          <a:noFill/>
          <a:effectLst>
            <a:glow rad="63500">
              <a:schemeClr val="accent5">
                <a:lumMod val="20000"/>
                <a:lumOff val="80000"/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ibrary.gnome.org/devel/hig-book/stable/images/controls-list.png.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0159">
            <a:off x="5056496" y="2836478"/>
            <a:ext cx="2771775" cy="179980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2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List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 smtClean="0"/>
              <a:t>Abstract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ListControl</a:t>
            </a:r>
            <a:r>
              <a:rPr lang="en-US" noProof="1" smtClean="0"/>
              <a:t> is base class for all list controls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BulletedList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2060" y="1790203"/>
            <a:ext cx="643491" cy="112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5924" y="2590800"/>
            <a:ext cx="1752600" cy="88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9900" y="3119795"/>
            <a:ext cx="1104900" cy="117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633332" y="2472734"/>
            <a:ext cx="969335" cy="118067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36335" y="3119795"/>
            <a:ext cx="935665" cy="12313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36335" y="3708274"/>
            <a:ext cx="3079011" cy="20163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4264" y="3991308"/>
            <a:ext cx="1023274" cy="128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636335" y="4566906"/>
            <a:ext cx="1316665" cy="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5346" y="5130503"/>
            <a:ext cx="991043" cy="132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4252526" y="5259794"/>
            <a:ext cx="2300674" cy="53140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95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Binding List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Common binding-related properties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 smtClean="0"/>
              <a:t> – for declarative data binding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en-US" noProof="1"/>
              <a:t> – </a:t>
            </a:r>
            <a:r>
              <a:rPr lang="en-US" noProof="1" smtClean="0"/>
              <a:t>field to display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DataTextFormatString</a:t>
            </a:r>
            <a:r>
              <a:rPr lang="en-US" noProof="1"/>
              <a:t> – </a:t>
            </a:r>
            <a:r>
              <a:rPr lang="en-US" noProof="1" smtClean="0"/>
              <a:t>field display format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en-US" noProof="1"/>
              <a:t> – </a:t>
            </a:r>
            <a:r>
              <a:rPr lang="en-US" noProof="1" smtClean="0"/>
              <a:t>field to take as result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r>
              <a:rPr lang="en-US" noProof="1"/>
              <a:t> – </a:t>
            </a:r>
            <a:r>
              <a:rPr lang="en-US" noProof="1" smtClean="0"/>
              <a:t>forces postback on user click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</a:t>
            </a:r>
            <a:r>
              <a:rPr lang="en-US" noProof="1"/>
              <a:t> – </a:t>
            </a:r>
            <a:r>
              <a:rPr lang="en-US" noProof="1" smtClean="0"/>
              <a:t>contains the list items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Common events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SelectedIndexChanged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4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Binding List </a:t>
            </a:r>
            <a:r>
              <a:rPr lang="en-US" sz="3900" dirty="0" smtClean="0"/>
              <a:t>Controls – Example</a:t>
            </a:r>
            <a:endParaRPr lang="en-US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1066798"/>
            <a:ext cx="4191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&lt;asp:BulletedList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ID="BulletedListMenu"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runat="server"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DisplayMode="HyperLink"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DataTextField="Text"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DataValueField="Url"&gt;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&lt;/asp:BulletedList&gt;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373380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urls = new[]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{ Text="Google", Url="http://www.google.com" },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{ Text="Bing!", Url="http://www.bing.com" },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{ Text="MSDN", Url="http://msdn.microsoft.com" }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this.BulletedListMenu.DataSource = urls;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this.BulletedListMenu.DataBind();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43" y="1238594"/>
            <a:ext cx="2152650" cy="1819275"/>
          </a:xfrm>
          <a:prstGeom prst="rect">
            <a:avLst/>
          </a:prstGeom>
        </p:spPr>
      </p:pic>
      <p:pic>
        <p:nvPicPr>
          <p:cNvPr id="3074" name="Picture 2" descr="aspx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2452" y="914400"/>
            <a:ext cx="970548" cy="9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, c#,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6491" y="3382064"/>
            <a:ext cx="970547" cy="9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70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5665" y="1257301"/>
            <a:ext cx="38100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6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76801"/>
            <a:ext cx="7162800" cy="685800"/>
          </a:xfrm>
        </p:spPr>
        <p:txBody>
          <a:bodyPr/>
          <a:lstStyle/>
          <a:p>
            <a:r>
              <a:rPr lang="en-US" dirty="0" smtClean="0"/>
              <a:t>Binding List Controls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679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mg.verycd.com/posts/0701/post-378454-1167713954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54258" y="914401"/>
            <a:ext cx="1455817" cy="1258187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eknolojilabs.com/resimler/asp.net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7865" y="3292852"/>
            <a:ext cx="1961210" cy="1066800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lication, desktop, development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8665" y="2198876"/>
            <a:ext cx="12192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1190626"/>
            <a:ext cx="1133475" cy="299085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52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066801"/>
            <a:ext cx="3810000" cy="3086100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7170" name="Picture 2" descr="http://balsamiq.wpengine.com/wp-content/uploads/2009/02/iphonecontr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04838" y="1452562"/>
            <a:ext cx="3086101" cy="2314577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7172" name="Picture 4" descr="http://www.consumables.com.au/images/products/Plastic-Binding-Com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61023">
            <a:off x="3006354" y="2609762"/>
            <a:ext cx="1550582" cy="1162936"/>
          </a:xfrm>
          <a:prstGeom prst="roundRect">
            <a:avLst>
              <a:gd name="adj" fmla="val 10039"/>
            </a:avLst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0"/>
            <a:ext cx="7315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Declarative Data Binding in the ASP.NET Controls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81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Declarative Data Binding </a:t>
            </a:r>
            <a:r>
              <a:rPr lang="en-US" sz="3800" dirty="0"/>
              <a:t>Syntax</a:t>
            </a:r>
            <a:endParaRPr lang="bg-BG" sz="3800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ASP.NET </a:t>
            </a:r>
            <a:r>
              <a:rPr lang="en-US" dirty="0" smtClean="0"/>
              <a:t>Web Forms offers a declarative </a:t>
            </a:r>
            <a:r>
              <a:rPr lang="en-US" dirty="0"/>
              <a:t>syntax for </a:t>
            </a:r>
            <a:r>
              <a:rPr lang="en-US" dirty="0" smtClean="0"/>
              <a:t>data-binding</a:t>
            </a:r>
          </a:p>
          <a:p>
            <a:pPr>
              <a:lnSpc>
                <a:spcPct val="11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Evaluated </a:t>
            </a:r>
            <a:r>
              <a:rPr lang="en-US" dirty="0"/>
              <a:t>when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DataBinding</a:t>
            </a:r>
            <a:r>
              <a:rPr lang="en-US" dirty="0"/>
              <a:t> event of the corresponding control is fired for each </a:t>
            </a:r>
            <a:r>
              <a:rPr lang="en-US" noProof="1" smtClean="0"/>
              <a:t>item (i.e. record /</a:t>
            </a:r>
            <a:r>
              <a:rPr lang="en-US" dirty="0" smtClean="0"/>
              <a:t> </a:t>
            </a:r>
            <a:r>
              <a:rPr lang="en-US" dirty="0"/>
              <a:t>row) in the data </a:t>
            </a:r>
            <a:r>
              <a:rPr lang="en-US" dirty="0" smtClean="0"/>
              <a:t>source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</a:t>
            </a:r>
            <a:r>
              <a:rPr lang="en-US" dirty="0"/>
              <a:t> class is used internally to retrieve the value in a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335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</a:t>
            </a:r>
            <a:r>
              <a:rPr lang="en-US" sz="24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:</a:t>
            </a:r>
            <a:r>
              <a:rPr lang="bg-BG" sz="24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expression</a:t>
            </a: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%&gt;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048000"/>
            <a:ext cx="335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 </a:t>
            </a:r>
            <a:r>
              <a:rPr lang="en-US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expression</a:t>
            </a: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%&gt;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14800" y="2286000"/>
            <a:ext cx="43434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000" dirty="0"/>
              <a:t>– binding with escaping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114800" y="2971800"/>
            <a:ext cx="43434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000" dirty="0"/>
              <a:t>– </a:t>
            </a:r>
            <a:r>
              <a:rPr lang="en-US" sz="3000" noProof="1"/>
              <a:t>unescaped</a:t>
            </a:r>
            <a:r>
              <a:rPr lang="en-US" sz="3000" dirty="0"/>
              <a:t> </a:t>
            </a:r>
            <a:r>
              <a:rPr lang="en-US" sz="3000" dirty="0" smtClean="0"/>
              <a:t>binding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04752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Data-Binding </a:t>
            </a:r>
            <a:r>
              <a:rPr lang="en-US" sz="3900" dirty="0"/>
              <a:t>Syntax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838200" y="1219200"/>
            <a:ext cx="7467600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property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&lt;%#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this.CustID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collection (e.g. array)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&lt;asp:ListBox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ID="ListBoxCountries"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DataSource="&lt;%# this.Arr %&gt;"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an expression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(customer.FirstName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customer.LastName)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the output of a method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Outstanding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Balance: &lt;%# GetBalance(custID)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Strongly-typed binding to a collection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City: &lt;%#: Item.Address.City.Name %&gt;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26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Data </a:t>
            </a:r>
            <a:r>
              <a:rPr lang="en-US" dirty="0"/>
              <a:t>Binding </a:t>
            </a:r>
            <a:r>
              <a:rPr lang="en-US" dirty="0" smtClean="0"/>
              <a:t>Concepts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Binding List Controls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Declarative Data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Complex </a:t>
            </a:r>
            <a:r>
              <a:rPr lang="en-US" dirty="0"/>
              <a:t>Data-Bound Controls</a:t>
            </a:r>
            <a:endParaRPr lang="bg-BG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Templates and Template Controls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Eval(…)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smtClean="0"/>
              <a:t>Strongly-Typed Binding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Repeater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DataPager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538536" y="1143000"/>
            <a:ext cx="3352800" cy="1676400"/>
            <a:chOff x="5562600" y="1066800"/>
            <a:chExt cx="3352800" cy="1676400"/>
          </a:xfrm>
        </p:grpSpPr>
        <p:pic>
          <p:nvPicPr>
            <p:cNvPr id="2050" name="Picture 2" descr="journal, register, registration, reviews, service, tabl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1066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atabas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143000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connector, draw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9709985">
              <a:off x="6845975" y="1773487"/>
              <a:ext cx="923853" cy="923854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3328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latin typeface="+mn-lt"/>
              </a:rPr>
              <a:t>How</a:t>
            </a:r>
            <a:r>
              <a:rPr lang="bg-BG" sz="3800" dirty="0">
                <a:latin typeface="+mn-lt"/>
              </a:rPr>
              <a:t> </a:t>
            </a:r>
            <a:r>
              <a:rPr lang="en-US" sz="3800" noProof="1" smtClean="0">
                <a:latin typeface="+mn-lt"/>
                <a:cs typeface="Consolas" pitchFamily="49" charset="0"/>
              </a:rPr>
              <a:t>Declarative Binding </a:t>
            </a:r>
            <a:r>
              <a:rPr lang="en-US" sz="3800" dirty="0" smtClean="0">
                <a:latin typeface="+mn-lt"/>
              </a:rPr>
              <a:t>Works?</a:t>
            </a:r>
            <a:endParaRPr lang="bg-BG" sz="3800" dirty="0">
              <a:latin typeface="+mn-lt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Although </a:t>
            </a:r>
            <a:r>
              <a:rPr lang="en-US" dirty="0" smtClean="0"/>
              <a:t>declarative binding is similar </a:t>
            </a:r>
            <a:r>
              <a:rPr lang="en-US" dirty="0"/>
              <a:t>to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 Response.Write()%&gt;</a:t>
            </a:r>
            <a:r>
              <a:rPr lang="bg-BG" dirty="0" smtClean="0"/>
              <a:t> </a:t>
            </a:r>
            <a:r>
              <a:rPr lang="en-US" dirty="0"/>
              <a:t>its behavior is different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Response.Write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evaluated (calculated) when the page is compiled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The </a:t>
            </a:r>
            <a:r>
              <a:rPr lang="en-US" dirty="0" smtClean="0"/>
              <a:t>declarative binding syntax </a:t>
            </a:r>
            <a:r>
              <a:rPr lang="en-US" dirty="0"/>
              <a:t>is evaluated when the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en-US" dirty="0" smtClean="0"/>
              <a:t> method </a:t>
            </a:r>
            <a:r>
              <a:rPr lang="en-US" dirty="0"/>
              <a:t>is called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If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en-US" dirty="0" smtClean="0"/>
              <a:t> </a:t>
            </a:r>
            <a:r>
              <a:rPr lang="en-US" dirty="0"/>
              <a:t>is never </a:t>
            </a:r>
            <a:r>
              <a:rPr lang="en-US" dirty="0" smtClean="0"/>
              <a:t>called, </a:t>
            </a:r>
            <a:r>
              <a:rPr lang="en-US" dirty="0"/>
              <a:t>the expression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&lt;%#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…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%&gt;</a:t>
            </a:r>
            <a:r>
              <a:rPr lang="en-US" dirty="0"/>
              <a:t> is not </a:t>
            </a:r>
            <a:r>
              <a:rPr lang="en-US" dirty="0" smtClean="0"/>
              <a:t>displayed</a:t>
            </a:r>
            <a:endParaRPr lang="bg-BG" dirty="0" smtClean="0"/>
          </a:p>
          <a:p>
            <a:pPr lvl="1">
              <a:lnSpc>
                <a:spcPct val="105000"/>
              </a:lnSpc>
            </a:pPr>
            <a:r>
              <a:rPr lang="en-US" dirty="0" smtClean="0"/>
              <a:t>During the evaluation in binding,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 data item </a:t>
            </a:r>
            <a:r>
              <a:rPr lang="en-US" dirty="0" smtClean="0"/>
              <a:t>is accessible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Container.DataItem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DataBind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Method</a:t>
            </a:r>
            <a:endParaRPr lang="bg-BG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bg-BG" dirty="0"/>
              <a:t> </a:t>
            </a:r>
            <a:r>
              <a:rPr lang="en-US" dirty="0"/>
              <a:t>and all server controls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 smtClean="0"/>
              <a:t>method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called in a cascading order for all controls</a:t>
            </a:r>
            <a:r>
              <a:rPr lang="bg-BG" dirty="0"/>
              <a:t> </a:t>
            </a:r>
            <a:r>
              <a:rPr lang="en-US" dirty="0"/>
              <a:t>in the parent control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Evaluates all </a:t>
            </a:r>
            <a:r>
              <a:rPr lang="en-US" dirty="0"/>
              <a:t>the</a:t>
            </a:r>
            <a:r>
              <a:rPr lang="bg-BG" dirty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&lt;%#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…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%&gt;</a:t>
            </a:r>
            <a:r>
              <a:rPr lang="bg-BG" dirty="0" smtClean="0"/>
              <a:t> </a:t>
            </a:r>
            <a:r>
              <a:rPr lang="en-US" dirty="0"/>
              <a:t>expressions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</a:t>
            </a:r>
            <a:r>
              <a:rPr lang="en-US" dirty="0" smtClean="0"/>
              <a:t>usually called </a:t>
            </a:r>
            <a:r>
              <a:rPr lang="en-US" dirty="0"/>
              <a:t>in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_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Load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</a:t>
            </a:r>
            <a:r>
              <a:rPr lang="en-US" dirty="0"/>
              <a:t> </a:t>
            </a:r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901700" y="5053297"/>
            <a:ext cx="73279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Page.DataBind(); // Binds all control in the page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9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Binding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762000" y="1352550"/>
            <a:ext cx="7620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="lstOccupation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AutoPostBack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&lt;asp:ListItem&gt;Manager&lt;/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&lt;asp:ListItem&gt;Developer&lt;/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&lt;asp:ListItem&gt;Tester&lt;/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You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="lblSelectedValue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Text="&lt;%#: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lstOccupation.SelectedItem.Text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977105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Strongly-Typed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controls in ASP.NET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dirty="0" smtClean="0"/>
              <a:t> property to specify its bound item type</a:t>
            </a:r>
          </a:p>
          <a:p>
            <a:pPr lvl="1"/>
            <a:r>
              <a:rPr lang="en-US" dirty="0" smtClean="0"/>
              <a:t>Strongly-typed ASP.NET controls have the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dirty="0" smtClean="0"/>
              <a:t> at runtime of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7728" y="3438942"/>
            <a:ext cx="7848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asp:Repeater ID="RepeaterPeople"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DataSource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 GetPeople() %&gt;" ItemType="Person"&gt;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Item.FirstName %&gt; &lt;%#: Item.LastName %&gt;&lt;br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</p:spTree>
    <p:extLst>
      <p:ext uri="{BB962C8B-B14F-4D97-AF65-F5344CB8AC3E}">
        <p14:creationId xmlns:p14="http://schemas.microsoft.com/office/powerpoint/2010/main" val="634811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/>
              <a:t>Declarative Binding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8598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4754" name="Picture 2" descr="http://structure.usc.edu/ribbons/calmod_rgb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3815802"/>
            <a:ext cx="3133414" cy="250879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2050" name="Picture 2" descr="aspx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9610">
            <a:off x="2362199" y="48498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s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02121">
            <a:off x="5495614" y="427259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82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://www.eszra.com/Landscapes/Escaping%20Dark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03188"/>
            <a:ext cx="4574878" cy="3111612"/>
          </a:xfrm>
          <a:prstGeom prst="roundRect">
            <a:avLst>
              <a:gd name="adj" fmla="val 444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95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4702175"/>
            <a:ext cx="7056438" cy="1470026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Complex</a:t>
            </a:r>
            <a:r>
              <a:rPr lang="en-US" dirty="0"/>
              <a:t> Data-Bound Controls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7275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Complex</a:t>
            </a:r>
            <a:r>
              <a:rPr lang="bg-BG" dirty="0"/>
              <a:t> </a:t>
            </a:r>
            <a:r>
              <a:rPr lang="en-US" dirty="0"/>
              <a:t>DataBound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Displays a list of records as a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templates for header, body, items, …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Visualizes the details of a record</a:t>
            </a:r>
            <a:r>
              <a:rPr lang="bg-BG" dirty="0" smtClean="0"/>
              <a:t> </a:t>
            </a:r>
            <a:r>
              <a:rPr lang="en-US" dirty="0" smtClean="0"/>
              <a:t>(fields)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paging</a:t>
            </a:r>
            <a:r>
              <a:rPr lang="bg-BG" dirty="0" smtClean="0"/>
              <a:t>, </a:t>
            </a:r>
            <a:r>
              <a:rPr lang="en-US" dirty="0" smtClean="0"/>
              <a:t>header / footer,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support templates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dirty="0" smtClean="0"/>
              <a:t> but supports templates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97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GridView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10000"/>
              </a:lnSpc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 displays tabular data as HTML table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Consists of columns, header and footer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Columns can be auto-generated according to the data source or can be set explicitly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Supports paging, sorting, editing and deleting</a:t>
            </a:r>
            <a:endParaRPr lang="bg-BG" dirty="0" smtClean="0"/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Easy to adjust the appearance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4152" y="4964217"/>
            <a:ext cx="7744048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ID="GridViewCustomers" runat="server"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AutoGenerateColumns="true" AllowPaging="true" /&gt;</a:t>
            </a:r>
          </a:p>
        </p:txBody>
      </p:sp>
    </p:spTree>
    <p:extLst>
      <p:ext uri="{BB962C8B-B14F-4D97-AF65-F5344CB8AC3E}">
        <p14:creationId xmlns:p14="http://schemas.microsoft.com/office/powerpoint/2010/main" val="4063069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GridView Columns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228600" y="81413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noProof="1" smtClean="0"/>
              <a:t>Set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AutoGenerateColumns</a:t>
            </a:r>
            <a:r>
              <a:rPr lang="en-US" sz="3000" noProof="1" smtClean="0"/>
              <a:t>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noProof="1" smtClean="0"/>
              <a:t> to customize the columns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bg-BG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991504"/>
              </p:ext>
            </p:extLst>
          </p:nvPr>
        </p:nvGraphicFramePr>
        <p:xfrm>
          <a:off x="584200" y="1957136"/>
          <a:ext cx="8001000" cy="4510008"/>
        </p:xfrm>
        <a:graphic>
          <a:graphicData uri="http://schemas.openxmlformats.org/drawingml/2006/table">
            <a:tbl>
              <a:tblPr/>
              <a:tblGrid>
                <a:gridCol w="2362200"/>
                <a:gridCol w="56388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Name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Description</a:t>
                      </a:r>
                      <a:endParaRPr lang="en-US" sz="2400" b="1" noProof="1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BoundField</a:t>
                      </a:r>
                      <a:endParaRPr lang="en-US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text column – data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ButtonField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buttons (</a:t>
                      </a:r>
                      <a:r>
                        <a:rPr lang="en-US" sz="2000" b="1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Button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, </a:t>
                      </a:r>
                      <a:r>
                        <a:rPr lang="en-US" sz="2000" b="1" kern="1200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ImageButton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 or </a:t>
                      </a:r>
                      <a:r>
                        <a:rPr lang="en-US" sz="2000" b="1" kern="1200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CheckBoxField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</a:t>
                      </a:r>
                      <a:r>
                        <a:rPr lang="en-US" sz="2000" b="1" kern="1200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CheckBox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 (boolean data)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CommandField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for the commands (edit, delete)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HyperLinkField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links in it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8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ImageField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an image. The URL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TemplateField</a:t>
                      </a:r>
                      <a:endParaRPr lang="en-US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based on an HTML template 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433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143000"/>
            <a:ext cx="7620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ID="GridViewCustomers"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AutoGenerateColumns="false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DataField="FirstName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DataField="LastName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="Last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DataField="Phone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="Phone"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DataField="EMail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="E-Mail"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asp:CheckBoxField DataField="IsSenior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="Senior?"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&lt;/asp:GridView&gt;</a:t>
            </a:r>
          </a:p>
        </p:txBody>
      </p:sp>
    </p:spTree>
    <p:extLst>
      <p:ext uri="{BB962C8B-B14F-4D97-AF65-F5344CB8AC3E}">
        <p14:creationId xmlns:p14="http://schemas.microsoft.com/office/powerpoint/2010/main" val="156975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www.joe-ks.com/archives_jun2004/WorkMonda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7718" y="1143000"/>
            <a:ext cx="5205082" cy="2943224"/>
          </a:xfrm>
          <a:prstGeom prst="roundRect">
            <a:avLst>
              <a:gd name="adj" fmla="val 36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4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4648200"/>
            <a:ext cx="57912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</a:t>
            </a:r>
            <a:r>
              <a:rPr lang="en-US" dirty="0"/>
              <a:t> Data Binding </a:t>
            </a:r>
            <a:r>
              <a:rPr lang="en-US" dirty="0" smtClean="0"/>
              <a:t>Works in ASP.NET?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6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263908"/>
            <a:ext cx="7772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List&lt;Customer&gt; customers = new List&lt;Customer&gt;()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Customer() { FirstName = "Svetlin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"Nakov",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"svetlin@nakov.com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 = "0894 77 22 53", IsSenior=true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Customer() { FirstName = "Bai",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"Ivan", Email = "bai.ivan@gmail.com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Phone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"0899 555 444"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this.GridViewCustomers.DataSource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this.GridViewCustomers.DataBind();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77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371600"/>
            <a:ext cx="6553200" cy="9144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/>
              <a:t>GridView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236220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9634" name="Picture 2" descr="http://www.f-lohmueller.de/pov/grid17_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210720"/>
            <a:ext cx="2476500" cy="2377440"/>
          </a:xfrm>
          <a:prstGeom prst="roundRect">
            <a:avLst>
              <a:gd name="adj" fmla="val 4497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document, excel, spreadsheet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159920"/>
            <a:ext cx="2514600" cy="25146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, manageme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5409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DetailsView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Displays a single record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used along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Supports paging, inserting, updating, deleting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Uses the same fields as</a:t>
            </a:r>
            <a:r>
              <a:rPr lang="bg-BG" dirty="0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&lt;Fields&gt;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</a:rPr>
              <a:t>element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Easy to change the appearance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Can auto-generate fields: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AutoGenerateRows</a:t>
            </a:r>
            <a:r>
              <a:rPr lang="en-US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="true</a:t>
            </a:r>
            <a:r>
              <a:rPr lang="en-US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728" y="4880811"/>
            <a:ext cx="2340601" cy="1596189"/>
          </a:xfrm>
          <a:prstGeom prst="roundRect">
            <a:avLst>
              <a:gd name="adj" fmla="val 3214"/>
            </a:avLst>
          </a:prstGeom>
          <a:noFill/>
          <a:ln>
            <a:noFill/>
          </a:ln>
          <a:effectLst/>
          <a:scene3d>
            <a:camera prst="perspectiveHeroicExtremeRightFacing">
              <a:rot lat="398250" lon="20739177" rev="2133112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72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DetailsView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4152" y="1106299"/>
            <a:ext cx="7744048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&lt;asp:DetailsView ID="DetailsViewCustomer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AutoGenerateRows="true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AllowPaging="True"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onpageindexchanging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DetailsViewCustomer_PageIndexChanging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asp:DetailsView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EventArgs 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this.DetailsViewCustomer.DataSource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DetailsViewCustomer_PageIndexChanging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DetailsViewPageEventArgs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this.DetailsViewCustomer.PageIndex = e.NewPageIndex;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this.DetailsViewCustomer.DataSource =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1985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729160"/>
            <a:ext cx="6553200" cy="9548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/>
              <a:t>DetailsView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56792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59680"/>
            <a:ext cx="4678998" cy="3190876"/>
          </a:xfrm>
          <a:prstGeom prst="roundRect">
            <a:avLst>
              <a:gd name="adj" fmla="val 3214"/>
            </a:avLst>
          </a:prstGeom>
          <a:noFill/>
          <a:ln>
            <a:noFill/>
          </a:ln>
          <a:effectLst/>
          <a:scene3d>
            <a:camera prst="perspectiveHeroicExtremeRightFacing">
              <a:rot lat="398250" lon="20739177" rev="2133112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document, file, find, search, tex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879">
            <a:off x="6150443" y="945937"/>
            <a:ext cx="1347026" cy="13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FormView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Templated version of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use predefined a view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Requires the developer to define the</a:t>
            </a:r>
            <a:r>
              <a:rPr lang="bg-BG" dirty="0" smtClean="0"/>
              <a:t> </a:t>
            </a:r>
            <a:r>
              <a:rPr lang="en-US" dirty="0" smtClean="0"/>
              <a:t>view by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have commands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It has mode (view, edit, insert, …)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can use many controls for the templates</a:t>
            </a:r>
            <a:r>
              <a:rPr lang="bg-BG" dirty="0" smtClean="0"/>
              <a:t> </a:t>
            </a:r>
            <a:r>
              <a:rPr lang="en-US" dirty="0" smtClean="0"/>
              <a:t>–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Calendar</a:t>
            </a:r>
            <a:r>
              <a:rPr lang="en-US" dirty="0" smtClean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1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 smtClean="0">
                <a:latin typeface="+mj-lt"/>
                <a:ea typeface="+mj-ea"/>
                <a:cs typeface="+mj-cs"/>
              </a:rPr>
              <a:t>FormView (2)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You are responsible to define some or all of the templates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ItemTemplate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</a:p>
          <a:p>
            <a:pPr>
              <a:lnSpc>
                <a:spcPct val="110000"/>
              </a:lnSpc>
            </a:pPr>
            <a:r>
              <a:rPr lang="en-US" noProof="1"/>
              <a:t>You </a:t>
            </a:r>
            <a:r>
              <a:rPr lang="en-US" noProof="1" smtClean="0"/>
              <a:t>could change the view mode at run-time: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122" name="Picture 2" descr="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2029328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5105400"/>
            <a:ext cx="792480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this.FormViewCustomer.ChangeMode(FormViewMode.Edit);</a:t>
            </a:r>
          </a:p>
        </p:txBody>
      </p:sp>
    </p:spTree>
    <p:extLst>
      <p:ext uri="{BB962C8B-B14F-4D97-AF65-F5344CB8AC3E}">
        <p14:creationId xmlns:p14="http://schemas.microsoft.com/office/powerpoint/2010/main" val="3369776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FormView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198941"/>
            <a:ext cx="7924800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&lt;asp:FormView ID="FormViewCustomer" runat="server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AllowPaging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onpageindexchanging=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FormViewCustomer_PageIndexChanging"&gt;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Eval("FirstName") %&gt;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&lt;%#: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Eval("LastName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&lt;/asp:FormView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this.FormViewCustomer.DataSource = this.customers;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this.FormViewCustomer.DataBind();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412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5105400"/>
            <a:ext cx="6553200" cy="76676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/>
              <a:t>FormView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59078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146" name="Picture 2" descr="http://www.keemd.com/keemd/image.axd?picture=2011%2F2%2FForm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3810000" cy="3810000"/>
          </a:xfrm>
          <a:prstGeom prst="roundRect">
            <a:avLst>
              <a:gd name="adj" fmla="val 23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orm Icon in 128x128 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3009900"/>
            <a:ext cx="1371600" cy="137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pentrasoft.com/images/icon-asp.ne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4909" y="2971800"/>
            <a:ext cx="1557491" cy="1409701"/>
          </a:xfrm>
          <a:prstGeom prst="roundRect">
            <a:avLst>
              <a:gd name="adj" fmla="val 6352"/>
            </a:avLst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TreeView Control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marL="450850" indent="-4508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dirty="0" smtClean="0"/>
              <a:t> is a </a:t>
            </a:r>
            <a:r>
              <a:rPr lang="en-US" dirty="0"/>
              <a:t>fully functional control used to display hierarchical data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Allows multiple visual adjustments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Node images, fold and expand images, connecting lines, checkboxes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Supports navigation and</a:t>
            </a:r>
            <a:r>
              <a:rPr lang="bg-BG" dirty="0"/>
              <a:t> </a:t>
            </a:r>
            <a:r>
              <a:rPr lang="en-US" dirty="0"/>
              <a:t>postback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You can create nodes declaratively or in code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We can fill nodes dynamically from the server when needed</a:t>
            </a:r>
            <a:r>
              <a:rPr lang="bg-BG" dirty="0"/>
              <a:t> </a:t>
            </a:r>
            <a:r>
              <a:rPr lang="en-US" dirty="0"/>
              <a:t>(when the data is too much)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4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</a:t>
            </a:r>
            <a:r>
              <a:rPr lang="en-US" dirty="0" smtClean="0"/>
              <a:t>Binding?</a:t>
            </a:r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dirty="0" smtClean="0"/>
              <a:t>is the process </a:t>
            </a:r>
            <a:r>
              <a:rPr lang="en-US" dirty="0"/>
              <a:t>of filling data from a data source into a </a:t>
            </a:r>
            <a:r>
              <a:rPr lang="en-US" dirty="0" smtClean="0"/>
              <a:t>control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ASP.NET Web Forms controls supporting </a:t>
            </a:r>
            <a:r>
              <a:rPr lang="en-US" dirty="0"/>
              <a:t>data binding have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DataBind()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bind a control we have to set the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dirty="0"/>
              <a:t> and to call the method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after that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Binding is usually invoked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Page_Load()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0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6272"/>
            <a:ext cx="8686800" cy="579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bg-BG" dirty="0"/>
              <a:t> </a:t>
            </a:r>
            <a:r>
              <a:rPr lang="en-US" dirty="0"/>
              <a:t>doesn’t give </a:t>
            </a:r>
            <a:r>
              <a:rPr lang="en-US" dirty="0" smtClean="0"/>
              <a:t>you full </a:t>
            </a:r>
            <a:r>
              <a:rPr lang="en-US" dirty="0"/>
              <a:t>control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</a:t>
            </a:r>
            <a:r>
              <a:rPr lang="bg-BG" dirty="0"/>
              <a:t> </a:t>
            </a:r>
            <a:r>
              <a:rPr lang="en-US" dirty="0"/>
              <a:t>HTML tables</a:t>
            </a:r>
            <a:r>
              <a:rPr lang="bg-BG" dirty="0"/>
              <a:t> </a:t>
            </a:r>
            <a:r>
              <a:rPr lang="bg-BG" noProof="1"/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&lt;table&gt;</a:t>
            </a:r>
            <a:r>
              <a:rPr lang="bg-BG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dirty="0"/>
              <a:t> </a:t>
            </a:r>
            <a:r>
              <a:rPr lang="en-US" dirty="0"/>
              <a:t>control is the most flexible </a:t>
            </a:r>
            <a:r>
              <a:rPr lang="en-US" dirty="0" smtClean="0"/>
              <a:t>control to show a sequence of data rows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Template-based visualization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</a:t>
            </a:r>
            <a:r>
              <a:rPr lang="en-US" dirty="0"/>
              <a:t>write the</a:t>
            </a:r>
            <a:r>
              <a:rPr lang="bg-BG" dirty="0"/>
              <a:t> </a:t>
            </a:r>
            <a:r>
              <a:rPr lang="en-US" dirty="0"/>
              <a:t>HTML</a:t>
            </a:r>
            <a:r>
              <a:rPr lang="bg-BG" dirty="0"/>
              <a:t> </a:t>
            </a:r>
            <a:r>
              <a:rPr lang="en-US" dirty="0"/>
              <a:t>visualization code yourself</a:t>
            </a:r>
          </a:p>
          <a:p>
            <a:pPr>
              <a:lnSpc>
                <a:spcPct val="110000"/>
              </a:lnSpc>
            </a:pPr>
            <a:r>
              <a:rPr lang="en-US" dirty="0"/>
              <a:t>Useful when you want to implement a </a:t>
            </a:r>
            <a:r>
              <a:rPr lang="en-US" dirty="0" smtClean="0"/>
              <a:t>non-standard </a:t>
            </a:r>
            <a:r>
              <a:rPr lang="en-US" dirty="0"/>
              <a:t>visualization of read-only </a:t>
            </a:r>
            <a:r>
              <a:rPr lang="en-US" dirty="0" smtClean="0"/>
              <a:t>data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output code is </a:t>
            </a:r>
            <a:r>
              <a:rPr lang="en-US" dirty="0" smtClean="0"/>
              <a:t>manually written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5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</a:t>
            </a:r>
            <a:r>
              <a:rPr lang="bg-BG" dirty="0" smtClean="0"/>
              <a:t>: </a:t>
            </a:r>
            <a:r>
              <a:rPr lang="en-US" dirty="0" smtClean="0"/>
              <a:t>How </a:t>
            </a:r>
            <a:r>
              <a:rPr lang="en-US" dirty="0"/>
              <a:t>to Use </a:t>
            </a:r>
            <a:r>
              <a:rPr lang="en-US" dirty="0" smtClean="0"/>
              <a:t>It</a:t>
            </a:r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07235" name="Picture 3" descr="repeater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8175" y="4665257"/>
            <a:ext cx="2786063" cy="1800225"/>
          </a:xfrm>
          <a:prstGeom prst="rect">
            <a:avLst/>
          </a:prstGeom>
          <a:noFill/>
        </p:spPr>
      </p:pic>
      <p:pic>
        <p:nvPicPr>
          <p:cNvPr id="607236" name="Picture 4" descr="repeater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066800"/>
            <a:ext cx="18192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7" name="Picture 5" descr="repeater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575" y="1104901"/>
            <a:ext cx="3581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8" name="Picture 6" descr="repeater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2352233"/>
            <a:ext cx="4200525" cy="2114550"/>
          </a:xfrm>
          <a:prstGeom prst="rect">
            <a:avLst/>
          </a:prstGeom>
          <a:noFill/>
        </p:spPr>
      </p:pic>
      <p:pic>
        <p:nvPicPr>
          <p:cNvPr id="607239" name="Picture 7" descr="repeater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4905376"/>
            <a:ext cx="4343400" cy="1533525"/>
          </a:xfrm>
          <a:prstGeom prst="rect">
            <a:avLst/>
          </a:prstGeom>
          <a:noFill/>
        </p:spPr>
      </p:pic>
      <p:sp>
        <p:nvSpPr>
          <p:cNvPr id="607240" name="Line 8"/>
          <p:cNvSpPr>
            <a:spLocks noChangeShapeType="1"/>
          </p:cNvSpPr>
          <p:nvPr/>
        </p:nvSpPr>
        <p:spPr bwMode="auto">
          <a:xfrm>
            <a:off x="2593976" y="1498601"/>
            <a:ext cx="546100" cy="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1" name="Line 9"/>
          <p:cNvSpPr>
            <a:spLocks noChangeShapeType="1"/>
          </p:cNvSpPr>
          <p:nvPr/>
        </p:nvSpPr>
        <p:spPr bwMode="auto">
          <a:xfrm flipH="1">
            <a:off x="4041775" y="1965326"/>
            <a:ext cx="0" cy="3143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2" name="Line 10"/>
          <p:cNvSpPr>
            <a:spLocks noChangeShapeType="1"/>
          </p:cNvSpPr>
          <p:nvPr/>
        </p:nvSpPr>
        <p:spPr bwMode="auto">
          <a:xfrm>
            <a:off x="2773363" y="4486276"/>
            <a:ext cx="0" cy="3651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3" name="Line 11"/>
          <p:cNvSpPr>
            <a:spLocks noChangeShapeType="1"/>
          </p:cNvSpPr>
          <p:nvPr/>
        </p:nvSpPr>
        <p:spPr bwMode="auto">
          <a:xfrm flipV="1">
            <a:off x="5105400" y="5672137"/>
            <a:ext cx="536575" cy="1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445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590800"/>
            <a:ext cx="7924800" cy="1707502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Templates, </a:t>
            </a:r>
            <a:r>
              <a:rPr lang="en-US" noProof="1" smtClean="0"/>
              <a:t>Eval(…)</a:t>
            </a:r>
            <a:r>
              <a:rPr lang="en-US" dirty="0" smtClean="0"/>
              <a:t> and Strongly-Typed Binding</a:t>
            </a:r>
            <a:endParaRPr lang="bg-BG" dirty="0"/>
          </a:p>
        </p:txBody>
      </p:sp>
      <p:pic>
        <p:nvPicPr>
          <p:cNvPr id="60418" name="Picture 2" descr="http://www.easy-child-crafts.com/images/kitt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551844"/>
            <a:ext cx="1762126" cy="1734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0" name="Picture 4" descr="http://www.brasilcargoservice.com.br/container20d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1838324" cy="1188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2" name="Picture 6" descr="http://www.bloomington.k12.mn.us/departments/technology/media/5StarR_Research/Grades6-8/images/5Evaluate_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648200"/>
            <a:ext cx="1828800" cy="1828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39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dirty="0" smtClean="0"/>
              <a:t> offer  </a:t>
            </a:r>
            <a:r>
              <a:rPr lang="en-US" dirty="0"/>
              <a:t>rich customization </a:t>
            </a:r>
            <a:r>
              <a:rPr lang="en-US" dirty="0" smtClean="0"/>
              <a:t>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templates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Display data in highly-customizable fashion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Format </a:t>
            </a:r>
            <a:r>
              <a:rPr lang="en-US" dirty="0"/>
              <a:t>the appearance of data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Eval(expression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dirty="0" smtClean="0"/>
              <a:t> (in strongly-typed binding) provide access to the current item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current</a:t>
            </a:r>
            <a:r>
              <a:rPr lang="bg-BG" dirty="0"/>
              <a:t> </a:t>
            </a:r>
            <a:r>
              <a:rPr lang="en-US" dirty="0" smtClean="0"/>
              <a:t>data-bound item is </a:t>
            </a:r>
            <a:r>
              <a:rPr lang="en-US" dirty="0"/>
              <a:t>accessible 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2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 (2)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&lt;ItemTemplate&gt;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&lt;AlternatingItemTemplate&gt;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&lt;FooterTemplate&gt;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/>
              <a:t>Example:</a:t>
            </a:r>
            <a:endParaRPr lang="en-US" sz="2800" noProof="1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42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6388" y="1264654"/>
            <a:ext cx="2397124" cy="2469146"/>
          </a:xfrm>
          <a:prstGeom prst="rect">
            <a:avLst/>
          </a:prstGeom>
          <a:noFill/>
        </p:spPr>
      </p:pic>
      <p:sp>
        <p:nvSpPr>
          <p:cNvPr id="542725" name="Line 5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7" name="Line 7"/>
          <p:cNvSpPr>
            <a:spLocks noChangeShapeType="1"/>
          </p:cNvSpPr>
          <p:nvPr/>
        </p:nvSpPr>
        <p:spPr bwMode="auto">
          <a:xfrm>
            <a:off x="3870250" y="1477926"/>
            <a:ext cx="2232837" cy="53162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>
            <a:off x="3505200" y="1981200"/>
            <a:ext cx="2597888" cy="49619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638801" y="2499227"/>
            <a:ext cx="464287" cy="2069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>
            <a:off x="3880884" y="3019647"/>
            <a:ext cx="2222204" cy="435934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2" name="Rectangle 12"/>
          <p:cNvSpPr>
            <a:spLocks noChangeArrowheads="1"/>
          </p:cNvSpPr>
          <p:nvPr/>
        </p:nvSpPr>
        <p:spPr bwMode="auto">
          <a:xfrm>
            <a:off x="750888" y="4191000"/>
            <a:ext cx="7631112" cy="2105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&lt;AlternatingItemTemplate&gt;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style="background: #8888FF"&gt;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Eval("ItemName")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Eval("Price", "{0:c}")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&lt;/AlternatingItemTemplate&gt;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488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/>
              <a:t>Current Item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Accessing at runtime the current item from the data source collection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/>
              <a:t>):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Gets the current item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DataBinder.Eval(container,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expression,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[format])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Evaluates an expression through reflection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Slower </a:t>
            </a:r>
            <a:r>
              <a:rPr lang="en-US" dirty="0"/>
              <a:t>than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Just use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Eval(expression)</a:t>
            </a:r>
            <a:r>
              <a:rPr lang="en-US" dirty="0"/>
              <a:t> </a:t>
            </a:r>
            <a:r>
              <a:rPr lang="en-US" dirty="0" smtClean="0"/>
              <a:t>as shortcut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689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noProof="1" smtClean="0"/>
              <a:t>DataBinder.Eval() vs. Container. DataItem vs. Eval() vs. Item.Prop</a:t>
            </a:r>
            <a:endParaRPr lang="en-US" sz="3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96643" name="Rectangle 3"/>
          <p:cNvSpPr>
            <a:spLocks noChangeArrowheads="1"/>
          </p:cNvSpPr>
          <p:nvPr/>
        </p:nvSpPr>
        <p:spPr bwMode="auto">
          <a:xfrm>
            <a:off x="674688" y="1495928"/>
            <a:ext cx="7783512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Container.DataItem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String.Format("{0:c}",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((DataRowView)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Container.DataItem)["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"])%&gt;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DataBinder.Eval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DataBinder.Eval(Container.DataItem,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 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Eval("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Item.PropertyPath (strongly-typed)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Item.Address.Town.ID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11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457200" y="1066800"/>
            <a:ext cx="824388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="RepeaterSites"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"Id")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"Name")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"URL")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ImageURL") %&gt;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asp:Repeater&gt;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343400"/>
            <a:ext cx="2667000" cy="1311025"/>
          </a:xfrm>
          <a:prstGeom prst="roundRect">
            <a:avLst>
              <a:gd name="adj" fmla="val 2488"/>
            </a:avLst>
          </a:prstGeom>
          <a:solidFill>
            <a:srgbClr val="FFFFFF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3276600"/>
            <a:ext cx="58578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7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(2)</a:t>
            </a:r>
            <a:r>
              <a:rPr lang="bg-BG" dirty="0"/>
              <a:t> 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513344" y="1296988"/>
            <a:ext cx="809725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id="RepeaterTemplatedList"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="&lt;%#: Eval("URL")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Eval("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%&gt;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91000"/>
            <a:ext cx="4851400" cy="2079171"/>
          </a:xfrm>
          <a:prstGeom prst="roundRect">
            <a:avLst>
              <a:gd name="adj" fmla="val 2488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23" t="-4486" r="-3423" b="-4486"/>
          <a:stretch/>
        </p:blipFill>
        <p:spPr>
          <a:xfrm>
            <a:off x="5883850" y="2102612"/>
            <a:ext cx="2879150" cy="1707388"/>
          </a:xfrm>
          <a:prstGeom prst="roundRect">
            <a:avLst>
              <a:gd name="adj" fmla="val 2488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26241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(3)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538164" y="1143000"/>
            <a:ext cx="807243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ID="RepeaterImages"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ItemType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="Site"&gt;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href='&lt;%#: Item.URL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%&gt;'&gt;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='&lt;%#: Item.ImageURL %&gt;'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border="0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='&lt;%#: Item.Name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%&gt;' /&gt;&lt;/a&gt;&lt;/p&gt;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0400"/>
            <a:ext cx="4537266" cy="3124200"/>
          </a:xfrm>
          <a:prstGeom prst="roundRect">
            <a:avLst>
              <a:gd name="adj" fmla="val 2488"/>
            </a:avLst>
          </a:prstGeom>
        </p:spPr>
      </p:pic>
    </p:spTree>
    <p:extLst>
      <p:ext uri="{BB962C8B-B14F-4D97-AF65-F5344CB8AC3E}">
        <p14:creationId xmlns:p14="http://schemas.microsoft.com/office/powerpoint/2010/main" val="290050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Binding – </a:t>
            </a:r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645384"/>
            <a:ext cx="7924800" cy="1323439"/>
          </a:xfrm>
        </p:spPr>
        <p:txBody>
          <a:bodyPr/>
          <a:lstStyle/>
          <a:p>
            <a:r>
              <a:rPr lang="en-US" noProof="1" smtClean="0"/>
              <a:t>&lt;asp:DropDownList ID="DropDownYesNo" runat="server"&gt;</a:t>
            </a:r>
          </a:p>
          <a:p>
            <a:r>
              <a:rPr lang="en-US" noProof="1" smtClean="0"/>
              <a:t>  &lt;asp:ListItem&gt;Yes&lt;/asp:ListItem&gt;</a:t>
            </a:r>
          </a:p>
          <a:p>
            <a:r>
              <a:rPr lang="en-US" noProof="1" smtClean="0"/>
              <a:t>  &lt;asp:ListItem&gt;No&lt;/asp:ListItem&gt;</a:t>
            </a:r>
          </a:p>
          <a:p>
            <a:r>
              <a:rPr lang="en-US" noProof="1" smtClean="0"/>
              <a:t>&lt;/asp:DropDownList&gt;</a:t>
            </a:r>
            <a:endParaRPr lang="en-US" noProof="1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392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static list control with items:</a:t>
            </a: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30728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data-bound list control:</a:t>
            </a:r>
            <a:endParaRPr lang="en-US" sz="32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609600" y="3819862"/>
            <a:ext cx="7924800" cy="26571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&lt;asp:ListBox ID="ListBoxTowns" runat="server"&gt;</a:t>
            </a:r>
          </a:p>
          <a:p>
            <a:r>
              <a:rPr lang="en-US" noProof="1" smtClean="0"/>
              <a:t>&lt;/asp:ListBox&gt;</a:t>
            </a:r>
          </a:p>
          <a:p>
            <a:r>
              <a:rPr lang="en-US" noProof="1" smtClean="0"/>
              <a:t>…</a:t>
            </a:r>
          </a:p>
          <a:p>
            <a:r>
              <a:rPr lang="en-US" noProof="1" smtClean="0"/>
              <a:t>protected void Page_Load(object sender, EventArgs e)</a:t>
            </a:r>
          </a:p>
          <a:p>
            <a:r>
              <a:rPr lang="en-US" noProof="1" smtClean="0"/>
              <a:t>{</a:t>
            </a:r>
          </a:p>
          <a:p>
            <a:pPr>
              <a:lnSpc>
                <a:spcPts val="1600"/>
              </a:lnSpc>
            </a:pPr>
            <a:r>
              <a:rPr lang="en-US" noProof="1" smtClean="0"/>
              <a:t>  string[] towns = { "Sofia", "Plovdiv", "Varna" };</a:t>
            </a:r>
          </a:p>
          <a:p>
            <a:r>
              <a:rPr lang="en-US" noProof="1" smtClean="0"/>
              <a:t>  this.ListBoxTowns.DataSource = towns;</a:t>
            </a:r>
          </a:p>
          <a:p>
            <a:r>
              <a:rPr lang="en-US" noProof="1" smtClean="0"/>
              <a:t>  this.ListBoxTowns.DataBind();</a:t>
            </a:r>
          </a:p>
          <a:p>
            <a:pPr>
              <a:lnSpc>
                <a:spcPts val="1600"/>
              </a:lnSpc>
            </a:pPr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</a:pPr>
              <a:t>5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295400"/>
            <a:ext cx="5334000" cy="14478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Repeater</a:t>
            </a:r>
            <a:r>
              <a:rPr lang="en-US" dirty="0"/>
              <a:t> </a:t>
            </a:r>
            <a:r>
              <a:rPr lang="en-US" dirty="0" smtClean="0"/>
              <a:t>with Templates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19400" y="2936080"/>
            <a:ext cx="350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62" name="Picture 2" descr="http://www.completesoft.com/images/repeat-busi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28236">
            <a:off x="1073288" y="3543775"/>
            <a:ext cx="2393476" cy="2393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http://dnndev.com/Portals/4/ScreenShots/XMod5/RepeaterDemo_s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3290">
            <a:off x="5621263" y="3589919"/>
            <a:ext cx="2561644" cy="231767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5918">
            <a:off x="2704108" y="4065740"/>
            <a:ext cx="3580650" cy="1640975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45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ListView</a:t>
            </a:r>
            <a:endParaRPr lang="en-US" dirty="0"/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an extremely flexible data-bound </a:t>
            </a:r>
            <a:r>
              <a:rPr lang="en-US" dirty="0" smtClean="0"/>
              <a:t>control for displaying lists and tables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Works </a:t>
            </a:r>
            <a:r>
              <a:rPr lang="en-US" dirty="0"/>
              <a:t>similarly 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Adds higher-level features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Selection, inserting and editing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More </a:t>
            </a:r>
            <a:r>
              <a:rPr lang="en-US" dirty="0"/>
              <a:t>extensive </a:t>
            </a:r>
            <a:r>
              <a:rPr lang="en-US" dirty="0" smtClean="0"/>
              <a:t>set of templates </a:t>
            </a:r>
            <a:r>
              <a:rPr lang="en-US" dirty="0"/>
              <a:t>than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Supports paging (through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DataPager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Groups can display items in tiles (using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GroupTemplate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GroupItemCount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4959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ListView</a:t>
            </a:r>
            <a:r>
              <a:rPr lang="en-US" dirty="0" smtClean="0"/>
              <a:t> – Templates</a:t>
            </a:r>
            <a:endParaRPr lang="en-US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sets </a:t>
            </a:r>
            <a:r>
              <a:rPr lang="en-US" dirty="0"/>
              <a:t>the content of every data item</a:t>
            </a: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ItemSeparatorTemplate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EmptyItemTemplate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dirty="0"/>
              <a:t>and etc.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1"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3600" dirty="0"/>
              <a:t> – </a:t>
            </a:r>
            <a:r>
              <a:rPr lang="en-US" sz="3600" dirty="0" smtClean="0"/>
              <a:t>Templates and Groups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194" name="Picture 2" descr="http://www.beansoftware.com/ASP.NET-Tutorials/Images/DataList-Pager-Hierarc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170" y="1115456"/>
            <a:ext cx="3546430" cy="5236688"/>
          </a:xfrm>
          <a:prstGeom prst="roundRect">
            <a:avLst>
              <a:gd name="adj" fmla="val 19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rouping Data By Using Tiled Layout in ListView in ASP.Net 3.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07" t="-4915" r="-3707" b="-4915"/>
          <a:stretch/>
        </p:blipFill>
        <p:spPr bwMode="auto">
          <a:xfrm>
            <a:off x="4371976" y="1981200"/>
            <a:ext cx="4391024" cy="3465094"/>
          </a:xfrm>
          <a:prstGeom prst="roundRect">
            <a:avLst>
              <a:gd name="adj" fmla="val 1985"/>
            </a:avLst>
          </a:prstGeom>
          <a:solidFill>
            <a:srgbClr val="FFFFFF"/>
          </a:solidFill>
        </p:spPr>
      </p:pic>
      <p:cxnSp>
        <p:nvCxnSpPr>
          <p:cNvPr id="6" name="Straight Arrow Connector 5"/>
          <p:cNvCxnSpPr/>
          <p:nvPr/>
        </p:nvCxnSpPr>
        <p:spPr>
          <a:xfrm>
            <a:off x="3657600" y="3810000"/>
            <a:ext cx="762000" cy="457200"/>
          </a:xfrm>
          <a:prstGeom prst="straightConnector1">
            <a:avLst/>
          </a:prstGeom>
          <a:ln w="50800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101600" sx="106000" sy="106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73742" y="2088152"/>
            <a:ext cx="4164932" cy="1024014"/>
          </a:xfrm>
          <a:prstGeom prst="rect">
            <a:avLst/>
          </a:prstGeom>
          <a:ln w="50800">
            <a:solidFill>
              <a:schemeClr val="accent6">
                <a:lumMod val="50000"/>
              </a:schemeClr>
            </a:solidFill>
            <a:tailEnd type="arrow"/>
          </a:ln>
          <a:effectLst>
            <a:outerShdw blurRad="63500" sx="101000" sy="101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00400" y="2590800"/>
            <a:ext cx="1219200" cy="1066800"/>
          </a:xfrm>
          <a:prstGeom prst="straightConnector1">
            <a:avLst/>
          </a:prstGeom>
          <a:ln w="50800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101600" sx="104000" sy="104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62642" y="1551544"/>
            <a:ext cx="1780758" cy="963056"/>
          </a:xfrm>
          <a:prstGeom prst="straightConnector1">
            <a:avLst/>
          </a:prstGeom>
          <a:ln w="50800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101600" sx="103000" sy="103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85022" y="3259229"/>
            <a:ext cx="1382378" cy="931769"/>
          </a:xfrm>
          <a:prstGeom prst="rect">
            <a:avLst/>
          </a:prstGeom>
          <a:ln w="50800">
            <a:solidFill>
              <a:schemeClr val="accent6">
                <a:lumMod val="50000"/>
              </a:schemeClr>
            </a:solidFill>
            <a:tailEnd type="arrow"/>
          </a:ln>
          <a:effectLst>
            <a:outerShdw blurRad="63500" sx="101000" sy="101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DataPager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r>
              <a:rPr lang="en-US" dirty="0"/>
              <a:t> </a:t>
            </a:r>
            <a:r>
              <a:rPr lang="en-US" dirty="0" smtClean="0"/>
              <a:t>gives </a:t>
            </a:r>
            <a:r>
              <a:rPr lang="en-US" dirty="0"/>
              <a:t>you a single, consistent way to use paging with a variety of controls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the only control that supports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bg-BG" dirty="0"/>
              <a:t>Pager Fields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NextPreviousPagerField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NumericPagerField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TemplatePagerField</a:t>
            </a:r>
            <a:endParaRPr lang="bg-BG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114674"/>
            <a:ext cx="4876800" cy="596443"/>
          </a:xfrm>
          <a:prstGeom prst="roundRect">
            <a:avLst>
              <a:gd name="adj" fmla="val 3371"/>
            </a:avLst>
          </a:prstGeom>
        </p:spPr>
      </p:pic>
    </p:spTree>
    <p:extLst>
      <p:ext uri="{BB962C8B-B14F-4D97-AF65-F5344CB8AC3E}">
        <p14:creationId xmlns:p14="http://schemas.microsoft.com/office/powerpoint/2010/main" val="3472500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1"/>
            <a:ext cx="7924800" cy="685800"/>
          </a:xfrm>
        </p:spPr>
        <p:txBody>
          <a:bodyPr/>
          <a:lstStyle/>
          <a:p>
            <a:r>
              <a:rPr lang="en-US" noProof="1" smtClean="0"/>
              <a:t>ListView</a:t>
            </a:r>
            <a:r>
              <a:rPr lang="en-US" dirty="0" smtClean="0"/>
              <a:t> and </a:t>
            </a:r>
            <a:r>
              <a:rPr lang="en-US" noProof="1" smtClean="0"/>
              <a:t>DataPager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2" descr="http://www.stupid.com/mm5/graphics/00000001/beerpager-pic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245729"/>
            <a:ext cx="28575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" name="Picture 2" descr="http://www.beauty-queens.org/wp-content/uploads/2008/11/top_list_i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9813">
            <a:off x="1052088" y="1237428"/>
            <a:ext cx="2807412" cy="2807412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7170" name="Picture 2" descr="Documents Modu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1383" y="2361402"/>
            <a:ext cx="2123640" cy="2058198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multiple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8164" y="1143000"/>
            <a:ext cx="807243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server“ ID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DropDownListCategory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OnSelectedIndexChanged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ddlCategory_Changed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AutoPostBack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&gt;all&lt;/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          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server“ ID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DropDownListBrand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OnSelectedIndexChanged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ddlCategory_Changed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&gt;all&lt;/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8164" y="4267200"/>
            <a:ext cx="807243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ddlCategory_Changed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e)</a:t>
            </a: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DropDownList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sender as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DropDownList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selectedCategory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listView.SelectedValue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this.ListViewCars.DataSource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GetBrandsByCategory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selectedCategory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this.ListViewCars.DataBind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83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Data Binding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5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/>
              <a:t>Create a </a:t>
            </a:r>
            <a:r>
              <a:rPr lang="en-US" sz="2800" noProof="1" smtClean="0"/>
              <a:t>Web </a:t>
            </a:r>
            <a:r>
              <a:rPr lang="en-US" sz="2800" noProof="1"/>
              <a:t>form </a:t>
            </a:r>
            <a:r>
              <a:rPr lang="en-US" sz="2800" noProof="1" smtClean="0"/>
              <a:t>for searching for cars by producer + model + type of engine + set of extras (see </a:t>
            </a:r>
            <a:r>
              <a:rPr lang="en-US" sz="2800" noProof="1" smtClean="0">
                <a:hlinkClick r:id="rId2"/>
              </a:rPr>
              <a:t>www.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mobile.bg</a:t>
            </a:r>
            <a:r>
              <a:rPr lang="en-US" sz="2800" noProof="1" smtClean="0"/>
              <a:t>). Use </a:t>
            </a:r>
            <a:r>
              <a:rPr lang="en-US" sz="2800" noProof="1"/>
              <a:t>two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DropDownLists</a:t>
            </a:r>
            <a:r>
              <a:rPr lang="en-US" sz="2800" noProof="1"/>
              <a:t> for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producer</a:t>
            </a:r>
            <a:r>
              <a:rPr lang="en-US" sz="2800" noProof="1"/>
              <a:t> </a:t>
            </a:r>
            <a:r>
              <a:rPr lang="en-US" sz="2800" noProof="1" smtClean="0"/>
              <a:t>(e.g. VW</a:t>
            </a:r>
            <a:r>
              <a:rPr lang="en-US" sz="2800" noProof="1"/>
              <a:t>, BMW, …) and for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sz="2800" noProof="1"/>
              <a:t> (A6, Corsa,…). Create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Producer</a:t>
            </a:r>
            <a:r>
              <a:rPr lang="en-US" sz="2800" noProof="1"/>
              <a:t> </a:t>
            </a:r>
            <a:r>
              <a:rPr lang="en-US" sz="2800" noProof="1" smtClean="0"/>
              <a:t>hodling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Name</a:t>
            </a:r>
            <a:r>
              <a:rPr lang="en-US" sz="2800" noProof="1" smtClean="0"/>
              <a:t> + collection </a:t>
            </a:r>
            <a:r>
              <a:rPr lang="en-US" sz="2800" noProof="1"/>
              <a:t>of models. Bind </a:t>
            </a:r>
            <a:r>
              <a:rPr lang="en-US" sz="2800" noProof="1" smtClean="0"/>
              <a:t>the </a:t>
            </a:r>
            <a:r>
              <a:rPr lang="en-US" sz="2800" noProof="1"/>
              <a:t>list of producers to the first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sz="2800" noProof="1" smtClean="0"/>
              <a:t>. </a:t>
            </a:r>
            <a:r>
              <a:rPr lang="en-US" sz="2800" noProof="1"/>
              <a:t>The second should be bound to the models of this producer. You should have a check box for each “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extra</a:t>
            </a:r>
            <a:r>
              <a:rPr lang="en-US" sz="2800" noProof="1"/>
              <a:t>” </a:t>
            </a:r>
            <a:r>
              <a:rPr lang="en-US" sz="2800" noProof="1" smtClean="0"/>
              <a:t>(use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</a:t>
            </a:r>
            <a:r>
              <a:rPr lang="en-US" sz="2800" noProof="1" smtClean="0"/>
              <a:t> and bind the list of extras</a:t>
            </a:r>
            <a:r>
              <a:rPr lang="bg-BG" sz="2800" noProof="1" smtClean="0"/>
              <a:t> </a:t>
            </a:r>
            <a:r>
              <a:rPr lang="en-US" sz="2800" noProof="1" smtClean="0"/>
              <a:t>at the server side). </a:t>
            </a:r>
            <a:r>
              <a:rPr lang="en-US" sz="2800" noProof="1"/>
              <a:t>Implement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type of engine </a:t>
            </a:r>
            <a:r>
              <a:rPr lang="en-US" sz="2800" noProof="1"/>
              <a:t>as a horizontal radio button selection </a:t>
            </a:r>
            <a:r>
              <a:rPr lang="en-US" sz="2800" noProof="1" smtClean="0"/>
              <a:t>(options bound to </a:t>
            </a:r>
            <a:r>
              <a:rPr lang="en-US" sz="2800" noProof="1"/>
              <a:t>a fixed </a:t>
            </a:r>
            <a:r>
              <a:rPr lang="en-US" sz="2800" noProof="1" smtClean="0"/>
              <a:t>array). On submit display all collected information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&lt;asp:Literal&gt;</a:t>
            </a:r>
            <a:r>
              <a:rPr lang="en-US" sz="2800" noProof="1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6812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noProof="1" smtClean="0"/>
              <a:t>Create a page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Employees.aspx</a:t>
            </a:r>
            <a:r>
              <a:rPr lang="en-US" sz="2800" noProof="1" smtClean="0"/>
              <a:t> to display </a:t>
            </a:r>
            <a:r>
              <a:rPr lang="en-US" sz="2800" noProof="1"/>
              <a:t>the names of </a:t>
            </a:r>
            <a:r>
              <a:rPr lang="en-US" sz="2800" noProof="1" smtClean="0"/>
              <a:t>all employees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noProof="1" smtClean="0"/>
              <a:t> database in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 smtClean="0"/>
              <a:t>as hyperlinks. </a:t>
            </a:r>
            <a:r>
              <a:rPr lang="en-US" sz="2800" noProof="1"/>
              <a:t>All links should redirect to another </a:t>
            </a:r>
            <a:r>
              <a:rPr lang="en-US" sz="2800" noProof="1" smtClean="0"/>
              <a:t>page (e.g.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EmpDetails.aspx?id=3</a:t>
            </a:r>
            <a:r>
              <a:rPr lang="en-US" sz="2800" noProof="1" smtClean="0"/>
              <a:t>) </a:t>
            </a:r>
            <a:r>
              <a:rPr lang="en-US" sz="2800" noProof="1"/>
              <a:t>where details about the employee are displayed in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noProof="1"/>
              <a:t>. Add a back button to return </a:t>
            </a:r>
            <a:r>
              <a:rPr lang="en-US" sz="2800" noProof="1" smtClean="0"/>
              <a:t>back to </a:t>
            </a:r>
            <a:r>
              <a:rPr lang="en-US" sz="2800" noProof="1"/>
              <a:t>the previous page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/>
              <a:t>Implement the previous task </a:t>
            </a:r>
            <a:r>
              <a:rPr lang="en-US" sz="2800" dirty="0" smtClean="0"/>
              <a:t>in a single ASPX page by </a:t>
            </a:r>
            <a:r>
              <a:rPr lang="en-US" sz="2800" dirty="0"/>
              <a:t>using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sz="2800" dirty="0" smtClean="0"/>
              <a:t> </a:t>
            </a:r>
            <a:r>
              <a:rPr lang="en-US" sz="2800" dirty="0"/>
              <a:t>instead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/>
              <a:t>Display the information about </a:t>
            </a:r>
            <a:r>
              <a:rPr lang="en-US" sz="2800" dirty="0" smtClean="0"/>
              <a:t>all </a:t>
            </a:r>
            <a:r>
              <a:rPr lang="en-US" sz="2800" dirty="0"/>
              <a:t>employees a table </a:t>
            </a:r>
            <a:r>
              <a:rPr lang="en-US" sz="2800" dirty="0" smtClean="0"/>
              <a:t>in an ASPX page using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Re-implement the previous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96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28800" y="4114802"/>
            <a:ext cx="5486400" cy="14477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Binding: Simple 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28800" y="5755480"/>
            <a:ext cx="54864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2" descr="http://server12.sitewizard.co.uk/sites/sitewizardnew/images/live_dem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91517"/>
            <a:ext cx="3498706" cy="2201368"/>
          </a:xfrm>
          <a:prstGeom prst="roundRect">
            <a:avLst>
              <a:gd name="adj" fmla="val 35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9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3897" y="1066801"/>
            <a:ext cx="4076703" cy="2330300"/>
          </a:xfrm>
          <a:prstGeom prst="roundRect">
            <a:avLst>
              <a:gd name="adj" fmla="val 46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>
              <a:rot lat="324354" lon="18945008" rev="210643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51647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lvl="0" indent="-446088">
              <a:lnSpc>
                <a:spcPct val="105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7"/>
              <a:tabLst/>
            </a:pPr>
            <a:r>
              <a:rPr lang="en-US" sz="2800" noProof="1" smtClean="0"/>
              <a:t>* Create </a:t>
            </a:r>
            <a:r>
              <a:rPr lang="en-US" sz="2800" noProof="1" smtClean="0"/>
              <a:t>a Web Form that reads arbitrary XML document and displays it as tree.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sz="2800" noProof="1" smtClean="0"/>
              <a:t> Web control on the left side to display the inner XML of the selected node on the right side.</a:t>
            </a:r>
          </a:p>
          <a:p>
            <a:pPr marL="446088" lvl="0" indent="-446088">
              <a:lnSpc>
                <a:spcPct val="105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7"/>
              <a:tabLst/>
            </a:pPr>
            <a:r>
              <a:rPr lang="en-US" sz="2800" noProof="1" smtClean="0"/>
              <a:t>* Create a Web Form that shows in a table the names, country and city of all employees from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Northwind</a:t>
            </a:r>
            <a:r>
              <a:rPr lang="en-US" sz="2800" noProof="1" smtClean="0"/>
              <a:t> database. Implement paging (10 employees on each page) and sorting by each column. Using AJAX, JavaScript and jQuery on mouse over display a popup DIV with additional info about the employee: photo, phone, email, address, notes. On mouse out hide the additional info.</a:t>
            </a:r>
            <a:endParaRPr lang="en-US" sz="2800" noProof="1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22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List-Bound </a:t>
            </a:r>
            <a:r>
              <a:rPr lang="en-US" dirty="0"/>
              <a:t>Controls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tabLst/>
            </a:pPr>
            <a:r>
              <a:rPr lang="en-US" dirty="0"/>
              <a:t>Controls that are bound to a data source are called list-bound controls</a:t>
            </a:r>
          </a:p>
          <a:p>
            <a:pPr>
              <a:lnSpc>
                <a:spcPct val="110000"/>
              </a:lnSpc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ist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DataList</a:t>
            </a:r>
            <a:r>
              <a:rPr lang="bg-BG" dirty="0"/>
              <a:t> – </a:t>
            </a:r>
            <a:r>
              <a:rPr lang="en-US" dirty="0"/>
              <a:t>shows data in a </a:t>
            </a:r>
            <a:r>
              <a:rPr lang="en-US" dirty="0" smtClean="0"/>
              <a:t>template-based predefined pattern</a:t>
            </a:r>
            <a:endParaRPr lang="bg-BG" dirty="0"/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/>
              <a:t> – shows data in a table</a:t>
            </a:r>
            <a:endParaRPr lang="bg-BG" dirty="0"/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dirty="0"/>
              <a:t> – </a:t>
            </a:r>
            <a:r>
              <a:rPr lang="en-US" dirty="0"/>
              <a:t>shows data in a template </a:t>
            </a:r>
            <a:r>
              <a:rPr lang="en-US" dirty="0" smtClean="0"/>
              <a:t>designed </a:t>
            </a:r>
            <a:r>
              <a:rPr lang="en-US" dirty="0"/>
              <a:t>by the programmer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60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When Does Binding Take </a:t>
            </a:r>
            <a:r>
              <a:rPr lang="en-US" sz="3900" dirty="0" smtClean="0"/>
              <a:t>Place?</a:t>
            </a:r>
            <a:endParaRPr lang="bg-BG" sz="390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39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Data binding in ASP.NET can occur: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Page_Load()</a:t>
            </a:r>
            <a:r>
              <a:rPr lang="en-US" noProof="1"/>
              <a:t>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Page_PreRender()</a:t>
            </a:r>
          </a:p>
          <a:p>
            <a:pPr lvl="2">
              <a:lnSpc>
                <a:spcPct val="100000"/>
              </a:lnSpc>
            </a:pPr>
            <a:r>
              <a:rPr lang="en-US" noProof="1"/>
              <a:t>Sometimes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Page.IsPostBack</a:t>
            </a:r>
            <a:r>
              <a:rPr lang="en-US" noProof="1" smtClean="0"/>
              <a:t> is checked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Page_Load()</a:t>
            </a:r>
            <a:r>
              <a:rPr lang="en-US" noProof="1" smtClean="0"/>
              <a:t> – called before control events 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Page_PreRender()</a:t>
            </a:r>
            <a:r>
              <a:rPr lang="en-US" noProof="1" smtClean="0"/>
              <a:t> </a:t>
            </a:r>
            <a:r>
              <a:rPr lang="en-US" noProof="1"/>
              <a:t>– called </a:t>
            </a:r>
            <a:r>
              <a:rPr lang="en-US" noProof="1" smtClean="0"/>
              <a:t>after </a:t>
            </a:r>
            <a:r>
              <a:rPr lang="en-US" noProof="1"/>
              <a:t>control events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In </a:t>
            </a:r>
            <a:r>
              <a:rPr lang="en-US" noProof="1"/>
              <a:t>an event </a:t>
            </a:r>
            <a:r>
              <a:rPr lang="en-US" noProof="1" smtClean="0"/>
              <a:t>handler:</a:t>
            </a:r>
            <a:endParaRPr lang="en-US" noProof="1"/>
          </a:p>
          <a:p>
            <a:pPr lvl="2">
              <a:lnSpc>
                <a:spcPct val="100000"/>
              </a:lnSpc>
            </a:pPr>
            <a:r>
              <a:rPr lang="en-US" noProof="1" smtClean="0"/>
              <a:t>E.g. when </a:t>
            </a:r>
            <a:r>
              <a:rPr lang="en-US" noProof="1"/>
              <a:t>a button is </a:t>
            </a:r>
            <a:r>
              <a:rPr lang="en-US" noProof="1" smtClean="0"/>
              <a:t>pressed,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ButtonLoad_Click()</a:t>
            </a:r>
            <a:r>
              <a:rPr lang="en-US" noProof="1" smtClean="0"/>
              <a:t> event handler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binding transfers the data from the data source to the control's internal structures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960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Any class </a:t>
            </a:r>
            <a:r>
              <a:rPr lang="en-US" noProof="1"/>
              <a:t>deriving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noProof="1"/>
              <a:t> </a:t>
            </a:r>
            <a:r>
              <a:rPr lang="en-US" noProof="1" smtClean="0"/>
              <a:t>can be used as data source</a:t>
            </a:r>
            <a:r>
              <a:rPr lang="bg-BG" noProof="1" smtClean="0"/>
              <a:t> </a:t>
            </a:r>
            <a:r>
              <a:rPr lang="en-US" noProof="1" smtClean="0"/>
              <a:t>in ASP.NET Web Forms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Arrays</a:t>
            </a:r>
            <a:r>
              <a:rPr lang="en-US" noProof="1"/>
              <a:t>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Town[]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/>
              <a:t>Lists,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List&lt;Town&gt;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LINQ-to-Entities </a:t>
            </a:r>
            <a:r>
              <a:rPr lang="en-US" noProof="1"/>
              <a:t>query </a:t>
            </a:r>
            <a:r>
              <a:rPr lang="en-US" noProof="1" smtClean="0"/>
              <a:t>over Entity data model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LINQ-to-XML, LINQ-to-Objects queries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Etc</a:t>
            </a:r>
            <a:r>
              <a:rPr lang="en-US" noProof="1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ASP.NET data-source classes</a:t>
            </a:r>
            <a:endParaRPr lang="en-US" noProof="1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noProof="1"/>
              <a:t>, </a:t>
            </a:r>
            <a:r>
              <a:rPr lang="en-US" noProof="1" smtClean="0"/>
              <a:t>…</a:t>
            </a:r>
            <a:endParaRPr lang="en-US" noProof="1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DataTable</a:t>
            </a:r>
            <a:r>
              <a:rPr lang="en-US" noProof="1" smtClean="0"/>
              <a:t> </a:t>
            </a:r>
            <a:r>
              <a:rPr lang="en-US" noProof="1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/>
              <a:t>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505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5129</TotalTime>
  <Words>3355</Words>
  <Application>Microsoft Office PowerPoint</Application>
  <PresentationFormat>On-screen Show (4:3)</PresentationFormat>
  <Paragraphs>564</Paragraphs>
  <Slides>61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Cambria</vt:lpstr>
      <vt:lpstr>Consolas</vt:lpstr>
      <vt:lpstr>Corbel</vt:lpstr>
      <vt:lpstr>Courier New</vt:lpstr>
      <vt:lpstr>Wingdings 2</vt:lpstr>
      <vt:lpstr>Telerik Academy</vt:lpstr>
      <vt:lpstr>ASP.NET Data Binding</vt:lpstr>
      <vt:lpstr>Table of Contents</vt:lpstr>
      <vt:lpstr>How Data Binding Works in ASP.NET?</vt:lpstr>
      <vt:lpstr>What is Data Binding?</vt:lpstr>
      <vt:lpstr>Data Binding – Simple Example</vt:lpstr>
      <vt:lpstr>Data Binding: Simple Example</vt:lpstr>
      <vt:lpstr>List-Bound Controls</vt:lpstr>
      <vt:lpstr>When Does Binding Take Place?</vt:lpstr>
      <vt:lpstr>Sources of Data</vt:lpstr>
      <vt:lpstr>List-Bound Controls: Common Properties</vt:lpstr>
      <vt:lpstr>Common Properties (2)</vt:lpstr>
      <vt:lpstr>Binding List Controls</vt:lpstr>
      <vt:lpstr>List Controls</vt:lpstr>
      <vt:lpstr>Binding List Controls</vt:lpstr>
      <vt:lpstr>Binding List Controls – Example</vt:lpstr>
      <vt:lpstr>Binding List Controls</vt:lpstr>
      <vt:lpstr>Declarative Data Binding in the ASP.NET Controls</vt:lpstr>
      <vt:lpstr>Declarative Data Binding Syntax</vt:lpstr>
      <vt:lpstr>Data-Binding Syntax – Example</vt:lpstr>
      <vt:lpstr>How Declarative Binding Works?</vt:lpstr>
      <vt:lpstr>The DataBind(…) Method</vt:lpstr>
      <vt:lpstr>Declarative Binding – Example</vt:lpstr>
      <vt:lpstr>Strongly-Typed Binding</vt:lpstr>
      <vt:lpstr>Declarative Binding</vt:lpstr>
      <vt:lpstr>Complex Data-Bound Controls</vt:lpstr>
      <vt:lpstr>Complex DataBound Controls</vt:lpstr>
      <vt:lpstr>GridView</vt:lpstr>
      <vt:lpstr>GridView Columns</vt:lpstr>
      <vt:lpstr>GridView – Example</vt:lpstr>
      <vt:lpstr>GridView – Example (2)</vt:lpstr>
      <vt:lpstr>GridView</vt:lpstr>
      <vt:lpstr>DetailsView</vt:lpstr>
      <vt:lpstr>DetailsView – Example</vt:lpstr>
      <vt:lpstr>DetailsView</vt:lpstr>
      <vt:lpstr>FormView</vt:lpstr>
      <vt:lpstr>FormView (2)</vt:lpstr>
      <vt:lpstr>FormView – Example</vt:lpstr>
      <vt:lpstr>FormView</vt:lpstr>
      <vt:lpstr>The TreeView Control</vt:lpstr>
      <vt:lpstr>Repeater</vt:lpstr>
      <vt:lpstr>Repeater: How to Use It?</vt:lpstr>
      <vt:lpstr>Templates, Eval(…) and Strongly-Typed Binding</vt:lpstr>
      <vt:lpstr>Templates</vt:lpstr>
      <vt:lpstr>Templates (2)</vt:lpstr>
      <vt:lpstr>Accessing the Current Item</vt:lpstr>
      <vt:lpstr>DataBinder.Eval() vs. Container. DataItem vs. Eval() vs. Item.Prop</vt:lpstr>
      <vt:lpstr>Repeater – Example</vt:lpstr>
      <vt:lpstr>Repeater – Example (2) </vt:lpstr>
      <vt:lpstr>Repeater – Example (3)</vt:lpstr>
      <vt:lpstr>Using Repeater with Templates</vt:lpstr>
      <vt:lpstr>ListView</vt:lpstr>
      <vt:lpstr>ListView – Templates</vt:lpstr>
      <vt:lpstr>ListView – Templates and Groups</vt:lpstr>
      <vt:lpstr>DataPager</vt:lpstr>
      <vt:lpstr>ListView and DataPager</vt:lpstr>
      <vt:lpstr>Using multiple controls</vt:lpstr>
      <vt:lpstr>ASP.NET Data Binding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Data Binding</dc:title>
  <dc:subject>Telerik Software Academy</dc:subject>
  <dc:creator>Svetlin Nakov</dc:creator>
  <cp:keywords>ASP.NET, Web Forms</cp:keywords>
  <cp:lastModifiedBy>Evlogi Hristov</cp:lastModifiedBy>
  <cp:revision>453</cp:revision>
  <dcterms:created xsi:type="dcterms:W3CDTF">2007-12-08T16:03:35Z</dcterms:created>
  <dcterms:modified xsi:type="dcterms:W3CDTF">2014-10-02T16:09:37Z</dcterms:modified>
  <cp:category>ASP.NET, web development</cp:category>
</cp:coreProperties>
</file>