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315" r:id="rId4"/>
    <p:sldId id="316" r:id="rId5"/>
    <p:sldId id="338" r:id="rId6"/>
    <p:sldId id="339" r:id="rId7"/>
    <p:sldId id="341" r:id="rId8"/>
    <p:sldId id="258" r:id="rId9"/>
    <p:sldId id="342" r:id="rId10"/>
    <p:sldId id="343" r:id="rId11"/>
    <p:sldId id="320" r:id="rId12"/>
    <p:sldId id="344" r:id="rId13"/>
    <p:sldId id="345" r:id="rId14"/>
    <p:sldId id="346" r:id="rId15"/>
    <p:sldId id="322" r:id="rId16"/>
    <p:sldId id="347" r:id="rId17"/>
    <p:sldId id="348" r:id="rId18"/>
    <p:sldId id="326" r:id="rId19"/>
    <p:sldId id="349" r:id="rId20"/>
    <p:sldId id="350" r:id="rId21"/>
    <p:sldId id="33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9" r:id="rId30"/>
    <p:sldId id="358" r:id="rId31"/>
    <p:sldId id="360" r:id="rId32"/>
    <p:sldId id="361" r:id="rId33"/>
    <p:sldId id="362" r:id="rId34"/>
    <p:sldId id="363" r:id="rId35"/>
    <p:sldId id="289" r:id="rId36"/>
    <p:sldId id="300" r:id="rId37"/>
  </p:sldIdLst>
  <p:sldSz cx="9144000" cy="6858000" type="screen4x3"/>
  <p:notesSz cx="6881813" cy="92964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FDC"/>
    <a:srgbClr val="EBFFD2"/>
    <a:srgbClr val="FAF7C8"/>
    <a:srgbClr val="F4FCD8"/>
    <a:srgbClr val="E8FFC8"/>
    <a:srgbClr val="FAF8C8"/>
    <a:srgbClr val="F5FFC2"/>
    <a:srgbClr val="9BCC00"/>
    <a:srgbClr val="9E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3" autoAdjust="0"/>
    <p:restoredTop sz="94421" autoAdjust="0"/>
  </p:normalViewPr>
  <p:slideViewPr>
    <p:cSldViewPr>
      <p:cViewPr varScale="1">
        <p:scale>
          <a:sx n="113" d="100"/>
          <a:sy n="113" d="100"/>
        </p:scale>
        <p:origin x="-9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531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0113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lgoacademy.telerik.com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610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C# Part 1 -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905750" cy="569120"/>
          </a:xfrm>
        </p:spPr>
        <p:txBody>
          <a:bodyPr/>
          <a:lstStyle/>
          <a:p>
            <a:r>
              <a:rPr lang="en-US" dirty="0" smtClean="0"/>
              <a:t>What you need to know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2667000" cy="58477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http:/telerikacademy.com</a:t>
            </a:r>
            <a:endParaRPr lang="en-US" dirty="0"/>
          </a:p>
        </p:txBody>
      </p:sp>
      <p:pic>
        <p:nvPicPr>
          <p:cNvPr id="11" name="Picture 10">
            <a:hlinkClick r:id="rId3" tooltip="C# Fundamentals course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94855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http://z.hubpages.com/u/244583_f520.jpg"/>
          <p:cNvPicPr>
            <a:picLocks noChangeAspect="1" noChangeArrowheads="1"/>
          </p:cNvPicPr>
          <p:nvPr/>
        </p:nvPicPr>
        <p:blipFill>
          <a:blip r:embed="rId6" cstate="screen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35" y="4591753"/>
            <a:ext cx="3670265" cy="1998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c, c#, fil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09">
            <a:off x="4536289" y="731944"/>
            <a:ext cx="1112892" cy="1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6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" y="9906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Other: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Null</a:t>
            </a:r>
            <a:r>
              <a:rPr lang="en-US" dirty="0" smtClean="0">
                <a:solidFill>
                  <a:srgbClr val="FFFFFF"/>
                </a:solidFill>
              </a:rPr>
              <a:t> – no value (used with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?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Every type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.Length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Some literals need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'f'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'm'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'd'</a:t>
            </a:r>
            <a:r>
              <a:rPr lang="en-US" dirty="0" smtClean="0">
                <a:solidFill>
                  <a:srgbClr val="FFFFFF"/>
                </a:solidFill>
              </a:rPr>
              <a:t>, etc. at the end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dirty="0" smtClean="0">
                <a:solidFill>
                  <a:srgbClr val="FFFFFF"/>
                </a:solidFill>
              </a:rPr>
              <a:t> can be used for everything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('.', 5) </a:t>
            </a:r>
            <a:r>
              <a:rPr lang="en-US" dirty="0" smtClean="0">
                <a:solidFill>
                  <a:srgbClr val="FFFFFF"/>
                </a:solidFill>
              </a:rPr>
              <a:t>is equal </a:t>
            </a:r>
            <a:r>
              <a:rPr lang="en-US" dirty="0">
                <a:solidFill>
                  <a:srgbClr val="FFFFFF"/>
                </a:solidFill>
              </a:rPr>
              <a:t>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"….."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Use only letters, numbers </a:t>
            </a:r>
            <a:r>
              <a:rPr lang="en-US" dirty="0">
                <a:solidFill>
                  <a:srgbClr val="FFFFFF"/>
                </a:solidFill>
              </a:rPr>
              <a:t>and </a:t>
            </a:r>
            <a:r>
              <a:rPr lang="en-US" dirty="0" smtClean="0">
                <a:solidFill>
                  <a:srgbClr val="FFFFFF"/>
                </a:solidFill>
              </a:rPr>
              <a:t>'_</a:t>
            </a:r>
            <a:r>
              <a:rPr lang="en-US" dirty="0">
                <a:solidFill>
                  <a:srgbClr val="FFFFFF"/>
                </a:solidFill>
              </a:rPr>
              <a:t>'</a:t>
            </a:r>
            <a:r>
              <a:rPr lang="en-US" dirty="0" smtClean="0">
                <a:solidFill>
                  <a:srgbClr val="FFFFFF"/>
                </a:solidFill>
              </a:rPr>
              <a:t>                      for naming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62600" y="1113282"/>
            <a:ext cx="3057053" cy="2315718"/>
          </a:xfrm>
          <a:prstGeom prst="rect">
            <a:avLst/>
          </a:prstGeom>
          <a:noFill/>
        </p:spPr>
      </p:pic>
      <p:pic>
        <p:nvPicPr>
          <p:cNvPr id="11" name="Picture 10" descr="Old Fashioned Ampersand by Mykl Roventine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705600" y="5410200"/>
            <a:ext cx="1714500" cy="1255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47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85989" y="1676400"/>
            <a:ext cx="7924800" cy="685800"/>
          </a:xfrm>
        </p:spPr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19314" y="2438400"/>
            <a:ext cx="8058150" cy="569120"/>
          </a:xfrm>
        </p:spPr>
        <p:txBody>
          <a:bodyPr/>
          <a:lstStyle/>
          <a:p>
            <a:r>
              <a:rPr lang="en-US" dirty="0" smtClean="0"/>
              <a:t>Math starts here</a:t>
            </a:r>
            <a:endParaRPr lang="en-US" dirty="0"/>
          </a:p>
        </p:txBody>
      </p:sp>
      <p:pic>
        <p:nvPicPr>
          <p:cNvPr id="7" name="Picture 6" descr="http://www.deimel.org/images/numbers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52989" y="3733800"/>
            <a:ext cx="2590800" cy="2350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02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 (1)</a:t>
            </a:r>
            <a:endParaRPr lang="bg-BG" dirty="0"/>
          </a:p>
        </p:txBody>
      </p:sp>
      <p:pic>
        <p:nvPicPr>
          <p:cNvPr id="7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811" y="762000"/>
            <a:ext cx="8272989" cy="52978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5937161"/>
            <a:ext cx="83058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Always use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parentheses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to be sure!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17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 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operators – used on </a:t>
            </a:r>
            <a:r>
              <a:rPr lang="en-US" dirty="0" err="1" smtClean="0"/>
              <a:t>booleans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!</a:t>
            </a:r>
            <a:r>
              <a:rPr lang="en-US" dirty="0" smtClean="0"/>
              <a:t> 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</a:p>
          <a:p>
            <a:r>
              <a:rPr lang="en-US" dirty="0" smtClean="0"/>
              <a:t>Bitwise operators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&lt;&lt;,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&gt;&gt; </a:t>
            </a:r>
            <a:r>
              <a:rPr lang="en-US" dirty="0" smtClean="0">
                <a:solidFill>
                  <a:srgbClr val="FFFFFF"/>
                </a:solidFill>
              </a:rPr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~</a:t>
            </a:r>
          </a:p>
          <a:p>
            <a:endParaRPr lang="en-US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97" y="1676400"/>
            <a:ext cx="8036803" cy="1858900"/>
          </a:xfrm>
          <a:prstGeom prst="rect">
            <a:avLst/>
          </a:prstGeom>
        </p:spPr>
      </p:pic>
      <p:pic>
        <p:nvPicPr>
          <p:cNvPr id="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97" y="4948658"/>
            <a:ext cx="7732008" cy="18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 (3)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</a:p>
          <a:p>
            <a:pPr lvl="1"/>
            <a:r>
              <a:rPr lang="en-US" dirty="0"/>
              <a:t>Square brackets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are used with arrays indexers and attributes</a:t>
            </a:r>
          </a:p>
          <a:p>
            <a:pPr lvl="1"/>
            <a:r>
              <a:rPr lang="en-US" dirty="0" smtClean="0"/>
              <a:t>Class </a:t>
            </a:r>
            <a:r>
              <a:rPr lang="en-US" dirty="0"/>
              <a:t>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r>
              <a:rPr lang="en-US" dirty="0" smtClean="0"/>
              <a:t>Bonus: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Math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Ln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Pow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Max </a:t>
            </a:r>
            <a:r>
              <a:rPr lang="en-US" dirty="0" smtClean="0"/>
              <a:t>functions for easy calculations</a:t>
            </a:r>
            <a:endParaRPr lang="en-US" dirty="0"/>
          </a:p>
        </p:txBody>
      </p:sp>
      <p:pic>
        <p:nvPicPr>
          <p:cNvPr id="7" name="Picture 6" descr="http://static.howstuffworks.com/gif/bytes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5715000"/>
            <a:ext cx="1775699" cy="79600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3708" y="1905000"/>
            <a:ext cx="7924800" cy="685800"/>
          </a:xfrm>
        </p:spPr>
        <p:txBody>
          <a:bodyPr/>
          <a:lstStyle/>
          <a:p>
            <a:r>
              <a:rPr lang="en-US" dirty="0" smtClean="0"/>
              <a:t>Console In and Out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17033" y="2514600"/>
            <a:ext cx="8058150" cy="569120"/>
          </a:xfrm>
        </p:spPr>
        <p:txBody>
          <a:bodyPr/>
          <a:lstStyle/>
          <a:p>
            <a:r>
              <a:rPr lang="en-US" dirty="0" smtClean="0"/>
              <a:t>Reading and writing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9420"/>
            <a:ext cx="1229038" cy="1215930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857097"/>
            <a:ext cx="1221249" cy="1211452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4"/>
          <a:stretch/>
        </p:blipFill>
        <p:spPr bwMode="auto">
          <a:xfrm>
            <a:off x="2891417" y="3931275"/>
            <a:ext cx="3509383" cy="1063097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2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In and Out (1)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Input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– reads a single character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ReadKey(…)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– reads a combination of keys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of characters</a:t>
            </a: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Output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prints the 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prints specified data to the console and moves to the next line</a:t>
            </a:r>
            <a:endParaRPr lang="en-US" noProof="1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In and Out 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Format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alignment][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formatString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</a:rPr>
              <a:t>Converting</a:t>
            </a:r>
          </a:p>
          <a:p>
            <a:pPr lvl="1">
              <a:lnSpc>
                <a:spcPts val="36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int.Parse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long.Parse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double.Parse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>
                <a:solidFill>
                  <a:srgbClr val="FFFFFF"/>
                </a:solidFill>
              </a:rPr>
              <a:t>, etc.</a:t>
            </a:r>
          </a:p>
          <a:p>
            <a:pPr lvl="1">
              <a:lnSpc>
                <a:spcPts val="36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Convert.ToInt32(string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Invariant culture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873" y="4648200"/>
            <a:ext cx="7315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System.Threading;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System.Globalization;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CultureInfo.InvariantCulture;</a:t>
            </a:r>
          </a:p>
        </p:txBody>
      </p:sp>
    </p:spTree>
    <p:extLst>
      <p:ext uri="{BB962C8B-B14F-4D97-AF65-F5344CB8AC3E}">
        <p14:creationId xmlns:p14="http://schemas.microsoft.com/office/powerpoint/2010/main" val="6307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42925" y="2667000"/>
            <a:ext cx="8058150" cy="569120"/>
          </a:xfrm>
        </p:spPr>
        <p:txBody>
          <a:bodyPr/>
          <a:lstStyle/>
          <a:p>
            <a:r>
              <a:rPr lang="en-US" dirty="0" smtClean="0"/>
              <a:t>Implementing logic</a:t>
            </a:r>
            <a:endParaRPr lang="en-US" dirty="0"/>
          </a:p>
        </p:txBody>
      </p:sp>
      <p:pic>
        <p:nvPicPr>
          <p:cNvPr id="7" name="Picture 6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4457" y="37338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0133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 (1)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</a:rPr>
              <a:t>If-else statement</a:t>
            </a: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</a:rPr>
              <a:t>Note: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else</a:t>
            </a:r>
            <a:r>
              <a:rPr lang="en-US" dirty="0" smtClean="0">
                <a:solidFill>
                  <a:srgbClr val="FFFFFF"/>
                </a:solidFill>
              </a:rPr>
              <a:t> is not required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</a:rPr>
              <a:t>Conditions can be nested</a:t>
            </a:r>
          </a:p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lse</a:t>
            </a:r>
            <a:r>
              <a:rPr lang="en-US" dirty="0" smtClean="0">
                <a:solidFill>
                  <a:srgbClr val="FFFFFF"/>
                </a:solidFill>
              </a:rPr>
              <a:t>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else if</a:t>
            </a: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5355" y="1676400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562600" y="4572000"/>
            <a:ext cx="3398277" cy="2123452"/>
          </a:xfrm>
          <a:prstGeom prst="roundRect">
            <a:avLst>
              <a:gd name="adj" fmla="val 1705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548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Primitive data types and variables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Operators and expressions</a:t>
            </a:r>
            <a:endParaRPr lang="en-US" dirty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Console In and Out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Conditions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Loops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Algorithms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Bonus: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2762" y="2819400"/>
            <a:ext cx="4019418" cy="2667000"/>
          </a:xfrm>
          <a:prstGeom prst="roundRect">
            <a:avLst>
              <a:gd name="adj" fmla="val 60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172635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 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Switch statement</a:t>
            </a:r>
            <a:endParaRPr lang="en-US" dirty="0"/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5466" y="15240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7" y="5164530"/>
            <a:ext cx="30480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24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7924800" cy="685800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8058150" cy="569120"/>
          </a:xfrm>
        </p:spPr>
        <p:txBody>
          <a:bodyPr/>
          <a:lstStyle/>
          <a:p>
            <a:r>
              <a:rPr lang="en-US" dirty="0" smtClean="0"/>
              <a:t>Repeating the code</a:t>
            </a:r>
            <a:endParaRPr lang="en-US" dirty="0"/>
          </a:p>
        </p:txBody>
      </p:sp>
      <p:pic>
        <p:nvPicPr>
          <p:cNvPr id="7" name="Picture 6" descr="C:\Trash\spiral2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185579">
            <a:off x="2608414" y="3924070"/>
            <a:ext cx="3661761" cy="2094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56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(1)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while</a:t>
            </a:r>
            <a:r>
              <a:rPr lang="en-US" dirty="0" smtClean="0"/>
              <a:t>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do-while</a:t>
            </a:r>
            <a:r>
              <a:rPr lang="en-US" dirty="0" smtClean="0"/>
              <a:t> loop</a:t>
            </a:r>
            <a:endParaRPr lang="en-US" dirty="0"/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2159" y="1752600"/>
            <a:ext cx="75596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2159" y="4269293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6600" y="3014864"/>
            <a:ext cx="1603102" cy="1435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13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 smtClean="0"/>
              <a:t>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foreach</a:t>
            </a:r>
            <a:r>
              <a:rPr lang="en-US" dirty="0" smtClean="0"/>
              <a:t> loop</a:t>
            </a:r>
            <a:endParaRPr lang="en-US" dirty="0"/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7088" y="1752600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16356" y="4495800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11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7270" y="2667000"/>
            <a:ext cx="3810000" cy="20723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(3)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Jump statements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break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continue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</a:t>
            </a:r>
            <a:r>
              <a:rPr lang="en-US" dirty="0" smtClean="0">
                <a:solidFill>
                  <a:srgbClr val="FFFFFF"/>
                </a:solidFill>
              </a:rPr>
              <a:t>avoid using it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!)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0625" y="3657600"/>
            <a:ext cx="76327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(inner + 5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goto breakOut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pic>
        <p:nvPicPr>
          <p:cNvPr id="8" name="Picture 7" descr="http://mpcarroll.com/photos/Wood-Spiral-Hor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1393601"/>
            <a:ext cx="3537724" cy="17907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52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7924800" cy="6858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8058150" cy="569120"/>
          </a:xfrm>
        </p:spPr>
        <p:txBody>
          <a:bodyPr/>
          <a:lstStyle/>
          <a:p>
            <a:r>
              <a:rPr lang="en-US" dirty="0" smtClean="0"/>
              <a:t>Useful code</a:t>
            </a:r>
            <a:endParaRPr lang="en-US" dirty="0"/>
          </a:p>
        </p:txBody>
      </p:sp>
      <p:pic>
        <p:nvPicPr>
          <p:cNvPr id="1027" name="Picture 3" descr="C:\Telerik\Training\4. C# Part 1 Workshop\5. Summary\images\Matrix-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52850"/>
            <a:ext cx="3429000" cy="2571750"/>
          </a:xfrm>
          <a:prstGeom prst="roundRect">
            <a:avLst>
              <a:gd name="adj" fmla="val 1266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(1)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575" y="1066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DateTime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Has various methods for dates and time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Date can be saved in numerous formats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Get all characters of a string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0625" y="3886200"/>
            <a:ext cx="76327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“some text”;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currentChar = text[i];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Console.WriteLine(currentChar);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 descr="C:\Telerik\Training\4. C# Part 1 Workshop\5. Summary\images\Wakfu_Characters_by_gueuza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49" y="2927350"/>
            <a:ext cx="1866900" cy="1917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3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575" y="1066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Find biggest element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Sum and product of N numbers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2039" y="1762542"/>
            <a:ext cx="76327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max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 &lt; someNumber)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someNumber;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2039" y="4343400"/>
            <a:ext cx="76327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 int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number; product *=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(3)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4989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Print all digits of a number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ts val="3600"/>
              </a:lnSpc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0284" y="1524000"/>
            <a:ext cx="76327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1234;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remainder = number %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/=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Console.WriteLine(remainder);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C:\Telerik\Training\4. C# Part 1 Workshop\5. Summary\images\3497358-matrix-digits-icons-set-purple--white-palette-vector-illustr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34" y="4267200"/>
            <a:ext cx="3056350" cy="2324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2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(4)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4989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N ^ M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Fibonacci – first 20 elements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ts val="3600"/>
              </a:lnSpc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0676" y="1524000"/>
            <a:ext cx="76327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10; int power = 3; 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power;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*=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2771" y="3990506"/>
            <a:ext cx="76327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 = 0; int second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20; i++;)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first + second;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 second; second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4098" name="Picture 2" descr="C:\Telerik\Training\4. C# Part 1 Workshop\5. Summary\images\Wouter Ibens-fibonac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88" y="2743200"/>
            <a:ext cx="2695575" cy="1905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3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How to store data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352800"/>
            <a:ext cx="2895600" cy="2805112"/>
          </a:xfrm>
          <a:prstGeom prst="roundRect">
            <a:avLst>
              <a:gd name="adj" fmla="val 6566"/>
            </a:avLst>
          </a:prstGeom>
        </p:spPr>
      </p:pic>
    </p:spTree>
    <p:extLst>
      <p:ext uri="{BB962C8B-B14F-4D97-AF65-F5344CB8AC3E}">
        <p14:creationId xmlns:p14="http://schemas.microsoft.com/office/powerpoint/2010/main" val="16371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Algorithms (5)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N </a:t>
            </a:r>
            <a:r>
              <a:rPr lang="en-US" dirty="0" smtClean="0"/>
              <a:t>factorial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909763"/>
            <a:ext cx="777716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724400" y="1828800"/>
            <a:ext cx="3886200" cy="1379101"/>
          </a:xfrm>
          <a:prstGeom prst="wedgeRoundRectCallout">
            <a:avLst>
              <a:gd name="adj1" fmla="val -63618"/>
              <a:gd name="adj2" fmla="val -285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forget to add reference to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System.Numerics.dll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045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Algorithms (6)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Find all prime factors of a number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752600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number, factor;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1; factor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b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while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factor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/= factor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counter++;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-&gt;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factor, counter);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47518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9100" y="2286000"/>
            <a:ext cx="7924800" cy="685800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8058150" cy="569120"/>
          </a:xfrm>
        </p:spPr>
        <p:txBody>
          <a:bodyPr/>
          <a:lstStyle/>
          <a:p>
            <a:r>
              <a:rPr lang="en-US" dirty="0" smtClean="0"/>
              <a:t>Like tables</a:t>
            </a:r>
            <a:endParaRPr lang="en-US" dirty="0"/>
          </a:p>
        </p:txBody>
      </p:sp>
      <p:pic>
        <p:nvPicPr>
          <p:cNvPr id="5122" name="Picture 2" descr="C:\Telerik\Training\4. C# Part 1 Workshop\5. Summary\images\keytable-jquery-tables-webdesign-plugin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86200"/>
            <a:ext cx="3020439" cy="22891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(1)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4989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Table like data type holding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Elements are get or set by index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For each index there is one value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Declare integer array with N elements</a:t>
            </a: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</a:rPr>
              <a:t>Get first and second value</a:t>
            </a: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2771" y="3990506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int[N];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2430" y="5105400"/>
            <a:ext cx="76327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array[0];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secondNumber = array[1];</a:t>
            </a:r>
          </a:p>
        </p:txBody>
      </p:sp>
    </p:spTree>
    <p:extLst>
      <p:ext uri="{BB962C8B-B14F-4D97-AF65-F5344CB8AC3E}">
        <p14:creationId xmlns:p14="http://schemas.microsoft.com/office/powerpoint/2010/main" val="25676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4989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Set first or second value</a:t>
            </a: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</a:rPr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 smtClean="0">
                <a:solidFill>
                  <a:srgbClr val="FFFFFF"/>
                </a:solidFill>
              </a:rPr>
              <a:t> loop to iterate the array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2430" y="3429000"/>
            <a:ext cx="76327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int[10];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 array.Length;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array[i]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Console.WriteLine(array[i]);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4577" y="1600200"/>
            <a:ext cx="76327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array[0]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array[1] = 15;</a:t>
            </a:r>
          </a:p>
        </p:txBody>
      </p:sp>
      <p:pic>
        <p:nvPicPr>
          <p:cNvPr id="6146" name="Picture 2" descr="C:\Telerik\Training\4. C# Part 1 Workshop\5. Summary\images\ar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23" y="1984920"/>
            <a:ext cx="1425575" cy="201585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684772" y="6400800"/>
            <a:ext cx="3340915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http://algoacademy.telerik.com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54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 (1)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Numbers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long </a:t>
            </a:r>
            <a:r>
              <a:rPr lang="en-US" dirty="0" smtClean="0">
                <a:solidFill>
                  <a:srgbClr val="FFFFFF"/>
                </a:solidFill>
              </a:rPr>
              <a:t>- -4, -1213432, 0, 5, 145, 1224234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double</a:t>
            </a:r>
            <a:r>
              <a:rPr lang="en-US" dirty="0" smtClean="0">
                <a:solidFill>
                  <a:srgbClr val="F5FFC2"/>
                </a:solidFill>
              </a:rPr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decimal</a:t>
            </a:r>
            <a:r>
              <a:rPr lang="en-US" dirty="0" smtClean="0">
                <a:solidFill>
                  <a:srgbClr val="F5FFC2"/>
                </a:solidFill>
              </a:rPr>
              <a:t> – 4.5, -1234.578, 145.0001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rgbClr val="FAF8C8"/>
                </a:solidFill>
              </a:rPr>
              <a:t>Notes:</a:t>
            </a:r>
          </a:p>
          <a:p>
            <a:pPr lvl="1"/>
            <a:r>
              <a:rPr lang="en-US" dirty="0" smtClean="0">
                <a:solidFill>
                  <a:srgbClr val="FAF8C8"/>
                </a:solidFill>
              </a:rPr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long </a:t>
            </a:r>
            <a:r>
              <a:rPr lang="en-US" dirty="0" smtClean="0">
                <a:solidFill>
                  <a:srgbClr val="FFFFFF"/>
                </a:solidFill>
              </a:rPr>
              <a:t>when you expect huge results, otherwise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FAF8C8"/>
                </a:solidFill>
              </a:rPr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decimal</a:t>
            </a:r>
            <a:r>
              <a:rPr lang="en-US" dirty="0" smtClean="0">
                <a:solidFill>
                  <a:srgbClr val="FAF8C8"/>
                </a:solidFill>
              </a:rPr>
              <a:t> if you want high precision, otherwise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double</a:t>
            </a:r>
          </a:p>
        </p:txBody>
      </p:sp>
      <p:pic>
        <p:nvPicPr>
          <p:cNvPr id="8" name="Picture 7" descr="Binary Design by LPF Systems."/>
          <p:cNvPicPr>
            <a:picLocks noChangeAspect="1" noChangeArrowheads="1"/>
          </p:cNvPicPr>
          <p:nvPr/>
        </p:nvPicPr>
        <p:blipFill>
          <a:blip r:embed="rId2" cstate="screen">
            <a:lum bright="20000" contrast="30000"/>
          </a:blip>
          <a:srcRect/>
          <a:stretch>
            <a:fillRect/>
          </a:stretch>
        </p:blipFill>
        <p:spPr bwMode="auto">
          <a:xfrm>
            <a:off x="6553200" y="5334000"/>
            <a:ext cx="2106246" cy="1341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closeup of digits by mkbgeorgi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62800" y="838200"/>
            <a:ext cx="1676857" cy="1116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118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Example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r>
              <a:rPr lang="en-US" dirty="0" smtClean="0">
                <a:solidFill>
                  <a:srgbClr val="FAF8C8"/>
                </a:solidFill>
              </a:rPr>
              <a:t>Bonus: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BigInteger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Add reference to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System.Numerics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Use only if results are really huge!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Slow operations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0623" y="1981200"/>
            <a:ext cx="76327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hugeNumber = 999999999999;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ouble otherNumber = 1.2;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num = 1.567m;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091110"/>
            <a:ext cx="2197100" cy="16478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 (3)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</a:t>
            </a:r>
            <a:r>
              <a:rPr lang="en-US" dirty="0" smtClean="0">
                <a:solidFill>
                  <a:srgbClr val="FFFFFF"/>
                </a:solidFill>
              </a:rPr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  <a:r>
              <a:rPr lang="en-US" dirty="0" smtClean="0">
                <a:solidFill>
                  <a:srgbClr val="FFFFFF"/>
                </a:solidFill>
              </a:rPr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 </a:t>
            </a:r>
            <a:r>
              <a:rPr lang="en-US" dirty="0">
                <a:solidFill>
                  <a:srgbClr val="FAF8C8"/>
                </a:solidFill>
              </a:rPr>
              <a:t>– </a:t>
            </a:r>
            <a:r>
              <a:rPr lang="en-US" dirty="0" smtClean="0">
                <a:solidFill>
                  <a:srgbClr val="FAF8C8"/>
                </a:solidFill>
              </a:rPr>
              <a:t>'a</a:t>
            </a:r>
            <a:r>
              <a:rPr lang="en-US" dirty="0">
                <a:solidFill>
                  <a:srgbClr val="FAF8C8"/>
                </a:solidFill>
              </a:rPr>
              <a:t>', </a:t>
            </a:r>
            <a:r>
              <a:rPr lang="en-US" dirty="0" smtClean="0">
                <a:solidFill>
                  <a:srgbClr val="FAF8C8"/>
                </a:solidFill>
              </a:rPr>
              <a:t>'b</a:t>
            </a:r>
            <a:r>
              <a:rPr lang="en-US" dirty="0">
                <a:solidFill>
                  <a:srgbClr val="FAF8C8"/>
                </a:solidFill>
              </a:rPr>
              <a:t>', </a:t>
            </a:r>
            <a:r>
              <a:rPr lang="en-US" dirty="0" smtClean="0">
                <a:solidFill>
                  <a:srgbClr val="FAF8C8"/>
                </a:solidFill>
              </a:rPr>
              <a:t>'c</a:t>
            </a:r>
            <a:r>
              <a:rPr lang="en-US" dirty="0">
                <a:solidFill>
                  <a:srgbClr val="FAF8C8"/>
                </a:solidFill>
              </a:rPr>
              <a:t>'</a:t>
            </a:r>
            <a:endParaRPr lang="en-US" dirty="0" smtClean="0">
              <a:solidFill>
                <a:srgbClr val="FAF8C8"/>
              </a:solidFill>
            </a:endParaRPr>
          </a:p>
          <a:p>
            <a:pPr lvl="1"/>
            <a:r>
              <a:rPr lang="en-US" dirty="0" smtClean="0">
                <a:solidFill>
                  <a:srgbClr val="FAF8C8"/>
                </a:solidFill>
              </a:rPr>
              <a:t>Is actually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– you can make operations on it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0623" y="1828800"/>
            <a:ext cx="76327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ool isGreater = (a &gt; b);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isSame = (a == b);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isDifferent = (a != b);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4866" y="4499208"/>
            <a:ext cx="7632700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a = 'a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har someChar = 'a' + 'b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-882" t="-5632" r="-705" b="-9839"/>
          <a:stretch>
            <a:fillRect/>
          </a:stretch>
        </p:blipFill>
        <p:spPr bwMode="auto">
          <a:xfrm>
            <a:off x="2034773" y="5638800"/>
            <a:ext cx="4724400" cy="100885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828729" lon="640971" rev="198426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5857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 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 smtClean="0">
                <a:solidFill>
                  <a:srgbClr val="FFFFFF"/>
                </a:solidFill>
              </a:rPr>
              <a:t> – basically text, sequence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chars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You can concatenate strings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+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You can use placeholders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828800"/>
            <a:ext cx="76327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Ivanov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" " + lastName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4495800"/>
            <a:ext cx="7632700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"Your full name is {0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{1} {2}.", firstName, fatherName, lastName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http://guindo.pntic.mec.es/~jmag0042/alphabetu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029359" y="5392368"/>
            <a:ext cx="2488381" cy="1481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145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How to use data</a:t>
            </a:r>
            <a:endParaRPr lang="en-US" dirty="0"/>
          </a:p>
        </p:txBody>
      </p:sp>
      <p:pic>
        <p:nvPicPr>
          <p:cNvPr id="7" name="Picture 6" descr="C:\Temp\math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75331" y="3200400"/>
            <a:ext cx="4771875" cy="3320321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19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(1)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Declaring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Assigning</a:t>
            </a: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Text escaping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 smtClean="0"/>
              <a:t> </a:t>
            </a:r>
            <a:r>
              <a:rPr lang="en-US" dirty="0"/>
              <a:t>for single quote	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for double quote</a:t>
            </a:r>
          </a:p>
          <a:p>
            <a:pPr lvl="1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for backslash		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for new line</a:t>
            </a: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8034" y="3200400"/>
            <a:ext cx="7632700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firstValue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secondValue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firstValue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new int();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8034" y="1939310"/>
            <a:ext cx="77724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&lt;data_type&gt; &lt;identifier&gt; [= &lt;initialization&gt;];</a:t>
            </a:r>
          </a:p>
        </p:txBody>
      </p:sp>
      <p:pic>
        <p:nvPicPr>
          <p:cNvPr id="8" name="Picture 7" descr="Symbols by fantasyghostpsn."/>
          <p:cNvPicPr>
            <a:picLocks noChangeAspect="1" noChangeArrowheads="1"/>
          </p:cNvPicPr>
          <p:nvPr/>
        </p:nvPicPr>
        <p:blipFill>
          <a:blip r:embed="rId2" cstate="screen">
            <a:lum contrast="-20000"/>
          </a:blip>
          <a:srcRect/>
          <a:stretch>
            <a:fillRect/>
          </a:stretch>
        </p:blipFill>
        <p:spPr bwMode="auto">
          <a:xfrm rot="16026875">
            <a:off x="6731508" y="-378545"/>
            <a:ext cx="828214" cy="34334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271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4480</TotalTime>
  <Words>1252</Words>
  <Application>Microsoft Office PowerPoint</Application>
  <PresentationFormat>On-screen Show (4:3)</PresentationFormat>
  <Paragraphs>357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Telerik Academy</vt:lpstr>
      <vt:lpstr>C# Part 1 - Summary</vt:lpstr>
      <vt:lpstr>Table of Contents</vt:lpstr>
      <vt:lpstr>Primitive data types</vt:lpstr>
      <vt:lpstr>Primitive data types (1)</vt:lpstr>
      <vt:lpstr>Primitive data types (2)</vt:lpstr>
      <vt:lpstr>Primitive data types (3)</vt:lpstr>
      <vt:lpstr>Primitive data types (4)</vt:lpstr>
      <vt:lpstr>Variables</vt:lpstr>
      <vt:lpstr>Variables (1)</vt:lpstr>
      <vt:lpstr>Variables (2)</vt:lpstr>
      <vt:lpstr>Operators and expressions</vt:lpstr>
      <vt:lpstr>Operators and expressions (1)</vt:lpstr>
      <vt:lpstr>Operators and expressions (2)</vt:lpstr>
      <vt:lpstr>Operators and expressions (3)</vt:lpstr>
      <vt:lpstr>Console In and Out</vt:lpstr>
      <vt:lpstr>Console In and Out (1)</vt:lpstr>
      <vt:lpstr>Console In and Out (2)</vt:lpstr>
      <vt:lpstr>Conditional statements</vt:lpstr>
      <vt:lpstr>Conditional statements (1)</vt:lpstr>
      <vt:lpstr>Conditional statements (2)</vt:lpstr>
      <vt:lpstr>Loops</vt:lpstr>
      <vt:lpstr>Loops (1)</vt:lpstr>
      <vt:lpstr>Loops (2)</vt:lpstr>
      <vt:lpstr>Loops (3)</vt:lpstr>
      <vt:lpstr>Algorithms</vt:lpstr>
      <vt:lpstr>Algorithms (1)</vt:lpstr>
      <vt:lpstr>Algorithms (2)</vt:lpstr>
      <vt:lpstr>Algorithms (3)</vt:lpstr>
      <vt:lpstr>Algorithms (4)</vt:lpstr>
      <vt:lpstr>Algorithms (5)</vt:lpstr>
      <vt:lpstr>Algorithms (6)</vt:lpstr>
      <vt:lpstr>Arrays</vt:lpstr>
      <vt:lpstr>Arrays (1)</vt:lpstr>
      <vt:lpstr>Arrays (2)</vt:lpstr>
      <vt:lpstr>PowerPoint Presentation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Ivaylo Kenov</cp:lastModifiedBy>
  <cp:revision>884</cp:revision>
  <dcterms:created xsi:type="dcterms:W3CDTF">2007-12-08T16:03:35Z</dcterms:created>
  <dcterms:modified xsi:type="dcterms:W3CDTF">2013-11-15T09:15:55Z</dcterms:modified>
  <cp:category>software engineering</cp:category>
</cp:coreProperties>
</file>