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2"/>
  </p:notesMasterIdLst>
  <p:handoutMasterIdLst>
    <p:handoutMasterId r:id="rId23"/>
  </p:handoutMasterIdLst>
  <p:sldIdLst>
    <p:sldId id="320" r:id="rId2"/>
    <p:sldId id="375" r:id="rId3"/>
    <p:sldId id="338" r:id="rId4"/>
    <p:sldId id="339" r:id="rId5"/>
    <p:sldId id="399" r:id="rId6"/>
    <p:sldId id="400" r:id="rId7"/>
    <p:sldId id="363" r:id="rId8"/>
    <p:sldId id="383" r:id="rId9"/>
    <p:sldId id="345" r:id="rId10"/>
    <p:sldId id="376" r:id="rId11"/>
    <p:sldId id="381" r:id="rId12"/>
    <p:sldId id="377" r:id="rId13"/>
    <p:sldId id="388" r:id="rId14"/>
    <p:sldId id="398" r:id="rId15"/>
    <p:sldId id="370" r:id="rId16"/>
    <p:sldId id="372" r:id="rId17"/>
    <p:sldId id="391" r:id="rId18"/>
    <p:sldId id="374" r:id="rId19"/>
    <p:sldId id="354" r:id="rId20"/>
    <p:sldId id="333" r:id="rId21"/>
  </p:sldIdLst>
  <p:sldSz cx="9144000" cy="6858000" type="screen4x3"/>
  <p:notesSz cx="6881813" cy="9296400"/>
  <p:custDataLst>
    <p:tags r:id="rId24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9BCC00"/>
    <a:srgbClr val="9ED000"/>
    <a:srgbClr val="F4FCD8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79" autoAdjust="0"/>
    <p:restoredTop sz="94468" autoAdjust="0"/>
  </p:normalViewPr>
  <p:slideViewPr>
    <p:cSldViewPr>
      <p:cViewPr varScale="1">
        <p:scale>
          <a:sx n="107" d="100"/>
          <a:sy n="107" d="100"/>
        </p:scale>
        <p:origin x="732" y="1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17-Oct-14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17-Oct-14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7765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7332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8004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074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4835070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  <p:sldLayoutId id="2147483706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hyperlink" Target="http://academy.telerik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jpeg"/><Relationship Id="rId7" Type="http://schemas.openxmlformats.org/officeDocument/2006/relationships/image" Target="../media/image28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forums.academy.telerik.com/mobile-development/iOS-Mobile-App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academy.telerik.com/student-courses/software-technologies/iphone-and-ipad-mobile-apps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telerikacademy.com/Courses/Courses/Details/198" TargetMode="External"/><Relationship Id="rId2" Type="http://schemas.openxmlformats.org/officeDocument/2006/relationships/hyperlink" Target="http://www.telerikacademy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36.jpe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5.jpe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38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40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3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hyperlink" Target="http://minkov.it/" TargetMode="Externa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808355"/>
            <a:ext cx="8534400" cy="1524000"/>
          </a:xfrm>
        </p:spPr>
        <p:txBody>
          <a:bodyPr/>
          <a:lstStyle/>
          <a:p>
            <a:r>
              <a:rPr lang="en-US" dirty="0" smtClean="0"/>
              <a:t>Mobile Applications for</a:t>
            </a:r>
            <a:br>
              <a:rPr lang="en-US" dirty="0" smtClean="0"/>
            </a:br>
            <a:r>
              <a:rPr lang="en-US" dirty="0" smtClean="0"/>
              <a:t>iPhone and iPad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898" y="3361684"/>
            <a:ext cx="8229600" cy="569120"/>
          </a:xfrm>
        </p:spPr>
        <p:txBody>
          <a:bodyPr/>
          <a:lstStyle/>
          <a:p>
            <a:r>
              <a:rPr lang="en-US" dirty="0" smtClean="0"/>
              <a:t>Course Program, Evaluation, Examination</a:t>
            </a:r>
            <a:endParaRPr lang="en-US" dirty="0"/>
          </a:p>
        </p:txBody>
      </p:sp>
      <p:pic>
        <p:nvPicPr>
          <p:cNvPr id="1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68308" y="302388"/>
            <a:ext cx="1217892" cy="13286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 descr="https://encrypted-tbn1.gstatic.com/images?q=tbn:ANd9GcQRZywIAqev4KzIpgcdPb_UDhKKufs0XfcBF3H59wanTJiG6Mgj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3883" y="4650584"/>
            <a:ext cx="2339898" cy="169076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encrypted-tbn0.gstatic.com/images?q=tbn:ANd9GcTjqzq458FeEqUWC7vn64qwBjzL7wF5Xxcj-cVvAh0YCQUuw-yY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7498" y="497278"/>
            <a:ext cx="1851102" cy="138654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encrypted-tbn3.gstatic.com/images?q=tbn:ANd9GcRIiqaXvZovKsLxQJLKo2eq1sINLHM3XDvBxYn-DWg_7wEtVZdw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4688506"/>
            <a:ext cx="2286000" cy="171229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 Placeholder 6"/>
          <p:cNvSpPr>
            <a:spLocks noGrp="1"/>
          </p:cNvSpPr>
          <p:nvPr/>
        </p:nvSpPr>
        <p:spPr>
          <a:xfrm>
            <a:off x="429086" y="5726668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Telerik Software Academy</a:t>
            </a:r>
          </a:p>
        </p:txBody>
      </p:sp>
      <p:sp>
        <p:nvSpPr>
          <p:cNvPr id="22" name="Text Placeholder 7"/>
          <p:cNvSpPr>
            <a:spLocks noGrp="1"/>
          </p:cNvSpPr>
          <p:nvPr/>
        </p:nvSpPr>
        <p:spPr>
          <a:xfrm>
            <a:off x="429087" y="6031468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7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3" name="Text Placeholder 13"/>
          <p:cNvSpPr>
            <a:spLocks noGrp="1"/>
          </p:cNvSpPr>
          <p:nvPr/>
        </p:nvSpPr>
        <p:spPr>
          <a:xfrm>
            <a:off x="429086" y="4968966"/>
            <a:ext cx="39905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400" b="1" kern="12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Mobile Applications for</a:t>
            </a:r>
            <a:br>
              <a:rPr lang="en-US" dirty="0"/>
            </a:br>
            <a:r>
              <a:rPr lang="en-US" dirty="0"/>
              <a:t>iPhone and iPad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iOS Apps : </a:t>
            </a:r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066800"/>
            <a:ext cx="8763000" cy="5562600"/>
          </a:xfrm>
        </p:spPr>
        <p:txBody>
          <a:bodyPr/>
          <a:lstStyle/>
          <a:p>
            <a:pPr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dirty="0" smtClean="0"/>
              <a:t>Evaluation components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Course project</a:t>
            </a:r>
            <a:r>
              <a:rPr lang="en-US" dirty="0" smtClean="0"/>
              <a:t> </a:t>
            </a:r>
            <a:r>
              <a:rPr lang="en-US" dirty="0"/>
              <a:t>–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75%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Homework</a:t>
            </a:r>
            <a:r>
              <a:rPr lang="en-US" dirty="0" smtClean="0"/>
              <a:t> </a:t>
            </a:r>
            <a:r>
              <a:rPr lang="en-US" dirty="0"/>
              <a:t>–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10%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dirty="0"/>
              <a:t>Homework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evaluation </a:t>
            </a:r>
            <a:r>
              <a:rPr lang="en-US" dirty="0" smtClean="0"/>
              <a:t>–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5%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2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peer </a:t>
            </a:r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reviews </a:t>
            </a: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per homework (excellent, OK, bad)</a:t>
            </a:r>
            <a:endParaRPr lang="en-US" dirty="0">
              <a:solidFill>
                <a:schemeClr val="tx1">
                  <a:lumMod val="40000"/>
                  <a:lumOff val="60000"/>
                </a:schemeClr>
              </a:solidFill>
            </a:endParaRPr>
          </a:p>
          <a:p>
            <a:pPr lvl="1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Attendance</a:t>
            </a:r>
            <a:r>
              <a:rPr lang="bg-BG" dirty="0" smtClean="0"/>
              <a:t> </a:t>
            </a:r>
            <a:r>
              <a:rPr lang="en-US" dirty="0" smtClean="0"/>
              <a:t>in class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–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10%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dirty="0" smtClean="0"/>
              <a:t>Bonuses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Forums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activity</a:t>
            </a:r>
            <a:r>
              <a:rPr lang="en-US" dirty="0" smtClean="0"/>
              <a:t> – bonus up to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5%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65F6953F-1329-4013-BAA1-01481098A94E}" type="slidenum">
              <a:rPr lang="en-US" smtClean="0"/>
              <a:t>10</a:t>
            </a:fld>
            <a:endParaRPr lang="en-US" dirty="0"/>
          </a:p>
        </p:txBody>
      </p:sp>
      <p:pic>
        <p:nvPicPr>
          <p:cNvPr id="12290" name="Picture 2" descr="http://us.123rf.com/400wm/400/400/ivelinradkov/ivelinradkov1108/ivelinradkov110800011/10309197-customer-service-evaluation-form-with-green-tick-on-excellent-with-felt-tip-pen.jp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867400" y="1371600"/>
            <a:ext cx="2815922" cy="1404596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http://academy.telerik.com/images/default-album/telerik-software-academy-exam.jpg?sfvrsn=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06922" y="4800600"/>
            <a:ext cx="1676400" cy="1037273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5679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 / Excellence / Fail Criteria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 marL="282575" lvl="1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dirty="0" smtClean="0"/>
              <a:t>Criteria for pass / pass with excellence / fail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Pass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with excellence</a:t>
            </a:r>
          </a:p>
          <a:p>
            <a:pPr lvl="2"/>
            <a:r>
              <a:rPr lang="en-US" dirty="0" smtClean="0"/>
              <a:t>Very high exam results</a:t>
            </a:r>
          </a:p>
          <a:p>
            <a:pPr marL="649288" lvl="2" indent="0">
              <a:buNone/>
            </a:pPr>
            <a:r>
              <a:rPr lang="en-US" dirty="0" smtClean="0"/>
              <a:t>	  or</a:t>
            </a:r>
          </a:p>
          <a:p>
            <a:pPr lvl="2"/>
            <a:r>
              <a:rPr lang="en-US" dirty="0" smtClean="0"/>
              <a:t>High total results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Pass</a:t>
            </a:r>
          </a:p>
          <a:p>
            <a:pPr lvl="2"/>
            <a:r>
              <a:rPr lang="en-US" dirty="0" smtClean="0"/>
              <a:t>Average total results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Fail</a:t>
            </a:r>
          </a:p>
          <a:p>
            <a:pPr lvl="2"/>
            <a:r>
              <a:rPr lang="en-US" dirty="0" smtClean="0"/>
              <a:t>Low total results or low exam results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pic>
        <p:nvPicPr>
          <p:cNvPr id="6146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29200" y="4190999"/>
            <a:ext cx="1219200" cy="121920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67450" y="1905000"/>
            <a:ext cx="2019300" cy="2019300"/>
          </a:xfrm>
          <a:prstGeom prst="rect">
            <a:avLst/>
          </a:prstGeom>
          <a:noFill/>
          <a:effectLst>
            <a:glow rad="266700">
              <a:schemeClr val="tx2">
                <a:lumMod val="60000"/>
                <a:lumOff val="40000"/>
                <a:alpha val="6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39000" y="5334000"/>
            <a:ext cx="1143000" cy="1143000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4637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Peer Reviews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>
              <a:lnSpc>
                <a:spcPct val="95000"/>
              </a:lnSpc>
            </a:pPr>
            <a:r>
              <a:rPr lang="en-US" dirty="0" smtClean="0"/>
              <a:t>Everyone will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get feedback </a:t>
            </a:r>
            <a:r>
              <a:rPr lang="en-US" dirty="0" smtClean="0"/>
              <a:t>for their homework</a:t>
            </a:r>
          </a:p>
          <a:p>
            <a:pPr>
              <a:lnSpc>
                <a:spcPct val="95000"/>
              </a:lnSpc>
            </a:pPr>
            <a:r>
              <a:rPr lang="en-US" dirty="0" smtClean="0"/>
              <a:t>Everyone will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give feedback </a:t>
            </a:r>
            <a:r>
              <a:rPr lang="en-US" dirty="0" smtClean="0"/>
              <a:t>for few random homework submissions</a:t>
            </a:r>
          </a:p>
          <a:p>
            <a:pPr lvl="1">
              <a:lnSpc>
                <a:spcPct val="95000"/>
              </a:lnSpc>
            </a:pPr>
            <a:r>
              <a:rPr lang="en-US" dirty="0" smtClean="0"/>
              <a:t>Students submit homework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anonymously</a:t>
            </a:r>
          </a:p>
          <a:p>
            <a:pPr lvl="2">
              <a:lnSpc>
                <a:spcPct val="95000"/>
              </a:lnSpc>
            </a:pPr>
            <a:r>
              <a:rPr lang="en-US" dirty="0" smtClean="0"/>
              <a:t>Please exclude your name from the submissions!</a:t>
            </a:r>
          </a:p>
          <a:p>
            <a:pPr lvl="1">
              <a:lnSpc>
                <a:spcPct val="95000"/>
              </a:lnSpc>
            </a:pPr>
            <a:r>
              <a:rPr lang="en-US" dirty="0" smtClean="0"/>
              <a:t>For each homework</a:t>
            </a:r>
            <a:r>
              <a:rPr lang="en-US" dirty="0"/>
              <a:t> submitted</a:t>
            </a:r>
            <a:endParaRPr lang="en-US" dirty="0" smtClean="0"/>
          </a:p>
          <a:p>
            <a:pPr lvl="2">
              <a:lnSpc>
                <a:spcPct val="95000"/>
              </a:lnSpc>
            </a:pPr>
            <a:r>
              <a:rPr lang="en-US" dirty="0" smtClean="0"/>
              <a:t>Students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evaluate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random homeworks</a:t>
            </a:r>
          </a:p>
          <a:p>
            <a:pPr lvl="2">
              <a:lnSpc>
                <a:spcPct val="95000"/>
              </a:lnSpc>
            </a:pPr>
            <a:r>
              <a:rPr lang="en-US" dirty="0"/>
              <a:t>From the same topic, after the deadline</a:t>
            </a:r>
          </a:p>
          <a:p>
            <a:pPr lvl="2">
              <a:lnSpc>
                <a:spcPct val="95000"/>
              </a:lnSpc>
            </a:pPr>
            <a:r>
              <a:rPr lang="en-US" dirty="0" smtClean="0"/>
              <a:t>Homework comments are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not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obligatory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299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Your Presence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r>
              <a:rPr lang="en-US" dirty="0" smtClean="0"/>
              <a:t>From now on you should check your presence on the barcode reader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2-3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times a day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In the morning when lectures begin (~10:30)</a:t>
            </a:r>
          </a:p>
          <a:p>
            <a:pPr lvl="1"/>
            <a:r>
              <a:rPr lang="en-US" dirty="0" smtClean="0"/>
              <a:t>After lunch break (~13:30)</a:t>
            </a:r>
          </a:p>
          <a:p>
            <a:pPr lvl="1"/>
            <a:r>
              <a:rPr lang="en-US" dirty="0" smtClean="0"/>
              <a:t>When you have data structures and algorithms when the lecture starts (~18:00)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4137" y="4495800"/>
            <a:ext cx="3895725" cy="17335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400420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Project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562600"/>
          </a:xfrm>
        </p:spPr>
        <p:txBody>
          <a:bodyPr/>
          <a:lstStyle/>
          <a:p>
            <a:r>
              <a:rPr lang="en-US" dirty="0" smtClean="0"/>
              <a:t>The course project will consist of developing an </a:t>
            </a:r>
            <a:r>
              <a:rPr lang="en-US" dirty="0" smtClean="0"/>
              <a:t>mobile application for iPhone &amp; iPad</a:t>
            </a:r>
            <a:endParaRPr lang="en-US" dirty="0" smtClean="0"/>
          </a:p>
          <a:p>
            <a:pPr lvl="1"/>
            <a:r>
              <a:rPr lang="en-US" dirty="0" smtClean="0"/>
              <a:t>In random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teams of two</a:t>
            </a:r>
          </a:p>
          <a:p>
            <a:pPr lvl="1"/>
            <a:r>
              <a:rPr lang="en-US" dirty="0" smtClean="0"/>
              <a:t>Should </a:t>
            </a:r>
            <a:r>
              <a:rPr lang="en-US" dirty="0" smtClean="0"/>
              <a:t>work with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remote data </a:t>
            </a:r>
            <a:r>
              <a:rPr lang="en-US" dirty="0" smtClean="0"/>
              <a:t>(REST)</a:t>
            </a:r>
          </a:p>
          <a:p>
            <a:pPr lvl="1"/>
            <a:r>
              <a:rPr lang="en-US" dirty="0" smtClean="0"/>
              <a:t>Should use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device capabilities</a:t>
            </a:r>
          </a:p>
          <a:p>
            <a:pPr lvl="1"/>
            <a:r>
              <a:rPr lang="en-US" dirty="0" smtClean="0"/>
              <a:t>And </a:t>
            </a:r>
            <a:r>
              <a:rPr lang="en-US" dirty="0" smtClean="0"/>
              <a:t>more</a:t>
            </a:r>
          </a:p>
          <a:p>
            <a:r>
              <a:rPr lang="en-US" dirty="0" smtClean="0"/>
              <a:t>More details later today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951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7800" y="2006601"/>
            <a:ext cx="7086600" cy="685800"/>
          </a:xfrm>
        </p:spPr>
        <p:txBody>
          <a:bodyPr/>
          <a:lstStyle/>
          <a:p>
            <a:pPr algn="r"/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6275" y="2834480"/>
            <a:ext cx="7858125" cy="569120"/>
          </a:xfrm>
        </p:spPr>
        <p:txBody>
          <a:bodyPr/>
          <a:lstStyle/>
          <a:p>
            <a:pPr algn="r"/>
            <a:r>
              <a:rPr lang="en-US" dirty="0" smtClean="0"/>
              <a:t>What We Need in Addition to this Course Content?</a:t>
            </a:r>
            <a:endParaRPr lang="en-US" dirty="0"/>
          </a:p>
        </p:txBody>
      </p:sp>
      <p:pic>
        <p:nvPicPr>
          <p:cNvPr id="10242" name="Picture 2" descr="http://headrush.typepad.com/photos/uncategorized/books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9600" y="3724588"/>
            <a:ext cx="3918458" cy="260001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244" name="Picture 4" descr="http://www.bbc.co.uk/blogs/ni/books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10375" y="3729089"/>
            <a:ext cx="1724025" cy="259551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122" name="Picture 2" descr="dashboard, widgets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92400" y="641349"/>
            <a:ext cx="1695450" cy="1695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earth, folder, internet, web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30751" y="361950"/>
            <a:ext cx="1390649" cy="139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 ic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46800" y="304799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2" name="Picture 12" descr="folder ico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77149" y="495298"/>
            <a:ext cx="1104902" cy="1104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4" name="Picture 2" descr="http://www.manager.bg/sites/default/files/news_photos/wikipedia-logo-en-big.png"/>
          <p:cNvPicPr>
            <a:picLocks noChangeAspect="1" noChangeArrowheads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97067" y="3962401"/>
            <a:ext cx="1734266" cy="2124386"/>
          </a:xfrm>
          <a:prstGeom prst="rect">
            <a:avLst/>
          </a:prstGeom>
          <a:noFill/>
          <a:effectLst>
            <a:glow rad="127000">
              <a:schemeClr val="accent4">
                <a:lumMod val="60000"/>
                <a:lumOff val="40000"/>
                <a:alpha val="25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8" name="Picture 6" descr="document, file, find, search, text icon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62075">
            <a:off x="797108" y="1030194"/>
            <a:ext cx="1716331" cy="1530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5202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Web Site &amp; Forums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85800"/>
            <a:ext cx="8686800" cy="5943600"/>
          </a:xfrm>
        </p:spPr>
        <p:txBody>
          <a:bodyPr/>
          <a:lstStyle/>
          <a:p>
            <a:r>
              <a:rPr lang="en-US" dirty="0" smtClean="0"/>
              <a:t>Register for the "Telerik Academy Forums":</a:t>
            </a:r>
          </a:p>
          <a:p>
            <a:pPr lvl="1"/>
            <a:endParaRPr lang="en-US" sz="2900" dirty="0" smtClean="0"/>
          </a:p>
          <a:p>
            <a:pPr lvl="1">
              <a:spcBef>
                <a:spcPts val="2400"/>
              </a:spcBef>
            </a:pPr>
            <a:r>
              <a:rPr lang="en-US" sz="2900" dirty="0" smtClean="0"/>
              <a:t>Discuss the course exercises with your colleagues</a:t>
            </a:r>
          </a:p>
          <a:p>
            <a:pPr lvl="1"/>
            <a:r>
              <a:rPr lang="en-US" sz="2900" dirty="0" smtClean="0"/>
              <a:t>Find solutions for the exercises</a:t>
            </a:r>
          </a:p>
          <a:p>
            <a:pPr lvl="1"/>
            <a:r>
              <a:rPr lang="en-US" sz="2900" dirty="0" smtClean="0"/>
              <a:t>Share source code / discuss ideas</a:t>
            </a:r>
          </a:p>
          <a:p>
            <a:pPr>
              <a:spcBef>
                <a:spcPts val="1200"/>
              </a:spcBef>
            </a:pPr>
            <a:r>
              <a:rPr lang="en-US" dirty="0"/>
              <a:t>The </a:t>
            </a:r>
            <a:r>
              <a:rPr lang="en-US" dirty="0" smtClean="0"/>
              <a:t>mobile apps </a:t>
            </a:r>
            <a:r>
              <a:rPr lang="en-US" dirty="0" smtClean="0"/>
              <a:t>for iPhone and iPad </a:t>
            </a:r>
            <a:br>
              <a:rPr lang="en-US" dirty="0" smtClean="0"/>
            </a:br>
            <a:r>
              <a:rPr lang="en-US" dirty="0" smtClean="0"/>
              <a:t>official </a:t>
            </a:r>
            <a:r>
              <a:rPr lang="en-US" dirty="0"/>
              <a:t>web site:</a:t>
            </a:r>
          </a:p>
          <a:p>
            <a:endParaRPr lang="en-US" sz="3100" dirty="0" smtClean="0"/>
          </a:p>
          <a:p>
            <a:endParaRPr lang="en-US" sz="3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533400" y="1384645"/>
            <a:ext cx="8077200" cy="863600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lIns="108000" tIns="108000" rIns="108000" bIns="108000" anchor="ctr"/>
          <a:lstStyle/>
          <a:p>
            <a:pPr algn="ctr"/>
            <a:r>
              <a:rPr lang="en-US" sz="24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hlinkClick r:id="rId3"/>
              </a:rPr>
              <a:t>http</a:t>
            </a:r>
            <a:r>
              <a:rPr lang="en-US" sz="24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hlinkClick r:id="rId3"/>
              </a:rPr>
              <a:t>://</a:t>
            </a:r>
            <a:r>
              <a:rPr lang="en-US" sz="24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hlinkClick r:id="rId3"/>
              </a:rPr>
              <a:t>forums.academy.telerik.com/mobile-development/iOS-Mobile-Apps</a:t>
            </a:r>
            <a:r>
              <a:rPr lang="en-US" sz="24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endParaRPr lang="en-US" sz="2400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33400" y="5306704"/>
            <a:ext cx="8077200" cy="1017896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lIns="108000" tIns="108000" rIns="108000" bIns="108000" anchor="ctr"/>
          <a:lstStyle/>
          <a:p>
            <a:pPr algn="ctr"/>
            <a:r>
              <a:rPr lang="en-US" sz="24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hlinkClick r:id="rId4"/>
              </a:rPr>
              <a:t>academy.telerik.com/student-courses/software-technologies/iphone-and-ipad-mobile-apps</a:t>
            </a:r>
            <a:r>
              <a:rPr lang="en-US" sz="24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endParaRPr lang="en-US" sz="2400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1721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838200"/>
          </a:xfrm>
        </p:spPr>
        <p:txBody>
          <a:bodyPr/>
          <a:lstStyle/>
          <a:p>
            <a:r>
              <a:rPr lang="en-US" dirty="0" smtClean="0"/>
              <a:t>Telerik Integrated</a:t>
            </a:r>
            <a:br>
              <a:rPr lang="en-US" dirty="0" smtClean="0"/>
            </a:br>
            <a:r>
              <a:rPr lang="en-US" dirty="0" smtClean="0"/>
              <a:t>Learning System (TILS)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5410200"/>
          </a:xfrm>
        </p:spPr>
        <p:txBody>
          <a:bodyPr/>
          <a:lstStyle/>
          <a:p>
            <a:r>
              <a:rPr lang="en-US" dirty="0" smtClean="0"/>
              <a:t>The Telerik Integrated Learning System (TILS)</a:t>
            </a:r>
          </a:p>
          <a:p>
            <a:pPr lvl="1"/>
            <a:r>
              <a:rPr lang="en-US" dirty="0" smtClean="0">
                <a:hlinkClick r:id="rId2"/>
              </a:rPr>
              <a:t>www.telerikacademy.com</a:t>
            </a:r>
            <a:endParaRPr lang="en-US" dirty="0" smtClean="0"/>
          </a:p>
          <a:p>
            <a:pPr lvl="1"/>
            <a:r>
              <a:rPr lang="en-US" dirty="0" smtClean="0"/>
              <a:t>Important resource for all students</a:t>
            </a:r>
          </a:p>
          <a:p>
            <a:pPr lvl="1"/>
            <a:r>
              <a:rPr lang="en-US" dirty="0" smtClean="0"/>
              <a:t>Homework submissions</a:t>
            </a:r>
          </a:p>
          <a:p>
            <a:pPr lvl="1"/>
            <a:r>
              <a:rPr lang="en-US" dirty="0" smtClean="0"/>
              <a:t>Homework peer reviews</a:t>
            </a:r>
          </a:p>
          <a:p>
            <a:pPr lvl="1"/>
            <a:r>
              <a:rPr lang="en-US" dirty="0" smtClean="0"/>
              <a:t>Presence cards with barcode</a:t>
            </a:r>
          </a:p>
          <a:p>
            <a:pPr lvl="1"/>
            <a:r>
              <a:rPr lang="en-US" dirty="0" smtClean="0"/>
              <a:t>Reports about your results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533400" y="5896100"/>
            <a:ext cx="8077200" cy="609600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lIns="108000" tIns="108000" rIns="108000" bIns="108000" anchor="ctr"/>
          <a:lstStyle/>
          <a:p>
            <a:pPr algn="ctr"/>
            <a:r>
              <a:rPr lang="en-US" sz="24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hlinkClick r:id="rId3"/>
              </a:rPr>
              <a:t>telerikacademy.com/Courses/Courses/Details/198</a:t>
            </a:r>
            <a:r>
              <a:rPr lang="en-US" sz="24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endParaRPr lang="en-US" sz="2400" b="1" noProof="1" smtClean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7400" y="3505200"/>
            <a:ext cx="2857076" cy="180718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47771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Required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286000"/>
            <a:ext cx="8686800" cy="4114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Software needed for this course: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MAC OS X OS</a:t>
            </a:r>
            <a:endParaRPr lang="en-US" dirty="0" smtClean="0"/>
          </a:p>
          <a:p>
            <a:pPr lvl="2">
              <a:lnSpc>
                <a:spcPct val="110000"/>
              </a:lnSpc>
            </a:pPr>
            <a:r>
              <a:rPr lang="en-US" dirty="0" smtClean="0"/>
              <a:t>At least MAC OS X 10.8 Mavericks</a:t>
            </a:r>
            <a:endParaRPr lang="en-US" dirty="0" smtClean="0"/>
          </a:p>
          <a:p>
            <a:pPr lvl="1">
              <a:lnSpc>
                <a:spcPct val="110000"/>
              </a:lnSpc>
            </a:pPr>
            <a:r>
              <a:rPr lang="en-US" dirty="0" smtClean="0"/>
              <a:t>Xcode IDE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Tools for working with </a:t>
            </a:r>
            <a:r>
              <a:rPr lang="en-US" dirty="0" err="1" smtClean="0"/>
              <a:t>git</a:t>
            </a:r>
            <a:r>
              <a:rPr lang="en-US" dirty="0" smtClean="0"/>
              <a:t> and GitHub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775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914400"/>
          </a:xfrm>
        </p:spPr>
        <p:txBody>
          <a:bodyPr/>
          <a:lstStyle/>
          <a:p>
            <a:r>
              <a:rPr lang="en-US" dirty="0" smtClean="0"/>
              <a:t>Mobile apps for </a:t>
            </a:r>
            <a:br>
              <a:rPr lang="en-US" dirty="0" smtClean="0"/>
            </a:br>
            <a:r>
              <a:rPr lang="en-US" dirty="0" smtClean="0"/>
              <a:t>iPhone &amp; iPad</a:t>
            </a:r>
            <a:endParaRPr lang="en-US" dirty="0"/>
          </a:p>
        </p:txBody>
      </p:sp>
      <p:pic>
        <p:nvPicPr>
          <p:cNvPr id="2050" name="Picture 2" descr="http://i386.photobucket.com/albums/oo308/Psycho_Saturn/Lolcats/Questions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52800" y="4343400"/>
            <a:ext cx="2819400" cy="1866443"/>
          </a:xfrm>
          <a:prstGeom prst="roundRect">
            <a:avLst>
              <a:gd name="adj" fmla="val 6025"/>
            </a:avLst>
          </a:prstGeom>
          <a:noFill/>
          <a:ln w="3175">
            <a:solidFill>
              <a:schemeClr val="accent5">
                <a:lumMod val="60000"/>
                <a:lumOff val="40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6172200" y="6412468"/>
            <a:ext cx="2909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b="1" dirty="0" smtClean="0">
                <a:hlinkClick r:id="rId3"/>
              </a:rPr>
              <a:t>http://academy.telerik.com</a:t>
            </a:r>
            <a:endParaRPr lang="en-US" sz="1800" b="1" dirty="0"/>
          </a:p>
        </p:txBody>
      </p:sp>
      <p:pic>
        <p:nvPicPr>
          <p:cNvPr id="10242" name="Picture 2" descr="c, code, document, file, sharp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278475">
            <a:off x="7340601" y="1908467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binary, programming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32381">
            <a:off x="783556" y="4743220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encrypted-tbn1.gstatic.com/images?q=tbn:ANd9GcTcbTBzyDVuEkE9YmQGRuCwcAp0_hJ2Uk3e8Kn3JpiZBUUnur9kx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631" y="1143000"/>
            <a:ext cx="2079771" cy="178021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ithacalibrary.com/sp/assets/fckuserfiles/databases(2)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1301" y="1219200"/>
            <a:ext cx="1879600" cy="14097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4164791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828800" y="76200"/>
            <a:ext cx="7086600" cy="838200"/>
          </a:xfrm>
        </p:spPr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562600"/>
          </a:xfrm>
        </p:spPr>
        <p:txBody>
          <a:bodyPr/>
          <a:lstStyle/>
          <a:p>
            <a:r>
              <a:rPr lang="en-US" dirty="0"/>
              <a:t>Mobile Applications </a:t>
            </a:r>
            <a:r>
              <a:rPr lang="en-US" dirty="0" smtClean="0"/>
              <a:t>for iPhone </a:t>
            </a:r>
            <a:r>
              <a:rPr lang="en-US" dirty="0"/>
              <a:t>and </a:t>
            </a:r>
            <a:r>
              <a:rPr lang="en-US" dirty="0" smtClean="0"/>
              <a:t>iPad course</a:t>
            </a:r>
          </a:p>
          <a:p>
            <a:r>
              <a:rPr lang="en-US" dirty="0" smtClean="0"/>
              <a:t>The Trainers Team</a:t>
            </a:r>
          </a:p>
          <a:p>
            <a:r>
              <a:rPr lang="en-US" dirty="0" smtClean="0"/>
              <a:t>Exams and Evaluation</a:t>
            </a:r>
          </a:p>
          <a:p>
            <a:pPr lvl="1"/>
            <a:r>
              <a:rPr lang="en-US" dirty="0" smtClean="0"/>
              <a:t>Standard Criteria</a:t>
            </a:r>
          </a:p>
          <a:p>
            <a:pPr lvl="1"/>
            <a:r>
              <a:rPr lang="en-US" dirty="0" smtClean="0"/>
              <a:t>Bonuses</a:t>
            </a:r>
          </a:p>
          <a:p>
            <a:r>
              <a:rPr lang="en-US" dirty="0" smtClean="0"/>
              <a:t>Resources for the Course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10200" y="2367294"/>
            <a:ext cx="2857988" cy="2809212"/>
          </a:xfrm>
          <a:prstGeom prst="rect">
            <a:avLst/>
          </a:prstGeom>
          <a:effectLst>
            <a:softEdge rad="38100"/>
          </a:effectLst>
        </p:spPr>
      </p:pic>
    </p:spTree>
    <p:extLst>
      <p:ext uri="{BB962C8B-B14F-4D97-AF65-F5344CB8AC3E}">
        <p14:creationId xmlns:p14="http://schemas.microsoft.com/office/powerpoint/2010/main" val="2352335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smtClean="0"/>
              <a:t>C# Programming </a:t>
            </a:r>
            <a:r>
              <a:rPr lang="en-US" dirty="0" smtClean="0"/>
              <a:t>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87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-152400" y="609600"/>
            <a:ext cx="9448800" cy="1752600"/>
          </a:xfrm>
        </p:spPr>
        <p:txBody>
          <a:bodyPr/>
          <a:lstStyle/>
          <a:p>
            <a:r>
              <a:rPr lang="en-US" sz="4400" dirty="0"/>
              <a:t>Mobile Applications for</a:t>
            </a:r>
            <a:br>
              <a:rPr lang="en-US" sz="4400" dirty="0"/>
            </a:br>
            <a:r>
              <a:rPr lang="en-US" sz="4400" dirty="0"/>
              <a:t>iPhone and </a:t>
            </a:r>
            <a:r>
              <a:rPr lang="en-US" sz="4400" dirty="0" smtClean="0"/>
              <a:t>iPad Course Program</a:t>
            </a:r>
            <a:endParaRPr lang="en-US" sz="44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18565" y="2209800"/>
            <a:ext cx="7924800" cy="569120"/>
          </a:xfrm>
        </p:spPr>
        <p:txBody>
          <a:bodyPr/>
          <a:lstStyle/>
          <a:p>
            <a:r>
              <a:rPr lang="en-US" dirty="0" smtClean="0"/>
              <a:t>Topics and stuff</a:t>
            </a:r>
            <a:endParaRPr lang="en-US" dirty="0"/>
          </a:p>
        </p:txBody>
      </p:sp>
      <p:pic>
        <p:nvPicPr>
          <p:cNvPr id="7170" name="Picture 2" descr="http://research.phillipmartin.info/la_syllabus.gif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752165" y="2940424"/>
            <a:ext cx="3657600" cy="3602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2520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838200"/>
          </a:xfrm>
        </p:spPr>
        <p:txBody>
          <a:bodyPr/>
          <a:lstStyle/>
          <a:p>
            <a:r>
              <a:rPr lang="en-US" sz="3600" dirty="0"/>
              <a:t>Mobile Applications for</a:t>
            </a:r>
            <a:br>
              <a:rPr lang="en-US" sz="3600" dirty="0"/>
            </a:br>
            <a:r>
              <a:rPr lang="en-US" sz="3600" dirty="0"/>
              <a:t>iPhone and iPad Course Program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562600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3000" dirty="0"/>
              <a:t>Couse Introduction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3000" dirty="0"/>
              <a:t>Introduction to Programming with Objective C and Xcode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3000" dirty="0"/>
              <a:t>Memory Management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3000" dirty="0"/>
              <a:t>iOS Hello World Application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3000" dirty="0"/>
              <a:t>iOS App Architecture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3000" dirty="0"/>
              <a:t>Views and controls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3000" dirty="0"/>
              <a:t>Storyboards, </a:t>
            </a:r>
            <a:r>
              <a:rPr lang="en-US" sz="3000" dirty="0" smtClean="0"/>
              <a:t>UI</a:t>
            </a:r>
            <a:r>
              <a:rPr lang="en-US" sz="3000" dirty="0"/>
              <a:t>, </a:t>
            </a:r>
            <a:r>
              <a:rPr lang="en-US" sz="3000" dirty="0" smtClean="0"/>
              <a:t>Transitions</a:t>
            </a:r>
            <a:r>
              <a:rPr lang="bg-BG" sz="3000" dirty="0" smtClean="0"/>
              <a:t> </a:t>
            </a:r>
            <a:r>
              <a:rPr lang="en-US" sz="3000" dirty="0" smtClean="0"/>
              <a:t>and Controls</a:t>
            </a:r>
            <a:endParaRPr lang="en-US" sz="3000" dirty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3000" dirty="0"/>
              <a:t>MVC in iOS </a:t>
            </a:r>
            <a:r>
              <a:rPr lang="en-US" sz="3000" dirty="0" smtClean="0"/>
              <a:t>App</a:t>
            </a:r>
            <a:endParaRPr lang="en-US" sz="3000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73DD5EEB-E100-4A02-A467-22A65664163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522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562600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 startAt="9"/>
            </a:pPr>
            <a:r>
              <a:rPr lang="en-US" sz="3000" dirty="0" smtClean="0"/>
              <a:t>App </a:t>
            </a:r>
            <a:r>
              <a:rPr lang="en-US" sz="3000" dirty="0"/>
              <a:t>lifecycle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 startAt="9"/>
            </a:pPr>
            <a:r>
              <a:rPr lang="en-US" sz="3000" dirty="0"/>
              <a:t>Custom Views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 startAt="9"/>
            </a:pPr>
            <a:r>
              <a:rPr lang="en-US" sz="3000" dirty="0"/>
              <a:t>Animations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 startAt="9"/>
            </a:pPr>
            <a:r>
              <a:rPr lang="en-US" sz="3000" dirty="0"/>
              <a:t>Notifications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 startAt="9"/>
            </a:pPr>
            <a:r>
              <a:rPr lang="en-US" sz="3000" dirty="0"/>
              <a:t>Working HTTP 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 startAt="9"/>
            </a:pPr>
            <a:r>
              <a:rPr lang="en-US" sz="3000" dirty="0"/>
              <a:t>Core </a:t>
            </a:r>
            <a:r>
              <a:rPr lang="en-US" sz="3000" dirty="0" smtClean="0"/>
              <a:t>Data</a:t>
            </a:r>
            <a:endParaRPr lang="bg-BG" sz="3000" dirty="0" smtClean="0"/>
          </a:p>
          <a:p>
            <a:pPr marL="514350" indent="-514350">
              <a:lnSpc>
                <a:spcPct val="100000"/>
              </a:lnSpc>
              <a:buFont typeface="+mj-lt"/>
              <a:buAutoNum type="arabicPeriod" startAt="9"/>
            </a:pPr>
            <a:r>
              <a:rPr lang="en-US" sz="3000" dirty="0"/>
              <a:t>Address book API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 startAt="9"/>
            </a:pPr>
            <a:r>
              <a:rPr lang="en-US" sz="3000" dirty="0"/>
              <a:t>Geolocation API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 startAt="9"/>
            </a:pPr>
            <a:r>
              <a:rPr lang="en-US" sz="3000" dirty="0"/>
              <a:t>Camera </a:t>
            </a:r>
            <a:r>
              <a:rPr lang="en-US" sz="3000" dirty="0" smtClean="0"/>
              <a:t>API</a:t>
            </a:r>
            <a:endParaRPr lang="en-US" sz="3000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73DD5EEB-E100-4A02-A467-22A656641632}" type="slidenum">
              <a:rPr lang="en-US" smtClean="0"/>
              <a:t>5</a:t>
            </a:fld>
            <a:endParaRPr lang="en-US" dirty="0"/>
          </a:p>
        </p:txBody>
      </p:sp>
      <p:sp>
        <p:nvSpPr>
          <p:cNvPr id="8" name="Title 3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838200"/>
          </a:xfrm>
        </p:spPr>
        <p:txBody>
          <a:bodyPr/>
          <a:lstStyle/>
          <a:p>
            <a:r>
              <a:rPr lang="en-US" sz="3600" dirty="0"/>
              <a:t>Mobile Applications for</a:t>
            </a:r>
            <a:br>
              <a:rPr lang="en-US" sz="3600" dirty="0"/>
            </a:br>
            <a:r>
              <a:rPr lang="en-US" sz="3600" dirty="0"/>
              <a:t>iPhone and iPad Course Program</a:t>
            </a:r>
          </a:p>
        </p:txBody>
      </p:sp>
    </p:spTree>
    <p:extLst>
      <p:ext uri="{BB962C8B-B14F-4D97-AF65-F5344CB8AC3E}">
        <p14:creationId xmlns:p14="http://schemas.microsoft.com/office/powerpoint/2010/main" val="3141417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562600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 startAt="18"/>
            </a:pPr>
            <a:r>
              <a:rPr lang="en-US" sz="3000" dirty="0" smtClean="0"/>
              <a:t>User </a:t>
            </a:r>
            <a:r>
              <a:rPr lang="en-US" sz="3000" dirty="0"/>
              <a:t>settings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 startAt="18"/>
            </a:pPr>
            <a:r>
              <a:rPr lang="en-US" sz="3000" dirty="0" err="1"/>
              <a:t>Async</a:t>
            </a:r>
            <a:r>
              <a:rPr lang="en-US" sz="3000" dirty="0"/>
              <a:t> execution in iOS apps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 startAt="18"/>
            </a:pPr>
            <a:r>
              <a:rPr lang="en-US" sz="3000" dirty="0"/>
              <a:t>Gestures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 startAt="18"/>
            </a:pPr>
            <a:r>
              <a:rPr lang="en-US" sz="3000" dirty="0"/>
              <a:t>App </a:t>
            </a:r>
            <a:r>
              <a:rPr lang="en-US" sz="3000" dirty="0" err="1"/>
              <a:t>config</a:t>
            </a:r>
            <a:endParaRPr lang="en-US" sz="3000" dirty="0"/>
          </a:p>
          <a:p>
            <a:pPr marL="514350" indent="-514350">
              <a:lnSpc>
                <a:spcPct val="100000"/>
              </a:lnSpc>
              <a:buFont typeface="+mj-lt"/>
              <a:buAutoNum type="arabicPeriod" startAt="18"/>
            </a:pPr>
            <a:r>
              <a:rPr lang="en-US" sz="3000" dirty="0"/>
              <a:t>Workshop: Developing an iOS </a:t>
            </a:r>
            <a:r>
              <a:rPr lang="en-US" sz="3000" dirty="0" smtClean="0"/>
              <a:t>application</a:t>
            </a:r>
            <a:endParaRPr lang="en-US" sz="3000" dirty="0"/>
          </a:p>
          <a:p>
            <a:pPr marL="514350" indent="-514350">
              <a:lnSpc>
                <a:spcPct val="100000"/>
              </a:lnSpc>
              <a:buFont typeface="+mj-lt"/>
              <a:buAutoNum type="arabicPeriod" startAt="18"/>
            </a:pPr>
            <a:r>
              <a:rPr lang="en-US" sz="3000" dirty="0" smtClean="0"/>
              <a:t>Project consultation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 startAt="18"/>
            </a:pPr>
            <a:r>
              <a:rPr lang="en-US" sz="3000" dirty="0"/>
              <a:t>Project consultation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 startAt="18"/>
            </a:pPr>
            <a:r>
              <a:rPr lang="en-US" sz="3000" dirty="0"/>
              <a:t>Project defense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 startAt="18"/>
            </a:pPr>
            <a:endParaRPr lang="en-US" sz="3000" dirty="0"/>
          </a:p>
          <a:p>
            <a:pPr marL="514350" indent="-514350">
              <a:lnSpc>
                <a:spcPct val="100000"/>
              </a:lnSpc>
              <a:buFont typeface="+mj-lt"/>
              <a:buAutoNum type="arabicPeriod" startAt="18"/>
            </a:pPr>
            <a:endParaRPr lang="en-US" sz="3000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73DD5EEB-E100-4A02-A467-22A656641632}" type="slidenum">
              <a:rPr lang="en-US" smtClean="0"/>
              <a:t>6</a:t>
            </a:fld>
            <a:endParaRPr lang="en-US" dirty="0"/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838200"/>
          </a:xfrm>
        </p:spPr>
        <p:txBody>
          <a:bodyPr/>
          <a:lstStyle/>
          <a:p>
            <a:r>
              <a:rPr lang="en-US" sz="3600" dirty="0"/>
              <a:t>Mobile Applications for</a:t>
            </a:r>
            <a:br>
              <a:rPr lang="en-US" sz="3600" dirty="0"/>
            </a:br>
            <a:r>
              <a:rPr lang="en-US" sz="3600" dirty="0"/>
              <a:t>iPhone and iPad Course Program</a:t>
            </a:r>
          </a:p>
        </p:txBody>
      </p:sp>
    </p:spTree>
    <p:extLst>
      <p:ext uri="{BB962C8B-B14F-4D97-AF65-F5344CB8AC3E}">
        <p14:creationId xmlns:p14="http://schemas.microsoft.com/office/powerpoint/2010/main" val="1596542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114425" y="1371600"/>
            <a:ext cx="6877050" cy="685800"/>
          </a:xfrm>
        </p:spPr>
        <p:txBody>
          <a:bodyPr/>
          <a:lstStyle/>
          <a:p>
            <a:r>
              <a:rPr lang="en-US" smtClean="0"/>
              <a:t>The Trainers </a:t>
            </a:r>
            <a:r>
              <a:rPr lang="en-US" dirty="0" smtClean="0"/>
              <a:t>Team</a:t>
            </a:r>
            <a:endParaRPr lang="en-US" dirty="0"/>
          </a:p>
        </p:txBody>
      </p:sp>
      <p:pic>
        <p:nvPicPr>
          <p:cNvPr id="21508" name="Picture 4" descr="http://www.svc.edu/images/horizontals_wide/classroom/professor_teaching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09299" y="2667000"/>
            <a:ext cx="6882176" cy="3276600"/>
          </a:xfrm>
          <a:prstGeom prst="roundRect">
            <a:avLst>
              <a:gd name="adj" fmla="val 7074"/>
            </a:avLst>
          </a:prstGeom>
          <a:noFill/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1552943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Trainers </a:t>
            </a:r>
            <a:r>
              <a:rPr lang="en-US" dirty="0" smtClean="0"/>
              <a:t>Team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562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Doncho Minkov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Senior Technical Trainer</a:t>
            </a:r>
            <a:br>
              <a:rPr lang="en-US" dirty="0" smtClean="0"/>
            </a:br>
            <a:r>
              <a:rPr lang="en-US" dirty="0" smtClean="0"/>
              <a:t>@ Telerik Software Academy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Contestant in the Informatics </a:t>
            </a:r>
            <a:br>
              <a:rPr lang="en-US" dirty="0" smtClean="0"/>
            </a:br>
            <a:r>
              <a:rPr lang="en-US" dirty="0" smtClean="0"/>
              <a:t>competitions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Experience with Web and Mobile apps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Proficient with JavaScript and .NET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Email: </a:t>
            </a:r>
            <a:r>
              <a:rPr lang="en-US" noProof="1" smtClean="0"/>
              <a:t>doncho.minkov [at] telerik.com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Blog: </a:t>
            </a:r>
            <a:r>
              <a:rPr lang="en-US" dirty="0" smtClean="0">
                <a:hlinkClick r:id="rId2"/>
              </a:rPr>
              <a:t>http://minkov.it</a:t>
            </a:r>
            <a:r>
              <a:rPr lang="en-US" dirty="0" smtClean="0"/>
              <a:t> </a:t>
            </a:r>
          </a:p>
        </p:txBody>
      </p:sp>
      <p:pic>
        <p:nvPicPr>
          <p:cNvPr id="4" name="Picture 2" descr="C:\Users\dminkov\Desktop\Doncho Minkov.jp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934200" y="1295400"/>
            <a:ext cx="1790432" cy="2133600"/>
          </a:xfrm>
          <a:prstGeom prst="roundRect">
            <a:avLst>
              <a:gd name="adj" fmla="val 1646"/>
            </a:avLst>
          </a:prstGeom>
          <a:ln w="28575">
            <a:solidFill>
              <a:schemeClr val="accent5">
                <a:lumMod val="20000"/>
                <a:lumOff val="80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4117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81000" y="1524000"/>
            <a:ext cx="5029200" cy="685800"/>
          </a:xfrm>
        </p:spPr>
        <p:txBody>
          <a:bodyPr/>
          <a:lstStyle/>
          <a:p>
            <a:r>
              <a:rPr lang="en-US" dirty="0" smtClean="0"/>
              <a:t>Evaluation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81000" y="2402680"/>
            <a:ext cx="5029200" cy="569120"/>
          </a:xfrm>
        </p:spPr>
        <p:txBody>
          <a:bodyPr/>
          <a:lstStyle/>
          <a:p>
            <a:r>
              <a:rPr lang="en-US" dirty="0" smtClean="0"/>
              <a:t>Thank God There Are Bonuses!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19200" y="3962400"/>
            <a:ext cx="1842502" cy="2076151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5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736771" y="762000"/>
            <a:ext cx="2634342" cy="2712064"/>
          </a:xfrm>
          <a:prstGeom prst="roundRect">
            <a:avLst>
              <a:gd name="adj" fmla="val 7163"/>
            </a:avLst>
          </a:prstGeom>
          <a:noFill/>
          <a:ln w="19050">
            <a:solidFill>
              <a:schemeClr val="accent3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7" name="Picture 7" descr="http://images.yourdictionary.com/images/definitions/lg/evaluation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72000" y="3994172"/>
            <a:ext cx="3799114" cy="2113651"/>
          </a:xfrm>
          <a:prstGeom prst="roundRect">
            <a:avLst>
              <a:gd name="adj" fmla="val 7163"/>
            </a:avLst>
          </a:prstGeom>
          <a:noFill/>
          <a:ln w="19050">
            <a:solidFill>
              <a:schemeClr val="accent5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www.windward.net/images/csharplogo.png"/>
          <p:cNvPicPr>
            <a:picLocks noChangeAspect="1" noChangeArrowheads="1"/>
          </p:cNvPicPr>
          <p:nvPr/>
        </p:nvPicPr>
        <p:blipFill>
          <a:blip r:embed="rId5" cstate="screen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59085" y="4051948"/>
            <a:ext cx="1055915" cy="672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://www.windward.net/images/csharplogo.png"/>
          <p:cNvPicPr>
            <a:picLocks noChangeAspect="1" noChangeArrowheads="1"/>
          </p:cNvPicPr>
          <p:nvPr/>
        </p:nvPicPr>
        <p:blipFill>
          <a:blip r:embed="rId6" cstate="screen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802086" y="2862944"/>
            <a:ext cx="925660" cy="58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2846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c0ed1f3aaa5b921b3638c123e4eb489bc123"/>
</p:tagLst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5612</TotalTime>
  <Words>514</Words>
  <Application>Microsoft Office PowerPoint</Application>
  <PresentationFormat>On-screen Show (4:3)</PresentationFormat>
  <Paragraphs>146</Paragraphs>
  <Slides>20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Calibri</vt:lpstr>
      <vt:lpstr>Cambria</vt:lpstr>
      <vt:lpstr>Consolas</vt:lpstr>
      <vt:lpstr>Corbel</vt:lpstr>
      <vt:lpstr>Wingdings 2</vt:lpstr>
      <vt:lpstr>Telerik Academy</vt:lpstr>
      <vt:lpstr>Mobile Applications for iPhone and iPad</vt:lpstr>
      <vt:lpstr>Table of Contents</vt:lpstr>
      <vt:lpstr>Mobile Applications for iPhone and iPad Course Program</vt:lpstr>
      <vt:lpstr>Mobile Applications for iPhone and iPad Course Program</vt:lpstr>
      <vt:lpstr>Mobile Applications for iPhone and iPad Course Program</vt:lpstr>
      <vt:lpstr>Mobile Applications for iPhone and iPad Course Program</vt:lpstr>
      <vt:lpstr>The Trainers Team</vt:lpstr>
      <vt:lpstr>Trainers Team</vt:lpstr>
      <vt:lpstr>Evaluation </vt:lpstr>
      <vt:lpstr>iOS Apps : Evaluation</vt:lpstr>
      <vt:lpstr>Pass / Excellence / Fail Criteria</vt:lpstr>
      <vt:lpstr>Homework Peer Reviews</vt:lpstr>
      <vt:lpstr>Check Your Presence</vt:lpstr>
      <vt:lpstr>Course Project</vt:lpstr>
      <vt:lpstr>Resources</vt:lpstr>
      <vt:lpstr>Course Web Site &amp; Forums</vt:lpstr>
      <vt:lpstr>Telerik Integrated Learning System (TILS)</vt:lpstr>
      <vt:lpstr>Required Software</vt:lpstr>
      <vt:lpstr>Mobile apps for  iPhone &amp; iPad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Databases for Developers - Course Intro</dc:title>
  <dc:subject>Telerik Software Academy</dc:subject>
  <dc:creator>Svetlin Nakov</dc:creator>
  <cp:keywords>C#, course, telerik software academy, free courses for developers, OOP, object-oriented programming</cp:keywords>
  <cp:lastModifiedBy>Doncho Minkov</cp:lastModifiedBy>
  <cp:revision>666</cp:revision>
  <dcterms:created xsi:type="dcterms:W3CDTF">2007-12-08T16:03:35Z</dcterms:created>
  <dcterms:modified xsi:type="dcterms:W3CDTF">2014-10-20T07:13:18Z</dcterms:modified>
  <cp:category>software engineering</cp:category>
</cp:coreProperties>
</file>