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handoutMasterIdLst>
    <p:handoutMasterId r:id="rId32"/>
  </p:handoutMasterIdLst>
  <p:sldIdLst>
    <p:sldId id="570" r:id="rId2"/>
    <p:sldId id="814" r:id="rId3"/>
    <p:sldId id="851" r:id="rId4"/>
    <p:sldId id="850" r:id="rId5"/>
    <p:sldId id="883" r:id="rId6"/>
    <p:sldId id="884" r:id="rId7"/>
    <p:sldId id="885" r:id="rId8"/>
    <p:sldId id="886" r:id="rId9"/>
    <p:sldId id="887" r:id="rId10"/>
    <p:sldId id="888" r:id="rId11"/>
    <p:sldId id="889" r:id="rId12"/>
    <p:sldId id="891" r:id="rId13"/>
    <p:sldId id="890" r:id="rId14"/>
    <p:sldId id="892" r:id="rId15"/>
    <p:sldId id="893" r:id="rId16"/>
    <p:sldId id="894" r:id="rId17"/>
    <p:sldId id="895" r:id="rId18"/>
    <p:sldId id="896" r:id="rId19"/>
    <p:sldId id="897" r:id="rId20"/>
    <p:sldId id="898" r:id="rId21"/>
    <p:sldId id="899" r:id="rId22"/>
    <p:sldId id="900" r:id="rId23"/>
    <p:sldId id="901" r:id="rId24"/>
    <p:sldId id="902" r:id="rId25"/>
    <p:sldId id="903" r:id="rId26"/>
    <p:sldId id="904" r:id="rId27"/>
    <p:sldId id="460" r:id="rId28"/>
    <p:sldId id="812" r:id="rId29"/>
    <p:sldId id="333" r:id="rId30"/>
  </p:sldIdLst>
  <p:sldSz cx="9144000" cy="6858000" type="screen4x3"/>
  <p:notesSz cx="6881813" cy="9296400"/>
  <p:custDataLst>
    <p:tags r:id="rId33"/>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521415D9-36F7-43E2-AB2F-B90AF26B5E84}">
      <p14:sectionLst xmlns:p14="http://schemas.microsoft.com/office/powerpoint/2010/main">
        <p14:section name="Title and Table of Contents" id="{2FB0770F-ADC0-4917-9D97-4A553FB24044}">
          <p14:sldIdLst>
            <p14:sldId id="570"/>
            <p14:sldId id="814"/>
            <p14:sldId id="851"/>
            <p14:sldId id="850"/>
            <p14:sldId id="883"/>
            <p14:sldId id="884"/>
            <p14:sldId id="885"/>
            <p14:sldId id="886"/>
            <p14:sldId id="887"/>
            <p14:sldId id="888"/>
            <p14:sldId id="889"/>
            <p14:sldId id="891"/>
            <p14:sldId id="890"/>
            <p14:sldId id="892"/>
            <p14:sldId id="893"/>
            <p14:sldId id="894"/>
            <p14:sldId id="895"/>
            <p14:sldId id="896"/>
            <p14:sldId id="897"/>
            <p14:sldId id="898"/>
            <p14:sldId id="899"/>
            <p14:sldId id="900"/>
            <p14:sldId id="901"/>
            <p14:sldId id="902"/>
            <p14:sldId id="903"/>
            <p14:sldId id="904"/>
          </p14:sldIdLst>
        </p14:section>
        <p14:section name="Questions and Homework" id="{582018E1-BCD4-4B64-9021-AA7DC827860A}">
          <p14:sldIdLst>
            <p14:sldId id="460"/>
            <p14:sldId id="812"/>
            <p14:sldId id="33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00"/>
    <a:srgbClr val="9BCC00"/>
    <a:srgbClr val="9ED000"/>
    <a:srgbClr val="F4FCD8"/>
    <a:srgbClr val="E8FFC8"/>
    <a:srgbClr val="FAF7C8"/>
    <a:srgbClr val="FAF8C8"/>
    <a:srgbClr val="F5FFC2"/>
    <a:srgbClr val="EBFF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94468" autoAdjust="0"/>
  </p:normalViewPr>
  <p:slideViewPr>
    <p:cSldViewPr>
      <p:cViewPr varScale="1">
        <p:scale>
          <a:sx n="112" d="100"/>
          <a:sy n="112" d="100"/>
        </p:scale>
        <p:origin x="-864"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10/21/2014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10/21/2014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4135103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AE6441C-A2A6-44F6-90A1-59CE5459EBC2}" type="slidenum">
              <a:rPr lang="en-US"/>
              <a:pPr/>
              <a:t>3</a:t>
            </a:fld>
            <a:r>
              <a:rPr lang="en-US" dirty="0"/>
              <a:t>##</a:t>
            </a:r>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6829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AE6441C-A2A6-44F6-90A1-59CE5459EBC2}" type="slidenum">
              <a:rPr lang="en-US"/>
              <a:pPr/>
              <a:t>5</a:t>
            </a:fld>
            <a:r>
              <a:rPr lang="en-US" dirty="0"/>
              <a:t>##</a:t>
            </a:r>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6829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AE6441C-A2A6-44F6-90A1-59CE5459EBC2}" type="slidenum">
              <a:rPr lang="en-US"/>
              <a:pPr/>
              <a:t>8</a:t>
            </a:fld>
            <a:r>
              <a:rPr lang="en-US" dirty="0"/>
              <a:t>##</a:t>
            </a:r>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6829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AE6441C-A2A6-44F6-90A1-59CE5459EBC2}" type="slidenum">
              <a:rPr lang="en-US"/>
              <a:pPr/>
              <a:t>17</a:t>
            </a:fld>
            <a:r>
              <a:rPr lang="en-US" dirty="0"/>
              <a:t>##</a:t>
            </a:r>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6829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AE6441C-A2A6-44F6-90A1-59CE5459EBC2}" type="slidenum">
              <a:rPr lang="en-US"/>
              <a:pPr/>
              <a:t>24</a:t>
            </a:fld>
            <a:r>
              <a:rPr lang="en-US" dirty="0"/>
              <a:t>##</a:t>
            </a:r>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6829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28</a:t>
            </a:fld>
            <a:endParaRPr lang="en-US" dirty="0"/>
          </a:p>
        </p:txBody>
      </p:sp>
    </p:spTree>
    <p:extLst>
      <p:ext uri="{BB962C8B-B14F-4D97-AF65-F5344CB8AC3E}">
        <p14:creationId xmlns:p14="http://schemas.microsoft.com/office/powerpoint/2010/main" val="238311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4.wdp"/><Relationship Id="rId13" Type="http://schemas.openxmlformats.org/officeDocument/2006/relationships/hyperlink" Target="http://academy.telerik.com/"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3.wdp"/><Relationship Id="rId11" Type="http://schemas.microsoft.com/office/2007/relationships/hdphoto" Target="../media/hdphoto5.wdp"/><Relationship Id="rId5" Type="http://schemas.openxmlformats.org/officeDocument/2006/relationships/image" Target="../media/image6.png"/><Relationship Id="rId10" Type="http://schemas.openxmlformats.org/officeDocument/2006/relationships/image" Target="../media/image9.png"/><Relationship Id="rId4" Type="http://schemas.microsoft.com/office/2007/relationships/hdphoto" Target="../media/hdphoto2.wdp"/><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20.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forums.academy.telerik.com/" TargetMode="External"/><Relationship Id="rId10" Type="http://schemas.openxmlformats.org/officeDocument/2006/relationships/image" Target="../media/image22.png"/><Relationship Id="rId4" Type="http://schemas.openxmlformats.org/officeDocument/2006/relationships/hyperlink" Target="http://www.facebook.com/telerikacademy" TargetMode="External"/><Relationship Id="rId9"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3130153"/>
            <a:ext cx="7086600" cy="832247"/>
          </a:xfrm>
        </p:spPr>
        <p:txBody>
          <a:bodyPr/>
          <a:lstStyle/>
          <a:p>
            <a:r>
              <a:rPr lang="en-US" dirty="0" smtClean="0"/>
              <a:t>File Upload in ASP.NET</a:t>
            </a:r>
            <a:endParaRPr lang="en-US" dirty="0"/>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3246120" y="609600"/>
            <a:ext cx="5410200" cy="238631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6146" name="Picture 2" descr="http://stebet.net/wp-content/uploads/2013/06/asp.net-logo-400x300.png"/>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419600" y="4669275"/>
            <a:ext cx="1930398" cy="14477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2" name="Picture 2" descr="http://www.techny.com/wp-content/uploads/2011/04/choosing-web-browsers.jpg"/>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600200" y="1661129"/>
            <a:ext cx="1295400" cy="12954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1" name="Picture 4" descr="http://www.itplussoft.com/images/DeskApps3.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4800" y="1066800"/>
            <a:ext cx="1804737"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3.bp.blogspot.com/-mwGxXRGOERs/TcPvmPptwuI/AAAAAAAAAZQ/PuTzBJF5TVc/s200/touch+mobile+phone2.jpg"/>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304800" y="2555225"/>
            <a:ext cx="1624965" cy="14624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81800" y="4402574"/>
            <a:ext cx="1981200" cy="1981200"/>
          </a:xfrm>
          <a:prstGeom prst="rect">
            <a:avLst/>
          </a:prstGeom>
        </p:spPr>
      </p:pic>
      <p:sp>
        <p:nvSpPr>
          <p:cNvPr id="17" name="Text Placeholder 6"/>
          <p:cNvSpPr>
            <a:spLocks noGrp="1"/>
          </p:cNvSpPr>
          <p:nvPr/>
        </p:nvSpPr>
        <p:spPr>
          <a:xfrm>
            <a:off x="429086" y="5726668"/>
            <a:ext cx="3990513" cy="400110"/>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Software Academy</a:t>
            </a:r>
          </a:p>
        </p:txBody>
      </p:sp>
      <p:sp>
        <p:nvSpPr>
          <p:cNvPr id="18" name="Text Placeholder 7"/>
          <p:cNvSpPr>
            <a:spLocks noGrp="1"/>
          </p:cNvSpPr>
          <p:nvPr/>
        </p:nvSpPr>
        <p:spPr>
          <a:xfrm>
            <a:off x="429087" y="6031468"/>
            <a:ext cx="3990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13"/>
              </a:rPr>
              <a:t>http://academy.telerik.com</a:t>
            </a:r>
            <a:r>
              <a:rPr lang="en-US" dirty="0" smtClean="0"/>
              <a:t> </a:t>
            </a:r>
            <a:endParaRPr lang="en-US" dirty="0"/>
          </a:p>
        </p:txBody>
      </p:sp>
      <p:sp>
        <p:nvSpPr>
          <p:cNvPr id="19" name="Text Placeholder 13"/>
          <p:cNvSpPr>
            <a:spLocks noGrp="1"/>
          </p:cNvSpPr>
          <p:nvPr/>
        </p:nvSpPr>
        <p:spPr>
          <a:xfrm>
            <a:off x="429087" y="5352025"/>
            <a:ext cx="3990513" cy="461665"/>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ASP.NET Web Forms</a:t>
            </a:r>
            <a:endParaRPr lang="en-US" dirty="0"/>
          </a:p>
        </p:txBody>
      </p:sp>
    </p:spTree>
    <p:extLst>
      <p:ext uri="{BB962C8B-B14F-4D97-AF65-F5344CB8AC3E}">
        <p14:creationId xmlns:p14="http://schemas.microsoft.com/office/powerpoint/2010/main" val="1546792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228600" y="990600"/>
            <a:ext cx="8686800" cy="5791200"/>
          </a:xfrm>
        </p:spPr>
        <p:txBody>
          <a:bodyPr/>
          <a:lstStyle/>
          <a:p>
            <a:r>
              <a:rPr lang="en-US" dirty="0" err="1" smtClean="0">
                <a:solidFill>
                  <a:schemeClr val="accent6">
                    <a:lumMod val="20000"/>
                    <a:lumOff val="80000"/>
                  </a:schemeClr>
                </a:solidFill>
              </a:rPr>
              <a:t>FileUpload</a:t>
            </a:r>
            <a:endParaRPr lang="en-US" dirty="0" smtClean="0">
              <a:solidFill>
                <a:schemeClr val="accent6">
                  <a:lumMod val="20000"/>
                  <a:lumOff val="80000"/>
                </a:schemeClr>
              </a:solidFill>
            </a:endParaRPr>
          </a:p>
          <a:p>
            <a:pPr lvl="1"/>
            <a:r>
              <a:rPr lang="en-US" dirty="0" err="1" smtClean="0">
                <a:solidFill>
                  <a:schemeClr val="accent6">
                    <a:lumMod val="20000"/>
                    <a:lumOff val="80000"/>
                  </a:schemeClr>
                </a:solidFill>
              </a:rPr>
              <a:t>bool</a:t>
            </a:r>
            <a:r>
              <a:rPr lang="en-US" dirty="0" smtClean="0">
                <a:solidFill>
                  <a:schemeClr val="accent6">
                    <a:lumMod val="20000"/>
                    <a:lumOff val="80000"/>
                  </a:schemeClr>
                </a:solidFill>
              </a:rPr>
              <a:t> </a:t>
            </a:r>
            <a:r>
              <a:rPr lang="en-US" dirty="0" err="1" smtClean="0">
                <a:solidFill>
                  <a:schemeClr val="accent6">
                    <a:lumMod val="20000"/>
                    <a:lumOff val="80000"/>
                  </a:schemeClr>
                </a:solidFill>
              </a:rPr>
              <a:t>HasFile</a:t>
            </a:r>
            <a:r>
              <a:rPr lang="en-US" dirty="0" smtClean="0">
                <a:solidFill>
                  <a:schemeClr val="accent6">
                    <a:lumMod val="20000"/>
                    <a:lumOff val="80000"/>
                  </a:schemeClr>
                </a:solidFill>
              </a:rPr>
              <a:t> </a:t>
            </a:r>
            <a:r>
              <a:rPr lang="en-US" dirty="0" smtClean="0"/>
              <a:t>– checks if file is uploaded</a:t>
            </a:r>
          </a:p>
          <a:p>
            <a:pPr lvl="1"/>
            <a:r>
              <a:rPr lang="en-US" dirty="0" smtClean="0">
                <a:solidFill>
                  <a:schemeClr val="accent6">
                    <a:lumMod val="20000"/>
                    <a:lumOff val="80000"/>
                  </a:schemeClr>
                </a:solidFill>
              </a:rPr>
              <a:t>byte[] </a:t>
            </a:r>
            <a:r>
              <a:rPr lang="en-US" dirty="0" err="1" smtClean="0">
                <a:solidFill>
                  <a:schemeClr val="accent6">
                    <a:lumMod val="20000"/>
                    <a:lumOff val="80000"/>
                  </a:schemeClr>
                </a:solidFill>
              </a:rPr>
              <a:t>FileBytes</a:t>
            </a:r>
            <a:r>
              <a:rPr lang="en-US" dirty="0" smtClean="0">
                <a:solidFill>
                  <a:schemeClr val="accent6">
                    <a:lumMod val="20000"/>
                    <a:lumOff val="80000"/>
                  </a:schemeClr>
                </a:solidFill>
              </a:rPr>
              <a:t> </a:t>
            </a:r>
            <a:r>
              <a:rPr lang="en-US" dirty="0" smtClean="0"/>
              <a:t>– file content in binary</a:t>
            </a:r>
          </a:p>
          <a:p>
            <a:pPr lvl="1"/>
            <a:r>
              <a:rPr lang="en-US" dirty="0" smtClean="0">
                <a:solidFill>
                  <a:schemeClr val="accent6">
                    <a:lumMod val="20000"/>
                    <a:lumOff val="80000"/>
                  </a:schemeClr>
                </a:solidFill>
              </a:rPr>
              <a:t>Stream </a:t>
            </a:r>
            <a:r>
              <a:rPr lang="en-US" dirty="0" err="1" smtClean="0">
                <a:solidFill>
                  <a:schemeClr val="accent6">
                    <a:lumMod val="20000"/>
                    <a:lumOff val="80000"/>
                  </a:schemeClr>
                </a:solidFill>
              </a:rPr>
              <a:t>FileContent</a:t>
            </a:r>
            <a:r>
              <a:rPr lang="en-US" dirty="0" smtClean="0">
                <a:solidFill>
                  <a:schemeClr val="accent6">
                    <a:lumMod val="20000"/>
                    <a:lumOff val="80000"/>
                  </a:schemeClr>
                </a:solidFill>
              </a:rPr>
              <a:t> </a:t>
            </a:r>
            <a:r>
              <a:rPr lang="en-US" dirty="0" smtClean="0"/>
              <a:t>– file as stream</a:t>
            </a:r>
          </a:p>
          <a:p>
            <a:pPr lvl="1"/>
            <a:r>
              <a:rPr lang="en-US" dirty="0" smtClean="0">
                <a:solidFill>
                  <a:schemeClr val="accent6">
                    <a:lumMod val="20000"/>
                    <a:lumOff val="80000"/>
                  </a:schemeClr>
                </a:solidFill>
              </a:rPr>
              <a:t>string </a:t>
            </a:r>
            <a:r>
              <a:rPr lang="en-US" dirty="0" err="1" smtClean="0">
                <a:solidFill>
                  <a:schemeClr val="accent6">
                    <a:lumMod val="20000"/>
                    <a:lumOff val="80000"/>
                  </a:schemeClr>
                </a:solidFill>
              </a:rPr>
              <a:t>FileName</a:t>
            </a:r>
            <a:r>
              <a:rPr lang="en-US" dirty="0" smtClean="0">
                <a:solidFill>
                  <a:schemeClr val="accent6">
                    <a:lumMod val="20000"/>
                    <a:lumOff val="80000"/>
                  </a:schemeClr>
                </a:solidFill>
              </a:rPr>
              <a:t> </a:t>
            </a:r>
            <a:r>
              <a:rPr lang="en-US" dirty="0" smtClean="0"/>
              <a:t>– name of the file</a:t>
            </a:r>
          </a:p>
          <a:p>
            <a:pPr lvl="1"/>
            <a:r>
              <a:rPr lang="en-US" dirty="0" err="1" smtClean="0">
                <a:solidFill>
                  <a:schemeClr val="accent6">
                    <a:lumMod val="20000"/>
                    <a:lumOff val="80000"/>
                  </a:schemeClr>
                </a:solidFill>
              </a:rPr>
              <a:t>HttpPostedFile</a:t>
            </a:r>
            <a:r>
              <a:rPr lang="en-US" dirty="0" smtClean="0">
                <a:solidFill>
                  <a:schemeClr val="accent6">
                    <a:lumMod val="20000"/>
                    <a:lumOff val="80000"/>
                  </a:schemeClr>
                </a:solidFill>
              </a:rPr>
              <a:t> </a:t>
            </a:r>
            <a:r>
              <a:rPr lang="en-US" dirty="0" err="1" smtClean="0">
                <a:solidFill>
                  <a:schemeClr val="accent6">
                    <a:lumMod val="20000"/>
                    <a:lumOff val="80000"/>
                  </a:schemeClr>
                </a:solidFill>
              </a:rPr>
              <a:t>PostedFile</a:t>
            </a:r>
            <a:r>
              <a:rPr lang="en-US" dirty="0" smtClean="0">
                <a:solidFill>
                  <a:schemeClr val="accent6">
                    <a:lumMod val="20000"/>
                    <a:lumOff val="80000"/>
                  </a:schemeClr>
                </a:solidFill>
              </a:rPr>
              <a:t> </a:t>
            </a:r>
            <a:r>
              <a:rPr lang="en-US" dirty="0" smtClean="0"/>
              <a:t>– posted file</a:t>
            </a:r>
          </a:p>
          <a:p>
            <a:pPr lvl="1"/>
            <a:r>
              <a:rPr lang="en-US" dirty="0" err="1" smtClean="0">
                <a:solidFill>
                  <a:schemeClr val="accent6">
                    <a:lumMod val="20000"/>
                    <a:lumOff val="80000"/>
                  </a:schemeClr>
                </a:solidFill>
              </a:rPr>
              <a:t>IList</a:t>
            </a:r>
            <a:r>
              <a:rPr lang="en-US" dirty="0" smtClean="0">
                <a:solidFill>
                  <a:schemeClr val="accent6">
                    <a:lumMod val="20000"/>
                    <a:lumOff val="80000"/>
                  </a:schemeClr>
                </a:solidFill>
              </a:rPr>
              <a:t>&lt;</a:t>
            </a:r>
            <a:r>
              <a:rPr lang="en-US" dirty="0" err="1" smtClean="0">
                <a:solidFill>
                  <a:schemeClr val="accent6">
                    <a:lumMod val="20000"/>
                    <a:lumOff val="80000"/>
                  </a:schemeClr>
                </a:solidFill>
              </a:rPr>
              <a:t>HttpPostedFile</a:t>
            </a:r>
            <a:r>
              <a:rPr lang="en-US" dirty="0" smtClean="0">
                <a:solidFill>
                  <a:schemeClr val="accent6">
                    <a:lumMod val="20000"/>
                    <a:lumOff val="80000"/>
                  </a:schemeClr>
                </a:solidFill>
              </a:rPr>
              <a:t>&gt; </a:t>
            </a:r>
            <a:r>
              <a:rPr lang="en-US" dirty="0" err="1" smtClean="0">
                <a:solidFill>
                  <a:schemeClr val="accent6">
                    <a:lumMod val="20000"/>
                    <a:lumOff val="80000"/>
                  </a:schemeClr>
                </a:solidFill>
              </a:rPr>
              <a:t>PostedFiles</a:t>
            </a:r>
            <a:r>
              <a:rPr lang="en-US" dirty="0" smtClean="0">
                <a:solidFill>
                  <a:schemeClr val="accent6">
                    <a:lumMod val="20000"/>
                    <a:lumOff val="80000"/>
                  </a:schemeClr>
                </a:solidFill>
              </a:rPr>
              <a:t> </a:t>
            </a:r>
            <a:r>
              <a:rPr lang="en-US" dirty="0" smtClean="0"/>
              <a:t>– collection of all uploaded files</a:t>
            </a:r>
          </a:p>
        </p:txBody>
      </p:sp>
      <p:sp>
        <p:nvSpPr>
          <p:cNvPr id="2" name="Title 1"/>
          <p:cNvSpPr>
            <a:spLocks noGrp="1"/>
          </p:cNvSpPr>
          <p:nvPr>
            <p:ph type="title"/>
          </p:nvPr>
        </p:nvSpPr>
        <p:spPr/>
        <p:txBody>
          <a:bodyPr/>
          <a:lstStyle/>
          <a:p>
            <a:r>
              <a:rPr lang="en-US" dirty="0" smtClean="0"/>
              <a:t>ASP.NET File Upload Classes</a:t>
            </a:r>
            <a:endParaRPr lang="en-US" dirty="0"/>
          </a:p>
        </p:txBody>
      </p:sp>
    </p:spTree>
    <p:extLst>
      <p:ext uri="{BB962C8B-B14F-4D97-AF65-F5344CB8AC3E}">
        <p14:creationId xmlns:p14="http://schemas.microsoft.com/office/powerpoint/2010/main" val="381375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228600" y="990600"/>
            <a:ext cx="8686800" cy="5791200"/>
          </a:xfrm>
        </p:spPr>
        <p:txBody>
          <a:bodyPr/>
          <a:lstStyle/>
          <a:p>
            <a:r>
              <a:rPr lang="en-US" dirty="0" smtClean="0"/>
              <a:t>Using </a:t>
            </a:r>
            <a:r>
              <a:rPr lang="en-US" dirty="0" smtClean="0">
                <a:solidFill>
                  <a:schemeClr val="accent6">
                    <a:lumMod val="20000"/>
                    <a:lumOff val="80000"/>
                  </a:schemeClr>
                </a:solidFill>
              </a:rPr>
              <a:t>&lt;asp: </a:t>
            </a:r>
            <a:r>
              <a:rPr lang="en-US" dirty="0" err="1" smtClean="0">
                <a:solidFill>
                  <a:schemeClr val="accent6">
                    <a:lumMod val="20000"/>
                    <a:lumOff val="80000"/>
                  </a:schemeClr>
                </a:solidFill>
              </a:rPr>
              <a:t>FileUpload</a:t>
            </a:r>
            <a:r>
              <a:rPr lang="en-US" dirty="0" smtClean="0">
                <a:solidFill>
                  <a:schemeClr val="accent6">
                    <a:lumMod val="20000"/>
                    <a:lumOff val="80000"/>
                  </a:schemeClr>
                </a:solidFill>
              </a:rPr>
              <a:t> /&gt;</a:t>
            </a:r>
          </a:p>
          <a:p>
            <a:endParaRPr lang="en-US" dirty="0">
              <a:solidFill>
                <a:schemeClr val="accent6">
                  <a:lumMod val="20000"/>
                  <a:lumOff val="80000"/>
                </a:schemeClr>
              </a:solidFill>
            </a:endParaRPr>
          </a:p>
          <a:p>
            <a:r>
              <a:rPr lang="en-US" dirty="0" smtClean="0"/>
              <a:t>In the code behind</a:t>
            </a:r>
          </a:p>
          <a:p>
            <a:endParaRPr lang="en-US" dirty="0" smtClean="0"/>
          </a:p>
        </p:txBody>
      </p:sp>
      <p:sp>
        <p:nvSpPr>
          <p:cNvPr id="2" name="Title 1"/>
          <p:cNvSpPr>
            <a:spLocks noGrp="1"/>
          </p:cNvSpPr>
          <p:nvPr>
            <p:ph type="title"/>
          </p:nvPr>
        </p:nvSpPr>
        <p:spPr/>
        <p:txBody>
          <a:bodyPr/>
          <a:lstStyle/>
          <a:p>
            <a:r>
              <a:rPr lang="en-US" dirty="0" smtClean="0"/>
              <a:t>ASP.NET File Upload</a:t>
            </a:r>
            <a:endParaRPr lang="en-US" dirty="0"/>
          </a:p>
        </p:txBody>
      </p:sp>
      <p:sp>
        <p:nvSpPr>
          <p:cNvPr id="4" name="Rectangle 5"/>
          <p:cNvSpPr>
            <a:spLocks noChangeArrowheads="1"/>
          </p:cNvSpPr>
          <p:nvPr/>
        </p:nvSpPr>
        <p:spPr bwMode="auto">
          <a:xfrm>
            <a:off x="511087" y="1752600"/>
            <a:ext cx="80645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&lt;</a:t>
            </a:r>
            <a:r>
              <a:rPr lang="en-US" sz="2000" dirty="0" err="1">
                <a:solidFill>
                  <a:srgbClr val="8CF4F2"/>
                </a:solidFill>
                <a:latin typeface="Consolas" pitchFamily="49" charset="0"/>
                <a:cs typeface="Consolas" pitchFamily="49" charset="0"/>
              </a:rPr>
              <a:t>asp:FileUpload</a:t>
            </a:r>
            <a:r>
              <a:rPr lang="en-US" sz="2000" dirty="0">
                <a:solidFill>
                  <a:srgbClr val="8CF4F2"/>
                </a:solidFill>
                <a:latin typeface="Consolas" pitchFamily="49" charset="0"/>
                <a:cs typeface="Consolas" pitchFamily="49" charset="0"/>
              </a:rPr>
              <a:t> ID="</a:t>
            </a:r>
            <a:r>
              <a:rPr lang="en-US" sz="2000" dirty="0" err="1" smtClean="0">
                <a:solidFill>
                  <a:srgbClr val="8CF4F2"/>
                </a:solidFill>
                <a:latin typeface="Consolas" pitchFamily="49" charset="0"/>
                <a:cs typeface="Consolas" pitchFamily="49" charset="0"/>
              </a:rPr>
              <a:t>FileControl</a:t>
            </a:r>
            <a:r>
              <a:rPr lang="en-US" sz="2000" dirty="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runat</a:t>
            </a:r>
            <a:r>
              <a:rPr lang="en-US" sz="2000" dirty="0">
                <a:solidFill>
                  <a:srgbClr val="8CF4F2"/>
                </a:solidFill>
                <a:latin typeface="Consolas" pitchFamily="49" charset="0"/>
                <a:cs typeface="Consolas" pitchFamily="49" charset="0"/>
              </a:rPr>
              <a:t>="server" /&gt;</a:t>
            </a:r>
          </a:p>
        </p:txBody>
      </p:sp>
      <p:sp>
        <p:nvSpPr>
          <p:cNvPr id="5" name="Rectangle 5"/>
          <p:cNvSpPr>
            <a:spLocks noChangeArrowheads="1"/>
          </p:cNvSpPr>
          <p:nvPr/>
        </p:nvSpPr>
        <p:spPr bwMode="auto">
          <a:xfrm>
            <a:off x="511087" y="3276600"/>
            <a:ext cx="80645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if (</a:t>
            </a:r>
            <a:r>
              <a:rPr lang="en-US" sz="2000" dirty="0" err="1" smtClean="0">
                <a:solidFill>
                  <a:srgbClr val="8CF4F2"/>
                </a:solidFill>
                <a:latin typeface="Consolas" pitchFamily="49" charset="0"/>
                <a:cs typeface="Consolas" pitchFamily="49" charset="0"/>
              </a:rPr>
              <a:t>FileControl.HasFile</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a:t>
            </a: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     string </a:t>
            </a:r>
            <a:r>
              <a:rPr lang="en-US" sz="2000" dirty="0">
                <a:solidFill>
                  <a:srgbClr val="8CF4F2"/>
                </a:solidFill>
                <a:latin typeface="Consolas" pitchFamily="49" charset="0"/>
                <a:cs typeface="Consolas" pitchFamily="49" charset="0"/>
              </a:rPr>
              <a:t>filename = </a:t>
            </a:r>
            <a:r>
              <a:rPr lang="en-US" sz="2000" dirty="0" err="1" smtClean="0">
                <a:solidFill>
                  <a:srgbClr val="8CF4F2"/>
                </a:solidFill>
                <a:latin typeface="Consolas" pitchFamily="49" charset="0"/>
                <a:cs typeface="Consolas" pitchFamily="49" charset="0"/>
              </a:rPr>
              <a:t>Path.GetFileName</a:t>
            </a:r>
            <a:r>
              <a:rPr lang="en-US" sz="2000" dirty="0" smtClean="0">
                <a:solidFill>
                  <a:srgbClr val="8CF4F2"/>
                </a:solidFill>
                <a:latin typeface="Consolas" pitchFamily="49" charset="0"/>
                <a:cs typeface="Consolas" pitchFamily="49" charset="0"/>
              </a:rPr>
              <a:t>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FileControl.FileName</a:t>
            </a: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FileControl.SaveAs</a:t>
            </a:r>
            <a:r>
              <a:rPr lang="en-US" sz="2000" dirty="0" smtClean="0">
                <a:solidFill>
                  <a:srgbClr val="8CF4F2"/>
                </a:solidFill>
                <a:latin typeface="Consolas" pitchFamily="49" charset="0"/>
                <a:cs typeface="Consolas" pitchFamily="49" charset="0"/>
              </a:rPr>
              <a:t>(</a:t>
            </a:r>
            <a:r>
              <a:rPr lang="en-US" sz="2000" dirty="0" err="1" smtClean="0">
                <a:solidFill>
                  <a:srgbClr val="8CF4F2"/>
                </a:solidFill>
                <a:latin typeface="Consolas" pitchFamily="49" charset="0"/>
                <a:cs typeface="Consolas" pitchFamily="49" charset="0"/>
              </a:rPr>
              <a:t>Server.MapPath</a:t>
            </a:r>
            <a:endParaRPr lang="en-US" sz="2000" dirty="0" smtClean="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Uploaded_Files</a:t>
            </a:r>
            <a:r>
              <a:rPr lang="en-US" sz="2000" dirty="0">
                <a:solidFill>
                  <a:srgbClr val="8CF4F2"/>
                </a:solidFill>
                <a:latin typeface="Consolas" pitchFamily="49" charset="0"/>
                <a:cs typeface="Consolas" pitchFamily="49" charset="0"/>
              </a:rPr>
              <a:t>/") + filename</a:t>
            </a: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a:t>
            </a:r>
          </a:p>
        </p:txBody>
      </p:sp>
    </p:spTree>
    <p:extLst>
      <p:ext uri="{BB962C8B-B14F-4D97-AF65-F5344CB8AC3E}">
        <p14:creationId xmlns:p14="http://schemas.microsoft.com/office/powerpoint/2010/main" val="1187802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438400"/>
            <a:ext cx="7010399" cy="1371601"/>
          </a:xfrm>
        </p:spPr>
        <p:txBody>
          <a:bodyPr/>
          <a:lstStyle/>
          <a:p>
            <a:pPr>
              <a:lnSpc>
                <a:spcPts val="5200"/>
              </a:lnSpc>
            </a:pPr>
            <a:r>
              <a:rPr lang="en-US" dirty="0" smtClean="0"/>
              <a:t>Simple File Upload</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34391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199937" y="838200"/>
            <a:ext cx="8686800" cy="5791200"/>
          </a:xfrm>
        </p:spPr>
        <p:txBody>
          <a:bodyPr/>
          <a:lstStyle/>
          <a:p>
            <a:r>
              <a:rPr lang="en-US" dirty="0" smtClean="0"/>
              <a:t>You can check for certain </a:t>
            </a:r>
            <a:r>
              <a:rPr lang="en-US" dirty="0" smtClean="0">
                <a:solidFill>
                  <a:schemeClr val="accent6">
                    <a:lumMod val="20000"/>
                    <a:lumOff val="80000"/>
                  </a:schemeClr>
                </a:solidFill>
              </a:rPr>
              <a:t>file types</a:t>
            </a:r>
          </a:p>
          <a:p>
            <a:endParaRPr lang="en-US" dirty="0"/>
          </a:p>
          <a:p>
            <a:endParaRPr lang="en-US" dirty="0" smtClean="0"/>
          </a:p>
          <a:p>
            <a:endParaRPr lang="en-US" dirty="0"/>
          </a:p>
          <a:p>
            <a:endParaRPr lang="en-US" dirty="0" smtClean="0"/>
          </a:p>
          <a:p>
            <a:r>
              <a:rPr lang="en-US" dirty="0" smtClean="0"/>
              <a:t>You can check for </a:t>
            </a:r>
            <a:r>
              <a:rPr lang="en-US" dirty="0" smtClean="0">
                <a:solidFill>
                  <a:schemeClr val="accent6">
                    <a:lumMod val="20000"/>
                    <a:lumOff val="80000"/>
                  </a:schemeClr>
                </a:solidFill>
              </a:rPr>
              <a:t>file size</a:t>
            </a:r>
          </a:p>
          <a:p>
            <a:endParaRPr lang="en-US" dirty="0" smtClean="0"/>
          </a:p>
          <a:p>
            <a:endParaRPr lang="en-US" dirty="0" smtClean="0"/>
          </a:p>
        </p:txBody>
      </p:sp>
      <p:sp>
        <p:nvSpPr>
          <p:cNvPr id="2" name="Title 1"/>
          <p:cNvSpPr>
            <a:spLocks noGrp="1"/>
          </p:cNvSpPr>
          <p:nvPr>
            <p:ph type="title"/>
          </p:nvPr>
        </p:nvSpPr>
        <p:spPr/>
        <p:txBody>
          <a:bodyPr/>
          <a:lstStyle/>
          <a:p>
            <a:r>
              <a:rPr lang="en-US" dirty="0" smtClean="0"/>
              <a:t>Restricted File Upload</a:t>
            </a:r>
            <a:endParaRPr lang="en-US" dirty="0"/>
          </a:p>
        </p:txBody>
      </p:sp>
      <p:sp>
        <p:nvSpPr>
          <p:cNvPr id="6" name="Rectangle 5"/>
          <p:cNvSpPr>
            <a:spLocks noChangeArrowheads="1"/>
          </p:cNvSpPr>
          <p:nvPr/>
        </p:nvSpPr>
        <p:spPr bwMode="auto">
          <a:xfrm>
            <a:off x="517379" y="1524000"/>
            <a:ext cx="80645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if (</a:t>
            </a:r>
            <a:r>
              <a:rPr lang="en-US" sz="2000" dirty="0" err="1" smtClean="0">
                <a:solidFill>
                  <a:srgbClr val="8CF4F2"/>
                </a:solidFill>
                <a:latin typeface="Consolas" pitchFamily="49" charset="0"/>
                <a:cs typeface="Consolas" pitchFamily="49" charset="0"/>
              </a:rPr>
              <a:t>FileControl.PostedFile.ContentType</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 "image/jpeg</a:t>
            </a: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    // Use file</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else</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 do not upload</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a:t>
            </a:r>
          </a:p>
        </p:txBody>
      </p:sp>
      <p:sp>
        <p:nvSpPr>
          <p:cNvPr id="7" name="Rectangle 6"/>
          <p:cNvSpPr>
            <a:spLocks noChangeArrowheads="1"/>
          </p:cNvSpPr>
          <p:nvPr/>
        </p:nvSpPr>
        <p:spPr bwMode="auto">
          <a:xfrm>
            <a:off x="501999" y="4800600"/>
            <a:ext cx="80645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if (</a:t>
            </a:r>
            <a:r>
              <a:rPr lang="en-US" sz="2000" dirty="0" err="1" smtClean="0">
                <a:solidFill>
                  <a:srgbClr val="8CF4F2"/>
                </a:solidFill>
                <a:latin typeface="Consolas" pitchFamily="49" charset="0"/>
                <a:cs typeface="Consolas" pitchFamily="49" charset="0"/>
              </a:rPr>
              <a:t>FileControl.PostedFile.ContentLength</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&lt; 102400</a:t>
            </a: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 Use file</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endParaRPr lang="en-US" sz="2000" dirty="0">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2289037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438400"/>
            <a:ext cx="7010399" cy="1371601"/>
          </a:xfrm>
        </p:spPr>
        <p:txBody>
          <a:bodyPr/>
          <a:lstStyle/>
          <a:p>
            <a:pPr>
              <a:lnSpc>
                <a:spcPts val="5200"/>
              </a:lnSpc>
            </a:pPr>
            <a:r>
              <a:rPr lang="en-US" dirty="0" smtClean="0"/>
              <a:t>Restricted File Upload</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4237578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228600" y="990600"/>
            <a:ext cx="8686800" cy="5791200"/>
          </a:xfrm>
        </p:spPr>
        <p:txBody>
          <a:bodyPr/>
          <a:lstStyle/>
          <a:p>
            <a:r>
              <a:rPr lang="en-US" dirty="0" smtClean="0"/>
              <a:t>Saving file to stream</a:t>
            </a:r>
            <a:endParaRPr lang="en-US" dirty="0" smtClean="0">
              <a:solidFill>
                <a:schemeClr val="accent6">
                  <a:lumMod val="20000"/>
                  <a:lumOff val="80000"/>
                </a:schemeClr>
              </a:solidFill>
            </a:endParaRPr>
          </a:p>
          <a:p>
            <a:endParaRPr lang="en-US" dirty="0">
              <a:solidFill>
                <a:schemeClr val="accent6">
                  <a:lumMod val="20000"/>
                  <a:lumOff val="80000"/>
                </a:schemeClr>
              </a:solidFill>
            </a:endParaRPr>
          </a:p>
        </p:txBody>
      </p:sp>
      <p:sp>
        <p:nvSpPr>
          <p:cNvPr id="2" name="Title 1"/>
          <p:cNvSpPr>
            <a:spLocks noGrp="1"/>
          </p:cNvSpPr>
          <p:nvPr>
            <p:ph type="title"/>
          </p:nvPr>
        </p:nvSpPr>
        <p:spPr/>
        <p:txBody>
          <a:bodyPr/>
          <a:lstStyle/>
          <a:p>
            <a:r>
              <a:rPr lang="en-US" dirty="0" smtClean="0"/>
              <a:t>Uploading To Stream</a:t>
            </a:r>
            <a:endParaRPr lang="en-US" dirty="0"/>
          </a:p>
        </p:txBody>
      </p:sp>
      <p:sp>
        <p:nvSpPr>
          <p:cNvPr id="4" name="Rectangle 5"/>
          <p:cNvSpPr>
            <a:spLocks noChangeArrowheads="1"/>
          </p:cNvSpPr>
          <p:nvPr/>
        </p:nvSpPr>
        <p:spPr bwMode="auto">
          <a:xfrm>
            <a:off x="511087" y="1828800"/>
            <a:ext cx="8064500"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byte</a:t>
            </a:r>
            <a:r>
              <a:rPr lang="en-US" sz="2000" dirty="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fileData</a:t>
            </a:r>
            <a:r>
              <a:rPr lang="en-US" sz="2000" dirty="0">
                <a:solidFill>
                  <a:srgbClr val="8CF4F2"/>
                </a:solidFill>
                <a:latin typeface="Consolas" pitchFamily="49" charset="0"/>
                <a:cs typeface="Consolas" pitchFamily="49" charset="0"/>
              </a:rPr>
              <a:t> = null;</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Stream </a:t>
            </a:r>
            <a:r>
              <a:rPr lang="en-US" sz="2000" dirty="0" err="1">
                <a:solidFill>
                  <a:srgbClr val="8CF4F2"/>
                </a:solidFill>
                <a:latin typeface="Consolas" pitchFamily="49" charset="0"/>
                <a:cs typeface="Consolas" pitchFamily="49" charset="0"/>
              </a:rPr>
              <a:t>fileStream</a:t>
            </a:r>
            <a:r>
              <a:rPr lang="en-US" sz="2000" dirty="0">
                <a:solidFill>
                  <a:srgbClr val="8CF4F2"/>
                </a:solidFill>
                <a:latin typeface="Consolas" pitchFamily="49" charset="0"/>
                <a:cs typeface="Consolas" pitchFamily="49" charset="0"/>
              </a:rPr>
              <a:t> = null;</a:t>
            </a:r>
          </a:p>
          <a:p>
            <a:pPr>
              <a:lnSpc>
                <a:spcPct val="100000"/>
              </a:lnSpc>
              <a:spcBef>
                <a:spcPts val="0"/>
              </a:spcBef>
              <a:buClr>
                <a:schemeClr val="accent5">
                  <a:lumMod val="40000"/>
                  <a:lumOff val="60000"/>
                </a:schemeClr>
              </a:buClr>
              <a:buSzPct val="70000"/>
              <a:buFont typeface="Wingdings 2" pitchFamily="18" charset="2"/>
              <a:buNone/>
            </a:pPr>
            <a:r>
              <a:rPr lang="en-US" sz="2000" dirty="0" err="1" smtClean="0">
                <a:solidFill>
                  <a:srgbClr val="8CF4F2"/>
                </a:solidFill>
                <a:latin typeface="Consolas" pitchFamily="49" charset="0"/>
                <a:cs typeface="Consolas" pitchFamily="49" charset="0"/>
              </a:rPr>
              <a:t>int</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length = 0;</a:t>
            </a: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if </a:t>
            </a:r>
            <a:r>
              <a:rPr lang="en-US" sz="2000" dirty="0">
                <a:solidFill>
                  <a:srgbClr val="8CF4F2"/>
                </a:solidFill>
                <a:latin typeface="Consolas" pitchFamily="49" charset="0"/>
                <a:cs typeface="Consolas" pitchFamily="49" charset="0"/>
              </a:rPr>
              <a:t>(</a:t>
            </a:r>
            <a:r>
              <a:rPr lang="en-US" sz="2000" dirty="0" err="1">
                <a:solidFill>
                  <a:srgbClr val="8CF4F2"/>
                </a:solidFill>
                <a:latin typeface="Consolas" pitchFamily="49" charset="0"/>
                <a:cs typeface="Consolas" pitchFamily="49" charset="0"/>
              </a:rPr>
              <a:t>FileUploadControl.HasFile</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length </a:t>
            </a:r>
            <a:r>
              <a:rPr lang="en-US" sz="2000" dirty="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FileControl.PostedFile.ContentLength</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fileData</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 new byte[length + 1];</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fileStream</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FileControl.PostedFile.InputStream</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fileStream.Read</a:t>
            </a:r>
            <a:r>
              <a:rPr lang="en-US" sz="2000" dirty="0" smtClean="0">
                <a:solidFill>
                  <a:srgbClr val="8CF4F2"/>
                </a:solidFill>
                <a:latin typeface="Consolas" pitchFamily="49" charset="0"/>
                <a:cs typeface="Consolas" pitchFamily="49" charset="0"/>
              </a:rPr>
              <a:t>(</a:t>
            </a:r>
            <a:r>
              <a:rPr lang="en-US" sz="2000" dirty="0" err="1" smtClean="0">
                <a:solidFill>
                  <a:srgbClr val="8CF4F2"/>
                </a:solidFill>
                <a:latin typeface="Consolas" pitchFamily="49" charset="0"/>
                <a:cs typeface="Consolas" pitchFamily="49" charset="0"/>
              </a:rPr>
              <a:t>fileData</a:t>
            </a:r>
            <a:r>
              <a:rPr lang="en-US" sz="2000" dirty="0">
                <a:solidFill>
                  <a:srgbClr val="8CF4F2"/>
                </a:solidFill>
                <a:latin typeface="Consolas" pitchFamily="49" charset="0"/>
                <a:cs typeface="Consolas" pitchFamily="49" charset="0"/>
              </a:rPr>
              <a:t>, 0, length);</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err="1" smtClean="0">
                <a:solidFill>
                  <a:srgbClr val="8CF4F2"/>
                </a:solidFill>
                <a:latin typeface="Consolas" pitchFamily="49" charset="0"/>
                <a:cs typeface="Consolas" pitchFamily="49" charset="0"/>
              </a:rPr>
              <a:t>MemoryStream</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stream = new </a:t>
            </a:r>
            <a:r>
              <a:rPr lang="en-US" sz="2000" dirty="0" err="1">
                <a:solidFill>
                  <a:srgbClr val="8CF4F2"/>
                </a:solidFill>
                <a:latin typeface="Consolas" pitchFamily="49" charset="0"/>
                <a:cs typeface="Consolas" pitchFamily="49" charset="0"/>
              </a:rPr>
              <a:t>MemoryStream</a:t>
            </a:r>
            <a:r>
              <a:rPr lang="en-US" sz="2000" dirty="0">
                <a:solidFill>
                  <a:srgbClr val="8CF4F2"/>
                </a:solidFill>
                <a:latin typeface="Consolas" pitchFamily="49" charset="0"/>
                <a:cs typeface="Consolas" pitchFamily="49" charset="0"/>
              </a:rPr>
              <a:t>(</a:t>
            </a:r>
            <a:r>
              <a:rPr lang="en-US" sz="2000" dirty="0" err="1">
                <a:solidFill>
                  <a:srgbClr val="8CF4F2"/>
                </a:solidFill>
                <a:latin typeface="Consolas" pitchFamily="49" charset="0"/>
                <a:cs typeface="Consolas" pitchFamily="49" charset="0"/>
              </a:rPr>
              <a:t>fileData</a:t>
            </a:r>
            <a:r>
              <a:rPr lang="en-US" sz="2000" dirty="0">
                <a:solidFill>
                  <a:srgbClr val="8CF4F2"/>
                </a:solidFill>
                <a:latin typeface="Consolas" pitchFamily="49" charset="0"/>
                <a:cs typeface="Consolas" pitchFamily="49" charset="0"/>
              </a:rPr>
              <a:t>);</a:t>
            </a:r>
          </a:p>
        </p:txBody>
      </p:sp>
    </p:spTree>
    <p:extLst>
      <p:ext uri="{BB962C8B-B14F-4D97-AF65-F5344CB8AC3E}">
        <p14:creationId xmlns:p14="http://schemas.microsoft.com/office/powerpoint/2010/main" val="1821853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438400"/>
            <a:ext cx="7010399" cy="1371601"/>
          </a:xfrm>
        </p:spPr>
        <p:txBody>
          <a:bodyPr/>
          <a:lstStyle/>
          <a:p>
            <a:pPr>
              <a:lnSpc>
                <a:spcPts val="5200"/>
              </a:lnSpc>
            </a:pPr>
            <a:r>
              <a:rPr lang="en-US" dirty="0" smtClean="0"/>
              <a:t>Uploading To Stream</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1074293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609600" y="1676400"/>
            <a:ext cx="7772400" cy="762000"/>
          </a:xfrm>
        </p:spPr>
        <p:txBody>
          <a:bodyPr/>
          <a:lstStyle/>
          <a:p>
            <a:pPr>
              <a:lnSpc>
                <a:spcPct val="100000"/>
              </a:lnSpc>
            </a:pPr>
            <a:r>
              <a:rPr lang="en-US" dirty="0" smtClean="0"/>
              <a:t>Kendo UI Upload Widget</a:t>
            </a:r>
            <a:endParaRPr lang="en-US" dirty="0"/>
          </a:p>
        </p:txBody>
      </p:sp>
      <p:sp>
        <p:nvSpPr>
          <p:cNvPr id="3" name="Subtitle 2"/>
          <p:cNvSpPr>
            <a:spLocks noGrp="1"/>
          </p:cNvSpPr>
          <p:nvPr>
            <p:ph type="subTitle" idx="1"/>
          </p:nvPr>
        </p:nvSpPr>
        <p:spPr>
          <a:xfrm>
            <a:off x="457200" y="2514600"/>
            <a:ext cx="8229600" cy="569120"/>
          </a:xfrm>
        </p:spPr>
        <p:txBody>
          <a:bodyPr/>
          <a:lstStyle/>
          <a:p>
            <a:r>
              <a:rPr lang="en-US" dirty="0" smtClean="0"/>
              <a:t>Asynchronous and large files support </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3247599"/>
            <a:ext cx="2552700" cy="2552700"/>
          </a:xfrm>
          <a:prstGeom prst="roundRect">
            <a:avLst>
              <a:gd name="adj" fmla="val 11855"/>
            </a:avLst>
          </a:prstGeom>
        </p:spPr>
      </p:pic>
    </p:spTree>
    <p:extLst>
      <p:ext uri="{BB962C8B-B14F-4D97-AF65-F5344CB8AC3E}">
        <p14:creationId xmlns:p14="http://schemas.microsoft.com/office/powerpoint/2010/main" val="276729738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304800" y="1103152"/>
            <a:ext cx="8686800" cy="5791200"/>
          </a:xfrm>
        </p:spPr>
        <p:txBody>
          <a:bodyPr/>
          <a:lstStyle/>
          <a:p>
            <a:r>
              <a:rPr lang="en-US" dirty="0" smtClean="0"/>
              <a:t>Kendo Upload widget</a:t>
            </a:r>
          </a:p>
          <a:p>
            <a:pPr lvl="1"/>
            <a:r>
              <a:rPr lang="en-US" dirty="0" smtClean="0"/>
              <a:t>Easily done</a:t>
            </a:r>
          </a:p>
          <a:p>
            <a:pPr lvl="1"/>
            <a:r>
              <a:rPr lang="en-US" dirty="0" smtClean="0"/>
              <a:t>Have upload and delete</a:t>
            </a:r>
          </a:p>
          <a:p>
            <a:pPr lvl="1"/>
            <a:r>
              <a:rPr lang="en-US" dirty="0" smtClean="0"/>
              <a:t>Styled and ready to use</a:t>
            </a:r>
          </a:p>
          <a:p>
            <a:pPr lvl="1"/>
            <a:r>
              <a:rPr lang="en-US" dirty="0" smtClean="0"/>
              <a:t>Supports asynchronous file upload</a:t>
            </a:r>
          </a:p>
          <a:p>
            <a:pPr lvl="1"/>
            <a:r>
              <a:rPr lang="en-US" dirty="0" smtClean="0"/>
              <a:t>Supports multiple file upload at once</a:t>
            </a:r>
          </a:p>
          <a:p>
            <a:pPr lvl="1"/>
            <a:r>
              <a:rPr lang="en-US" dirty="0" smtClean="0"/>
              <a:t>Supports sending large files in parts</a:t>
            </a:r>
          </a:p>
          <a:p>
            <a:endParaRPr lang="en-US" dirty="0">
              <a:solidFill>
                <a:schemeClr val="accent6">
                  <a:lumMod val="20000"/>
                  <a:lumOff val="80000"/>
                </a:schemeClr>
              </a:solidFill>
            </a:endParaRPr>
          </a:p>
        </p:txBody>
      </p:sp>
      <p:sp>
        <p:nvSpPr>
          <p:cNvPr id="2" name="Title 1"/>
          <p:cNvSpPr>
            <a:spLocks noGrp="1"/>
          </p:cNvSpPr>
          <p:nvPr>
            <p:ph type="title"/>
          </p:nvPr>
        </p:nvSpPr>
        <p:spPr/>
        <p:txBody>
          <a:bodyPr/>
          <a:lstStyle/>
          <a:p>
            <a:r>
              <a:rPr lang="en-US" dirty="0" smtClean="0"/>
              <a:t>Kendo UI Upload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00200"/>
            <a:ext cx="2295525" cy="1476375"/>
          </a:xfrm>
          <a:prstGeom prst="rect">
            <a:avLst/>
          </a:prstGeom>
        </p:spPr>
      </p:pic>
    </p:spTree>
    <p:extLst>
      <p:ext uri="{BB962C8B-B14F-4D97-AF65-F5344CB8AC3E}">
        <p14:creationId xmlns:p14="http://schemas.microsoft.com/office/powerpoint/2010/main" val="363892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222250" y="838200"/>
            <a:ext cx="8686800" cy="5791200"/>
          </a:xfrm>
        </p:spPr>
        <p:txBody>
          <a:bodyPr/>
          <a:lstStyle/>
          <a:p>
            <a:r>
              <a:rPr lang="en-US" dirty="0" smtClean="0"/>
              <a:t>Steps for asynchronous large multi-upload</a:t>
            </a:r>
          </a:p>
          <a:p>
            <a:pPr lvl="1"/>
            <a:r>
              <a:rPr lang="en-US" dirty="0" smtClean="0"/>
              <a:t>Create landing page for the widget</a:t>
            </a:r>
          </a:p>
          <a:p>
            <a:pPr lvl="1"/>
            <a:r>
              <a:rPr lang="en-US" dirty="0" smtClean="0"/>
              <a:t>Add input type “</a:t>
            </a:r>
            <a:r>
              <a:rPr lang="en-US" dirty="0" smtClean="0">
                <a:solidFill>
                  <a:schemeClr val="accent6">
                    <a:lumMod val="20000"/>
                    <a:lumOff val="80000"/>
                  </a:schemeClr>
                </a:solidFill>
              </a:rPr>
              <a:t>file</a:t>
            </a:r>
            <a:r>
              <a:rPr lang="en-US" dirty="0" smtClean="0"/>
              <a:t>” (no form required)</a:t>
            </a:r>
          </a:p>
          <a:p>
            <a:pPr lvl="1"/>
            <a:r>
              <a:rPr lang="en-US" dirty="0" smtClean="0"/>
              <a:t>Add JavaScript for the widget</a:t>
            </a:r>
          </a:p>
          <a:p>
            <a:pPr lvl="1"/>
            <a:r>
              <a:rPr lang="en-US" dirty="0" smtClean="0"/>
              <a:t>Add upload handler</a:t>
            </a:r>
          </a:p>
          <a:p>
            <a:pPr lvl="1"/>
            <a:r>
              <a:rPr lang="en-US" dirty="0" smtClean="0"/>
              <a:t>Add remove handler (if you need it)</a:t>
            </a:r>
          </a:p>
          <a:p>
            <a:pPr lvl="1"/>
            <a:r>
              <a:rPr lang="en-US" dirty="0" smtClean="0"/>
              <a:t>In </a:t>
            </a:r>
            <a:r>
              <a:rPr lang="en-US" dirty="0" err="1" smtClean="0"/>
              <a:t>web.config</a:t>
            </a:r>
            <a:r>
              <a:rPr lang="en-US" dirty="0" smtClean="0"/>
              <a:t> set request max length</a:t>
            </a:r>
          </a:p>
        </p:txBody>
      </p:sp>
      <p:sp>
        <p:nvSpPr>
          <p:cNvPr id="2" name="Title 1"/>
          <p:cNvSpPr>
            <a:spLocks noGrp="1"/>
          </p:cNvSpPr>
          <p:nvPr>
            <p:ph type="title"/>
          </p:nvPr>
        </p:nvSpPr>
        <p:spPr/>
        <p:txBody>
          <a:bodyPr/>
          <a:lstStyle/>
          <a:p>
            <a:r>
              <a:rPr lang="en-US" dirty="0"/>
              <a:t>Kendo UI Upload</a:t>
            </a:r>
          </a:p>
        </p:txBody>
      </p:sp>
      <p:sp>
        <p:nvSpPr>
          <p:cNvPr id="5" name="Rectangle 5"/>
          <p:cNvSpPr>
            <a:spLocks noChangeArrowheads="1"/>
          </p:cNvSpPr>
          <p:nvPr/>
        </p:nvSpPr>
        <p:spPr bwMode="auto">
          <a:xfrm>
            <a:off x="533400" y="5334000"/>
            <a:ext cx="80645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&lt;</a:t>
            </a:r>
            <a:r>
              <a:rPr lang="en-US" sz="2000" dirty="0" err="1">
                <a:solidFill>
                  <a:srgbClr val="8CF4F2"/>
                </a:solidFill>
                <a:latin typeface="Consolas" pitchFamily="49" charset="0"/>
                <a:cs typeface="Consolas" pitchFamily="49" charset="0"/>
              </a:rPr>
              <a:t>httpRuntime</a:t>
            </a:r>
            <a:r>
              <a:rPr lang="en-US" sz="2000" dirty="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targetFramework</a:t>
            </a:r>
            <a:r>
              <a:rPr lang="en-US" sz="2000" dirty="0" smtClean="0">
                <a:solidFill>
                  <a:srgbClr val="8CF4F2"/>
                </a:solidFill>
                <a:latin typeface="Consolas" pitchFamily="49" charset="0"/>
                <a:cs typeface="Consolas" pitchFamily="49" charset="0"/>
              </a:rPr>
              <a:t>="4.5"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executionTimeout</a:t>
            </a:r>
            <a:r>
              <a:rPr lang="en-US" sz="2000" dirty="0">
                <a:solidFill>
                  <a:srgbClr val="8CF4F2"/>
                </a:solidFill>
                <a:latin typeface="Consolas" pitchFamily="49" charset="0"/>
                <a:cs typeface="Consolas" pitchFamily="49" charset="0"/>
              </a:rPr>
              <a:t>="110" </a:t>
            </a:r>
            <a:r>
              <a:rPr lang="en-US" sz="2000" dirty="0" err="1">
                <a:solidFill>
                  <a:srgbClr val="8CF4F2"/>
                </a:solidFill>
                <a:latin typeface="Consolas" pitchFamily="49" charset="0"/>
                <a:cs typeface="Consolas" pitchFamily="49" charset="0"/>
              </a:rPr>
              <a:t>maxRequestLength</a:t>
            </a:r>
            <a:r>
              <a:rPr lang="en-US" sz="2000" dirty="0">
                <a:solidFill>
                  <a:srgbClr val="8CF4F2"/>
                </a:solidFill>
                <a:latin typeface="Consolas" pitchFamily="49" charset="0"/>
                <a:cs typeface="Consolas" pitchFamily="49" charset="0"/>
              </a:rPr>
              <a:t>="25000" /&gt;</a:t>
            </a:r>
          </a:p>
        </p:txBody>
      </p:sp>
    </p:spTree>
    <p:extLst>
      <p:ext uri="{BB962C8B-B14F-4D97-AF65-F5344CB8AC3E}">
        <p14:creationId xmlns:p14="http://schemas.microsoft.com/office/powerpoint/2010/main" val="799016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381000" y="762000"/>
            <a:ext cx="8686800" cy="5791200"/>
          </a:xfrm>
        </p:spPr>
        <p:txBody>
          <a:bodyPr/>
          <a:lstStyle/>
          <a:p>
            <a:pPr>
              <a:spcBef>
                <a:spcPts val="1200"/>
              </a:spcBef>
              <a:spcAft>
                <a:spcPts val="1200"/>
              </a:spcAft>
            </a:pPr>
            <a:r>
              <a:rPr lang="en-US" dirty="0" smtClean="0"/>
              <a:t>File Upload Concepts</a:t>
            </a:r>
          </a:p>
          <a:p>
            <a:pPr>
              <a:spcBef>
                <a:spcPts val="1200"/>
              </a:spcBef>
              <a:spcAft>
                <a:spcPts val="1200"/>
              </a:spcAft>
            </a:pPr>
            <a:r>
              <a:rPr lang="en-US" dirty="0" smtClean="0"/>
              <a:t>Multipart HTTP Requests</a:t>
            </a:r>
          </a:p>
          <a:p>
            <a:pPr>
              <a:spcBef>
                <a:spcPts val="1200"/>
              </a:spcBef>
              <a:spcAft>
                <a:spcPts val="1200"/>
              </a:spcAft>
            </a:pPr>
            <a:r>
              <a:rPr lang="en-US" dirty="0" smtClean="0"/>
              <a:t>File Upload in ASP.NET Web Forms</a:t>
            </a:r>
          </a:p>
          <a:p>
            <a:pPr lvl="1">
              <a:spcBef>
                <a:spcPts val="1200"/>
              </a:spcBef>
              <a:spcAft>
                <a:spcPts val="1200"/>
              </a:spcAft>
            </a:pPr>
            <a:r>
              <a:rPr lang="en-US" dirty="0" smtClean="0"/>
              <a:t>To server file</a:t>
            </a:r>
          </a:p>
          <a:p>
            <a:pPr lvl="1">
              <a:spcBef>
                <a:spcPts val="1200"/>
              </a:spcBef>
              <a:spcAft>
                <a:spcPts val="1200"/>
              </a:spcAft>
            </a:pPr>
            <a:r>
              <a:rPr lang="en-US" dirty="0" smtClean="0"/>
              <a:t>To memory stream</a:t>
            </a:r>
          </a:p>
          <a:p>
            <a:pPr>
              <a:spcBef>
                <a:spcPts val="1200"/>
              </a:spcBef>
              <a:spcAft>
                <a:spcPts val="1200"/>
              </a:spcAft>
            </a:pPr>
            <a:r>
              <a:rPr lang="en-US" dirty="0" smtClean="0"/>
              <a:t>Using Kendo UI Upload</a:t>
            </a:r>
          </a:p>
          <a:p>
            <a:pPr>
              <a:spcBef>
                <a:spcPts val="1200"/>
              </a:spcBef>
              <a:spcAft>
                <a:spcPts val="1200"/>
              </a:spcAft>
            </a:pPr>
            <a:r>
              <a:rPr lang="en-US" dirty="0" smtClean="0"/>
              <a:t>Using Telerik ASP.NET AJAX</a:t>
            </a:r>
          </a:p>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45471" y="4191000"/>
            <a:ext cx="2744829" cy="2053133"/>
          </a:xfrm>
          <a:prstGeom prst="roundRect">
            <a:avLst/>
          </a:prstGeom>
        </p:spPr>
      </p:pic>
      <p:pic>
        <p:nvPicPr>
          <p:cNvPr id="6"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417886" y="1066800"/>
            <a:ext cx="1143000" cy="124690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241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228600" y="990600"/>
            <a:ext cx="8686800" cy="5791200"/>
          </a:xfrm>
        </p:spPr>
        <p:txBody>
          <a:bodyPr/>
          <a:lstStyle/>
          <a:p>
            <a:r>
              <a:rPr lang="en-US" dirty="0" smtClean="0"/>
              <a:t>Landing page</a:t>
            </a:r>
            <a:endParaRPr lang="en-US" dirty="0" smtClean="0">
              <a:solidFill>
                <a:schemeClr val="accent6">
                  <a:lumMod val="20000"/>
                  <a:lumOff val="80000"/>
                </a:schemeClr>
              </a:solidFill>
            </a:endParaRPr>
          </a:p>
          <a:p>
            <a:endParaRPr lang="en-US" dirty="0">
              <a:solidFill>
                <a:schemeClr val="accent6">
                  <a:lumMod val="20000"/>
                  <a:lumOff val="80000"/>
                </a:schemeClr>
              </a:solidFill>
            </a:endParaRPr>
          </a:p>
        </p:txBody>
      </p:sp>
      <p:sp>
        <p:nvSpPr>
          <p:cNvPr id="2" name="Title 1"/>
          <p:cNvSpPr>
            <a:spLocks noGrp="1"/>
          </p:cNvSpPr>
          <p:nvPr>
            <p:ph type="title"/>
          </p:nvPr>
        </p:nvSpPr>
        <p:spPr/>
        <p:txBody>
          <a:bodyPr/>
          <a:lstStyle/>
          <a:p>
            <a:r>
              <a:rPr lang="en-US" dirty="0" smtClean="0"/>
              <a:t>Kendo UI Upload</a:t>
            </a:r>
            <a:endParaRPr lang="en-US" dirty="0"/>
          </a:p>
        </p:txBody>
      </p:sp>
      <p:sp>
        <p:nvSpPr>
          <p:cNvPr id="4" name="Rectangle 5"/>
          <p:cNvSpPr>
            <a:spLocks noChangeArrowheads="1"/>
          </p:cNvSpPr>
          <p:nvPr/>
        </p:nvSpPr>
        <p:spPr bwMode="auto">
          <a:xfrm>
            <a:off x="511087" y="1828800"/>
            <a:ext cx="8064500" cy="44012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&lt;input name="uploaded" id="uploaded" type="file" </a:t>
            </a:r>
            <a:r>
              <a:rPr lang="en-US" sz="2000" dirty="0" err="1">
                <a:solidFill>
                  <a:srgbClr val="8CF4F2"/>
                </a:solidFill>
                <a:latin typeface="Consolas" pitchFamily="49" charset="0"/>
                <a:cs typeface="Consolas" pitchFamily="49" charset="0"/>
              </a:rPr>
              <a:t>runat</a:t>
            </a:r>
            <a:r>
              <a:rPr lang="en-US" sz="2000" dirty="0">
                <a:solidFill>
                  <a:srgbClr val="8CF4F2"/>
                </a:solidFill>
                <a:latin typeface="Consolas" pitchFamily="49" charset="0"/>
                <a:cs typeface="Consolas" pitchFamily="49" charset="0"/>
              </a:rPr>
              <a:t>="server" /&gt;</a:t>
            </a: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&lt;</a:t>
            </a:r>
            <a:r>
              <a:rPr lang="en-US" sz="2000" dirty="0">
                <a:solidFill>
                  <a:srgbClr val="8CF4F2"/>
                </a:solidFill>
                <a:latin typeface="Consolas" pitchFamily="49" charset="0"/>
                <a:cs typeface="Consolas" pitchFamily="49" charset="0"/>
              </a:rPr>
              <a:t>script&gt;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a:t>
            </a:r>
            <a:r>
              <a:rPr lang="en-US" sz="2000" dirty="0">
                <a:solidFill>
                  <a:srgbClr val="8CF4F2"/>
                </a:solidFill>
                <a:latin typeface="Consolas" pitchFamily="49" charset="0"/>
                <a:cs typeface="Consolas" pitchFamily="49" charset="0"/>
              </a:rPr>
              <a:t>document).ready(function ()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$("#uploaded").</a:t>
            </a:r>
            <a:r>
              <a:rPr lang="en-US" sz="2000" dirty="0" err="1">
                <a:solidFill>
                  <a:srgbClr val="8CF4F2"/>
                </a:solidFill>
                <a:latin typeface="Consolas" pitchFamily="49" charset="0"/>
                <a:cs typeface="Consolas" pitchFamily="49" charset="0"/>
              </a:rPr>
              <a:t>kendoUpload</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async</a:t>
            </a:r>
            <a:r>
              <a:rPr lang="en-US" sz="2000" dirty="0">
                <a:solidFill>
                  <a:srgbClr val="8CF4F2"/>
                </a:solidFill>
                <a:latin typeface="Consolas" pitchFamily="49" charset="0"/>
                <a:cs typeface="Consolas" pitchFamily="49" charset="0"/>
              </a:rPr>
              <a:t>: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saveUrl</a:t>
            </a:r>
            <a:r>
              <a:rPr lang="en-US" sz="2000" dirty="0">
                <a:solidFill>
                  <a:srgbClr val="8CF4F2"/>
                </a:solidFill>
                <a:latin typeface="Consolas" pitchFamily="49" charset="0"/>
                <a:cs typeface="Consolas" pitchFamily="49" charset="0"/>
              </a:rPr>
              <a:t>: "Upload",</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removeUrl</a:t>
            </a:r>
            <a:r>
              <a:rPr lang="en-US" sz="2000" dirty="0">
                <a:solidFill>
                  <a:srgbClr val="8CF4F2"/>
                </a:solidFill>
                <a:latin typeface="Consolas" pitchFamily="49" charset="0"/>
                <a:cs typeface="Consolas" pitchFamily="49" charset="0"/>
              </a:rPr>
              <a:t>: "Remove",</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autoUpload</a:t>
            </a:r>
            <a:r>
              <a:rPr lang="en-US" sz="2000" dirty="0">
                <a:solidFill>
                  <a:srgbClr val="8CF4F2"/>
                </a:solidFill>
                <a:latin typeface="Consolas" pitchFamily="49" charset="0"/>
                <a:cs typeface="Consolas" pitchFamily="49" charset="0"/>
              </a:rPr>
              <a:t>: true,</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&lt;/</a:t>
            </a:r>
            <a:r>
              <a:rPr lang="en-US" sz="2000" dirty="0">
                <a:solidFill>
                  <a:srgbClr val="8CF4F2"/>
                </a:solidFill>
                <a:latin typeface="Consolas" pitchFamily="49" charset="0"/>
                <a:cs typeface="Consolas" pitchFamily="49" charset="0"/>
              </a:rPr>
              <a:t>script&gt;</a:t>
            </a:r>
          </a:p>
        </p:txBody>
      </p:sp>
    </p:spTree>
    <p:extLst>
      <p:ext uri="{BB962C8B-B14F-4D97-AF65-F5344CB8AC3E}">
        <p14:creationId xmlns:p14="http://schemas.microsoft.com/office/powerpoint/2010/main" val="518088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228600" y="990600"/>
            <a:ext cx="8686800" cy="5791200"/>
          </a:xfrm>
        </p:spPr>
        <p:txBody>
          <a:bodyPr/>
          <a:lstStyle/>
          <a:p>
            <a:r>
              <a:rPr lang="en-US" dirty="0" smtClean="0"/>
              <a:t>Upload page</a:t>
            </a:r>
          </a:p>
          <a:p>
            <a:r>
              <a:rPr lang="en-US" dirty="0" smtClean="0"/>
              <a:t>Get name of the input from </a:t>
            </a:r>
            <a:r>
              <a:rPr lang="en-US" dirty="0" err="1" smtClean="0">
                <a:solidFill>
                  <a:schemeClr val="accent6">
                    <a:lumMod val="20000"/>
                    <a:lumOff val="80000"/>
                  </a:schemeClr>
                </a:solidFill>
              </a:rPr>
              <a:t>Request.Files</a:t>
            </a:r>
            <a:endParaRPr lang="en-US" dirty="0" smtClean="0">
              <a:solidFill>
                <a:schemeClr val="accent6">
                  <a:lumMod val="20000"/>
                  <a:lumOff val="80000"/>
                </a:schemeClr>
              </a:solidFill>
            </a:endParaRPr>
          </a:p>
          <a:p>
            <a:r>
              <a:rPr lang="en-US" dirty="0" smtClean="0"/>
              <a:t>Return empty response if successful</a:t>
            </a:r>
            <a:endParaRPr lang="en-US" dirty="0" smtClean="0">
              <a:solidFill>
                <a:schemeClr val="accent6">
                  <a:lumMod val="20000"/>
                  <a:lumOff val="80000"/>
                </a:schemeClr>
              </a:solidFill>
            </a:endParaRPr>
          </a:p>
          <a:p>
            <a:endParaRPr lang="en-US" dirty="0">
              <a:solidFill>
                <a:schemeClr val="accent6">
                  <a:lumMod val="20000"/>
                  <a:lumOff val="80000"/>
                </a:schemeClr>
              </a:solidFill>
            </a:endParaRPr>
          </a:p>
        </p:txBody>
      </p:sp>
      <p:sp>
        <p:nvSpPr>
          <p:cNvPr id="2" name="Title 1"/>
          <p:cNvSpPr>
            <a:spLocks noGrp="1"/>
          </p:cNvSpPr>
          <p:nvPr>
            <p:ph type="title"/>
          </p:nvPr>
        </p:nvSpPr>
        <p:spPr/>
        <p:txBody>
          <a:bodyPr/>
          <a:lstStyle/>
          <a:p>
            <a:r>
              <a:rPr lang="en-US" dirty="0" smtClean="0"/>
              <a:t>Kendo UI Upload</a:t>
            </a:r>
            <a:endParaRPr lang="en-US" dirty="0"/>
          </a:p>
        </p:txBody>
      </p:sp>
      <p:sp>
        <p:nvSpPr>
          <p:cNvPr id="4" name="Rectangle 5"/>
          <p:cNvSpPr>
            <a:spLocks noChangeArrowheads="1"/>
          </p:cNvSpPr>
          <p:nvPr/>
        </p:nvSpPr>
        <p:spPr bwMode="auto">
          <a:xfrm>
            <a:off x="511786" y="3124200"/>
            <a:ext cx="806450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err="1">
                <a:solidFill>
                  <a:srgbClr val="8CF4F2"/>
                </a:solidFill>
                <a:latin typeface="Consolas" pitchFamily="49" charset="0"/>
                <a:cs typeface="Consolas" pitchFamily="49" charset="0"/>
              </a:rPr>
              <a:t>Response.Expires</a:t>
            </a:r>
            <a:r>
              <a:rPr lang="en-US" sz="2000" dirty="0">
                <a:solidFill>
                  <a:srgbClr val="8CF4F2"/>
                </a:solidFill>
                <a:latin typeface="Consolas" pitchFamily="49" charset="0"/>
                <a:cs typeface="Consolas" pitchFamily="49" charset="0"/>
              </a:rPr>
              <a:t> = -1;</a:t>
            </a:r>
          </a:p>
          <a:p>
            <a:pPr>
              <a:lnSpc>
                <a:spcPct val="100000"/>
              </a:lnSpc>
              <a:spcBef>
                <a:spcPts val="0"/>
              </a:spcBef>
              <a:buClr>
                <a:schemeClr val="accent5">
                  <a:lumMod val="40000"/>
                  <a:lumOff val="60000"/>
                </a:schemeClr>
              </a:buClr>
              <a:buSzPct val="70000"/>
              <a:buFont typeface="Wingdings 2" pitchFamily="18" charset="2"/>
              <a:buNone/>
            </a:pPr>
            <a:r>
              <a:rPr lang="en-US" sz="2000" dirty="0" err="1" smtClean="0">
                <a:solidFill>
                  <a:srgbClr val="8CF4F2"/>
                </a:solidFill>
                <a:latin typeface="Consolas" pitchFamily="49" charset="0"/>
                <a:cs typeface="Consolas" pitchFamily="49" charset="0"/>
              </a:rPr>
              <a:t>HttpPostedFile</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file = </a:t>
            </a:r>
            <a:r>
              <a:rPr lang="en-US" sz="2000" dirty="0" err="1">
                <a:solidFill>
                  <a:srgbClr val="8CF4F2"/>
                </a:solidFill>
                <a:latin typeface="Consolas" pitchFamily="49" charset="0"/>
                <a:cs typeface="Consolas" pitchFamily="49" charset="0"/>
              </a:rPr>
              <a:t>Request.Files</a:t>
            </a:r>
            <a:r>
              <a:rPr lang="en-US" sz="2000" dirty="0">
                <a:solidFill>
                  <a:srgbClr val="8CF4F2"/>
                </a:solidFill>
                <a:latin typeface="Consolas" pitchFamily="49" charset="0"/>
                <a:cs typeface="Consolas" pitchFamily="49" charset="0"/>
              </a:rPr>
              <a:t>["uploaded"];</a:t>
            </a: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string </a:t>
            </a:r>
            <a:r>
              <a:rPr lang="en-US" sz="2000" dirty="0" err="1">
                <a:solidFill>
                  <a:srgbClr val="8CF4F2"/>
                </a:solidFill>
                <a:latin typeface="Consolas" pitchFamily="49" charset="0"/>
                <a:cs typeface="Consolas" pitchFamily="49" charset="0"/>
              </a:rPr>
              <a:t>savepath</a:t>
            </a:r>
            <a:r>
              <a:rPr lang="en-US" sz="2000" dirty="0">
                <a:solidFill>
                  <a:srgbClr val="8CF4F2"/>
                </a:solidFill>
                <a:latin typeface="Consolas" pitchFamily="49" charset="0"/>
                <a:cs typeface="Consolas" pitchFamily="49" charset="0"/>
              </a:rPr>
              <a:t> = </a:t>
            </a:r>
            <a:r>
              <a:rPr lang="en-US" sz="2000" dirty="0" err="1">
                <a:solidFill>
                  <a:srgbClr val="8CF4F2"/>
                </a:solidFill>
                <a:latin typeface="Consolas" pitchFamily="49" charset="0"/>
                <a:cs typeface="Consolas" pitchFamily="49" charset="0"/>
              </a:rPr>
              <a:t>Server.MapPath</a:t>
            </a:r>
            <a:r>
              <a:rPr lang="en-US" sz="2000" dirty="0">
                <a:solidFill>
                  <a:srgbClr val="8CF4F2"/>
                </a:solidFill>
                <a:latin typeface="Consolas" pitchFamily="49" charset="0"/>
                <a:cs typeface="Consolas" pitchFamily="49" charset="0"/>
              </a:rPr>
              <a:t>("~/</a:t>
            </a:r>
            <a:r>
              <a:rPr lang="en-US" sz="2000" dirty="0" err="1">
                <a:solidFill>
                  <a:srgbClr val="8CF4F2"/>
                </a:solidFill>
                <a:latin typeface="Consolas" pitchFamily="49" charset="0"/>
                <a:cs typeface="Consolas" pitchFamily="49" charset="0"/>
              </a:rPr>
              <a:t>Uploaded_Files</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string </a:t>
            </a:r>
            <a:r>
              <a:rPr lang="en-US" sz="2000" dirty="0">
                <a:solidFill>
                  <a:srgbClr val="8CF4F2"/>
                </a:solidFill>
                <a:latin typeface="Consolas" pitchFamily="49" charset="0"/>
                <a:cs typeface="Consolas" pitchFamily="49" charset="0"/>
              </a:rPr>
              <a:t>filename = </a:t>
            </a:r>
            <a:r>
              <a:rPr lang="en-US" sz="2000" dirty="0" err="1" smtClean="0">
                <a:solidFill>
                  <a:srgbClr val="8CF4F2"/>
                </a:solidFill>
                <a:latin typeface="Consolas" pitchFamily="49" charset="0"/>
                <a:cs typeface="Consolas" pitchFamily="49" charset="0"/>
              </a:rPr>
              <a:t>file.FileName</a:t>
            </a: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err="1" smtClean="0">
                <a:solidFill>
                  <a:srgbClr val="8CF4F2"/>
                </a:solidFill>
                <a:latin typeface="Consolas" pitchFamily="49" charset="0"/>
                <a:cs typeface="Consolas" pitchFamily="49" charset="0"/>
              </a:rPr>
              <a:t>file.SaveAs</a:t>
            </a:r>
            <a:r>
              <a:rPr lang="en-US" sz="2000" dirty="0" smtClean="0">
                <a:solidFill>
                  <a:srgbClr val="8CF4F2"/>
                </a:solidFill>
                <a:latin typeface="Consolas" pitchFamily="49" charset="0"/>
                <a:cs typeface="Consolas" pitchFamily="49" charset="0"/>
              </a:rPr>
              <a:t>(</a:t>
            </a:r>
            <a:r>
              <a:rPr lang="en-US" sz="2000" dirty="0" err="1" smtClean="0">
                <a:solidFill>
                  <a:srgbClr val="8CF4F2"/>
                </a:solidFill>
                <a:latin typeface="Consolas" pitchFamily="49" charset="0"/>
                <a:cs typeface="Consolas" pitchFamily="49" charset="0"/>
              </a:rPr>
              <a:t>savepath</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 filename</a:t>
            </a: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err="1" smtClean="0">
                <a:solidFill>
                  <a:srgbClr val="8CF4F2"/>
                </a:solidFill>
                <a:latin typeface="Consolas" pitchFamily="49" charset="0"/>
                <a:cs typeface="Consolas" pitchFamily="49" charset="0"/>
              </a:rPr>
              <a:t>Response.ContentType</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 "application/</a:t>
            </a:r>
            <a:r>
              <a:rPr lang="en-US" sz="2000" dirty="0" err="1">
                <a:solidFill>
                  <a:srgbClr val="8CF4F2"/>
                </a:solidFill>
                <a:latin typeface="Consolas" pitchFamily="49" charset="0"/>
                <a:cs typeface="Consolas" pitchFamily="49" charset="0"/>
              </a:rPr>
              <a:t>json</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err="1" smtClean="0">
                <a:solidFill>
                  <a:srgbClr val="8CF4F2"/>
                </a:solidFill>
                <a:latin typeface="Consolas" pitchFamily="49" charset="0"/>
                <a:cs typeface="Consolas" pitchFamily="49" charset="0"/>
              </a:rPr>
              <a:t>Response.Write</a:t>
            </a:r>
            <a:r>
              <a:rPr lang="en-US" sz="2000" dirty="0" smtClean="0">
                <a:solidFill>
                  <a:srgbClr val="8CF4F2"/>
                </a:solidFill>
                <a:latin typeface="Consolas" pitchFamily="49" charset="0"/>
                <a:cs typeface="Consolas" pitchFamily="49" charset="0"/>
              </a:rPr>
              <a:t>("{}");</a:t>
            </a:r>
            <a:endParaRPr lang="en-US" sz="2000" dirty="0">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1910390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228600" y="990600"/>
            <a:ext cx="8686800" cy="5791200"/>
          </a:xfrm>
        </p:spPr>
        <p:txBody>
          <a:bodyPr/>
          <a:lstStyle/>
          <a:p>
            <a:pPr>
              <a:spcBef>
                <a:spcPts val="0"/>
              </a:spcBef>
              <a:spcAft>
                <a:spcPts val="0"/>
              </a:spcAft>
            </a:pPr>
            <a:r>
              <a:rPr lang="en-US" dirty="0" smtClean="0"/>
              <a:t>Remove page</a:t>
            </a:r>
          </a:p>
          <a:p>
            <a:pPr>
              <a:spcBef>
                <a:spcPts val="0"/>
              </a:spcBef>
              <a:spcAft>
                <a:spcPts val="0"/>
              </a:spcAft>
            </a:pPr>
            <a:r>
              <a:rPr lang="en-US" dirty="0" smtClean="0"/>
              <a:t>Get file from </a:t>
            </a:r>
            <a:r>
              <a:rPr lang="en-US" dirty="0" err="1" smtClean="0"/>
              <a:t>Request.Form</a:t>
            </a:r>
            <a:r>
              <a:rPr lang="en-US" dirty="0" smtClean="0"/>
              <a:t>[“</a:t>
            </a:r>
            <a:r>
              <a:rPr lang="en-US" dirty="0" err="1" smtClean="0"/>
              <a:t>fileNames</a:t>
            </a:r>
            <a:r>
              <a:rPr lang="en-US" dirty="0" smtClean="0"/>
              <a:t>”]</a:t>
            </a:r>
          </a:p>
          <a:p>
            <a:pPr>
              <a:spcBef>
                <a:spcPts val="0"/>
              </a:spcBef>
              <a:spcAft>
                <a:spcPts val="0"/>
              </a:spcAft>
            </a:pPr>
            <a:r>
              <a:rPr lang="en-US" dirty="0" smtClean="0"/>
              <a:t>If file exists – delete it</a:t>
            </a:r>
            <a:endParaRPr lang="en-US" dirty="0" smtClean="0">
              <a:solidFill>
                <a:schemeClr val="accent6">
                  <a:lumMod val="20000"/>
                  <a:lumOff val="80000"/>
                </a:schemeClr>
              </a:solidFill>
            </a:endParaRPr>
          </a:p>
          <a:p>
            <a:endParaRPr lang="en-US" dirty="0">
              <a:solidFill>
                <a:schemeClr val="accent6">
                  <a:lumMod val="20000"/>
                  <a:lumOff val="80000"/>
                </a:schemeClr>
              </a:solidFill>
            </a:endParaRPr>
          </a:p>
        </p:txBody>
      </p:sp>
      <p:sp>
        <p:nvSpPr>
          <p:cNvPr id="2" name="Title 1"/>
          <p:cNvSpPr>
            <a:spLocks noGrp="1"/>
          </p:cNvSpPr>
          <p:nvPr>
            <p:ph type="title"/>
          </p:nvPr>
        </p:nvSpPr>
        <p:spPr/>
        <p:txBody>
          <a:bodyPr/>
          <a:lstStyle/>
          <a:p>
            <a:r>
              <a:rPr lang="en-US" dirty="0" smtClean="0"/>
              <a:t>Kendo UI Upload</a:t>
            </a:r>
            <a:endParaRPr lang="en-US" dirty="0"/>
          </a:p>
        </p:txBody>
      </p:sp>
      <p:sp>
        <p:nvSpPr>
          <p:cNvPr id="4" name="Rectangle 5"/>
          <p:cNvSpPr>
            <a:spLocks noChangeArrowheads="1"/>
          </p:cNvSpPr>
          <p:nvPr/>
        </p:nvSpPr>
        <p:spPr bwMode="auto">
          <a:xfrm>
            <a:off x="518078" y="2743200"/>
            <a:ext cx="8064500"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err="1">
                <a:solidFill>
                  <a:srgbClr val="8CF4F2"/>
                </a:solidFill>
                <a:latin typeface="Consolas" pitchFamily="49" charset="0"/>
                <a:cs typeface="Consolas" pitchFamily="49" charset="0"/>
              </a:rPr>
              <a:t>var</a:t>
            </a:r>
            <a:r>
              <a:rPr lang="en-US" sz="2000" dirty="0">
                <a:solidFill>
                  <a:srgbClr val="8CF4F2"/>
                </a:solidFill>
                <a:latin typeface="Consolas" pitchFamily="49" charset="0"/>
                <a:cs typeface="Consolas" pitchFamily="49" charset="0"/>
              </a:rPr>
              <a:t> file = </a:t>
            </a:r>
            <a:r>
              <a:rPr lang="en-US" sz="2000" dirty="0" err="1">
                <a:solidFill>
                  <a:srgbClr val="8CF4F2"/>
                </a:solidFill>
                <a:latin typeface="Consolas" pitchFamily="49" charset="0"/>
                <a:cs typeface="Consolas" pitchFamily="49" charset="0"/>
              </a:rPr>
              <a:t>Request.Form</a:t>
            </a:r>
            <a:r>
              <a:rPr lang="en-US" sz="2000" dirty="0">
                <a:solidFill>
                  <a:srgbClr val="8CF4F2"/>
                </a:solidFill>
                <a:latin typeface="Consolas" pitchFamily="49" charset="0"/>
                <a:cs typeface="Consolas" pitchFamily="49" charset="0"/>
              </a:rPr>
              <a:t>["</a:t>
            </a:r>
            <a:r>
              <a:rPr lang="en-US" sz="2000" dirty="0" err="1">
                <a:solidFill>
                  <a:srgbClr val="8CF4F2"/>
                </a:solidFill>
                <a:latin typeface="Consolas" pitchFamily="49" charset="0"/>
                <a:cs typeface="Consolas" pitchFamily="49" charset="0"/>
              </a:rPr>
              <a:t>fileNames</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if </a:t>
            </a:r>
            <a:r>
              <a:rPr lang="en-US" sz="2000" dirty="0">
                <a:solidFill>
                  <a:srgbClr val="8CF4F2"/>
                </a:solidFill>
                <a:latin typeface="Consolas" pitchFamily="49" charset="0"/>
                <a:cs typeface="Consolas" pitchFamily="49" charset="0"/>
              </a:rPr>
              <a:t>(file != null)</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var</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fileName</a:t>
            </a:r>
            <a:r>
              <a:rPr lang="en-US" sz="2000" dirty="0">
                <a:solidFill>
                  <a:srgbClr val="8CF4F2"/>
                </a:solidFill>
                <a:latin typeface="Consolas" pitchFamily="49" charset="0"/>
                <a:cs typeface="Consolas" pitchFamily="49" charset="0"/>
              </a:rPr>
              <a:t> = </a:t>
            </a:r>
            <a:r>
              <a:rPr lang="en-US" sz="2000" dirty="0" err="1">
                <a:solidFill>
                  <a:srgbClr val="8CF4F2"/>
                </a:solidFill>
                <a:latin typeface="Consolas" pitchFamily="49" charset="0"/>
                <a:cs typeface="Consolas" pitchFamily="49" charset="0"/>
              </a:rPr>
              <a:t>Path.GetFileName</a:t>
            </a:r>
            <a:r>
              <a:rPr lang="en-US" sz="2000" dirty="0">
                <a:solidFill>
                  <a:srgbClr val="8CF4F2"/>
                </a:solidFill>
                <a:latin typeface="Consolas" pitchFamily="49" charset="0"/>
                <a:cs typeface="Consolas" pitchFamily="49" charset="0"/>
              </a:rPr>
              <a:t>(file);</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var</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physicalPath</a:t>
            </a:r>
            <a:r>
              <a:rPr lang="en-US" sz="2000" dirty="0">
                <a:solidFill>
                  <a:srgbClr val="8CF4F2"/>
                </a:solidFill>
                <a:latin typeface="Consolas" pitchFamily="49" charset="0"/>
                <a:cs typeface="Consolas" pitchFamily="49" charset="0"/>
              </a:rPr>
              <a:t> = </a:t>
            </a:r>
            <a:r>
              <a:rPr lang="en-US" sz="2000" dirty="0" err="1" smtClean="0">
                <a:solidFill>
                  <a:srgbClr val="8CF4F2"/>
                </a:solidFill>
                <a:latin typeface="Consolas" pitchFamily="49" charset="0"/>
                <a:cs typeface="Consolas" pitchFamily="49" charset="0"/>
              </a:rPr>
              <a:t>Path.Combine</a:t>
            </a:r>
            <a:r>
              <a:rPr lang="en-US" sz="2000" dirty="0" smtClean="0">
                <a:solidFill>
                  <a:srgbClr val="8CF4F2"/>
                </a:solidFill>
                <a:latin typeface="Consolas" pitchFamily="49" charset="0"/>
                <a:cs typeface="Consolas" pitchFamily="49" charset="0"/>
              </a:rPr>
              <a:t>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Server.MapPath</a:t>
            </a:r>
            <a:r>
              <a:rPr lang="en-US" sz="2000" dirty="0">
                <a:solidFill>
                  <a:srgbClr val="8CF4F2"/>
                </a:solidFill>
                <a:latin typeface="Consolas" pitchFamily="49" charset="0"/>
                <a:cs typeface="Consolas" pitchFamily="49" charset="0"/>
              </a:rPr>
              <a:t>("~/</a:t>
            </a:r>
            <a:r>
              <a:rPr lang="en-US" sz="2000" dirty="0" err="1">
                <a:solidFill>
                  <a:srgbClr val="8CF4F2"/>
                </a:solidFill>
                <a:latin typeface="Consolas" pitchFamily="49" charset="0"/>
                <a:cs typeface="Consolas" pitchFamily="49" charset="0"/>
              </a:rPr>
              <a:t>Uploaded_Files</a:t>
            </a:r>
            <a:r>
              <a:rPr lang="en-US" sz="2000" dirty="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fileName</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if (</a:t>
            </a:r>
            <a:r>
              <a:rPr lang="en-US" sz="2000" dirty="0" err="1" smtClean="0">
                <a:solidFill>
                  <a:srgbClr val="8CF4F2"/>
                </a:solidFill>
                <a:latin typeface="Consolas" pitchFamily="49" charset="0"/>
                <a:cs typeface="Consolas" pitchFamily="49" charset="0"/>
              </a:rPr>
              <a:t>File.Exists</a:t>
            </a:r>
            <a:r>
              <a:rPr lang="en-US" sz="2000" dirty="0" smtClean="0">
                <a:solidFill>
                  <a:srgbClr val="8CF4F2"/>
                </a:solidFill>
                <a:latin typeface="Consolas" pitchFamily="49" charset="0"/>
                <a:cs typeface="Consolas" pitchFamily="49" charset="0"/>
              </a:rPr>
              <a:t>(</a:t>
            </a:r>
            <a:r>
              <a:rPr lang="en-US" sz="2000" dirty="0" err="1" smtClean="0">
                <a:solidFill>
                  <a:srgbClr val="8CF4F2"/>
                </a:solidFill>
                <a:latin typeface="Consolas" pitchFamily="49" charset="0"/>
                <a:cs typeface="Consolas" pitchFamily="49" charset="0"/>
              </a:rPr>
              <a:t>physicalPath</a:t>
            </a:r>
            <a:r>
              <a:rPr lang="en-US" sz="2000" dirty="0" smtClean="0">
                <a:solidFill>
                  <a:srgbClr val="8CF4F2"/>
                </a:solidFill>
                <a:latin typeface="Consolas" pitchFamily="49" charset="0"/>
                <a:cs typeface="Consolas" pitchFamily="49" charset="0"/>
              </a:rPr>
              <a:t>))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File.Delete</a:t>
            </a:r>
            <a:r>
              <a:rPr lang="en-US" sz="2000" dirty="0" smtClean="0">
                <a:solidFill>
                  <a:srgbClr val="8CF4F2"/>
                </a:solidFill>
                <a:latin typeface="Consolas" pitchFamily="49" charset="0"/>
                <a:cs typeface="Consolas" pitchFamily="49" charset="0"/>
              </a:rPr>
              <a:t>(</a:t>
            </a:r>
            <a:r>
              <a:rPr lang="en-US" sz="2000" dirty="0" err="1" smtClean="0">
                <a:solidFill>
                  <a:srgbClr val="8CF4F2"/>
                </a:solidFill>
                <a:latin typeface="Consolas" pitchFamily="49" charset="0"/>
                <a:cs typeface="Consolas" pitchFamily="49" charset="0"/>
              </a:rPr>
              <a:t>physicalPath</a:t>
            </a: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endParaRPr lang="en-US" sz="2000" dirty="0">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2060459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438400"/>
            <a:ext cx="7010399" cy="1371601"/>
          </a:xfrm>
        </p:spPr>
        <p:txBody>
          <a:bodyPr/>
          <a:lstStyle/>
          <a:p>
            <a:pPr>
              <a:lnSpc>
                <a:spcPts val="5200"/>
              </a:lnSpc>
            </a:pPr>
            <a:r>
              <a:rPr lang="en-US" dirty="0" smtClean="0"/>
              <a:t>Kendo UI Upload Widget</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2223048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609600" y="1676400"/>
            <a:ext cx="7772400" cy="762000"/>
          </a:xfrm>
        </p:spPr>
        <p:txBody>
          <a:bodyPr/>
          <a:lstStyle/>
          <a:p>
            <a:pPr>
              <a:lnSpc>
                <a:spcPct val="100000"/>
              </a:lnSpc>
            </a:pPr>
            <a:r>
              <a:rPr lang="en-US" dirty="0" smtClean="0"/>
              <a:t>Telerik ASP.NET AJAX</a:t>
            </a:r>
            <a:endParaRPr lang="en-US" dirty="0"/>
          </a:p>
        </p:txBody>
      </p:sp>
      <p:sp>
        <p:nvSpPr>
          <p:cNvPr id="3" name="Subtitle 2"/>
          <p:cNvSpPr>
            <a:spLocks noGrp="1"/>
          </p:cNvSpPr>
          <p:nvPr>
            <p:ph type="subTitle" idx="1"/>
          </p:nvPr>
        </p:nvSpPr>
        <p:spPr>
          <a:xfrm>
            <a:off x="457200" y="2514600"/>
            <a:ext cx="8229600" cy="569120"/>
          </a:xfrm>
        </p:spPr>
        <p:txBody>
          <a:bodyPr/>
          <a:lstStyle/>
          <a:p>
            <a:r>
              <a:rPr lang="en-US" dirty="0" smtClean="0"/>
              <a:t>Designed for Web Forms</a:t>
            </a:r>
            <a:endParaRPr lang="en-US" dirty="0"/>
          </a:p>
        </p:txBody>
      </p:sp>
      <p:pic>
        <p:nvPicPr>
          <p:cNvPr id="1026" name="Picture 2" descr="http://academy.telerik.com/images/default-source/default-album/telerik_new-logo.png?sfvrsn=2"/>
          <p:cNvPicPr>
            <a:picLocks noChangeAspect="1" noChangeArrowheads="1"/>
          </p:cNvPicPr>
          <p:nvPr/>
        </p:nvPicPr>
        <p:blipFill rotWithShape="1">
          <a:blip r:embed="rId3">
            <a:extLst>
              <a:ext uri="{28A0092B-C50C-407E-A947-70E740481C1C}">
                <a14:useLocalDpi xmlns:a14="http://schemas.microsoft.com/office/drawing/2010/main" val="0"/>
              </a:ext>
            </a:extLst>
          </a:blip>
          <a:srcRect r="75907"/>
          <a:stretch/>
        </p:blipFill>
        <p:spPr bwMode="auto">
          <a:xfrm>
            <a:off x="3268133" y="3251200"/>
            <a:ext cx="2068376" cy="3080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55267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222250" y="838200"/>
            <a:ext cx="8686800" cy="5791200"/>
          </a:xfrm>
        </p:spPr>
        <p:txBody>
          <a:bodyPr/>
          <a:lstStyle/>
          <a:p>
            <a:pPr>
              <a:spcBef>
                <a:spcPts val="1200"/>
              </a:spcBef>
              <a:spcAft>
                <a:spcPts val="1200"/>
              </a:spcAft>
            </a:pPr>
            <a:r>
              <a:rPr lang="en-US" dirty="0" smtClean="0"/>
              <a:t>Steps for asynchronous file upload</a:t>
            </a:r>
          </a:p>
          <a:p>
            <a:pPr lvl="1">
              <a:spcBef>
                <a:spcPts val="1200"/>
              </a:spcBef>
              <a:spcAft>
                <a:spcPts val="1200"/>
              </a:spcAft>
            </a:pPr>
            <a:r>
              <a:rPr lang="en-US" dirty="0" smtClean="0"/>
              <a:t>Install ASP.NET AJAX Controls</a:t>
            </a:r>
          </a:p>
          <a:p>
            <a:pPr lvl="1">
              <a:spcBef>
                <a:spcPts val="1200"/>
              </a:spcBef>
              <a:spcAft>
                <a:spcPts val="1200"/>
              </a:spcAft>
            </a:pPr>
            <a:r>
              <a:rPr lang="en-US" dirty="0" smtClean="0"/>
              <a:t>Add </a:t>
            </a:r>
            <a:r>
              <a:rPr lang="en-US" dirty="0" err="1" smtClean="0"/>
              <a:t>RadAsyncUpload</a:t>
            </a:r>
            <a:r>
              <a:rPr lang="en-US" dirty="0" smtClean="0"/>
              <a:t> control to a page</a:t>
            </a:r>
          </a:p>
          <a:p>
            <a:pPr lvl="1">
              <a:spcBef>
                <a:spcPts val="1200"/>
              </a:spcBef>
              <a:spcAft>
                <a:spcPts val="1200"/>
              </a:spcAft>
            </a:pPr>
            <a:r>
              <a:rPr lang="en-US" dirty="0" smtClean="0"/>
              <a:t>Add </a:t>
            </a:r>
            <a:r>
              <a:rPr lang="en-US" dirty="0" err="1" smtClean="0"/>
              <a:t>RadScriptManager</a:t>
            </a:r>
            <a:r>
              <a:rPr lang="en-US" dirty="0" smtClean="0"/>
              <a:t> (in </a:t>
            </a:r>
            <a:r>
              <a:rPr lang="en-US" dirty="0" err="1" smtClean="0"/>
              <a:t>web.config</a:t>
            </a:r>
            <a:r>
              <a:rPr lang="en-US" dirty="0" smtClean="0"/>
              <a:t> too)</a:t>
            </a:r>
          </a:p>
          <a:p>
            <a:pPr lvl="1">
              <a:spcBef>
                <a:spcPts val="1200"/>
              </a:spcBef>
              <a:spcAft>
                <a:spcPts val="1200"/>
              </a:spcAft>
            </a:pPr>
            <a:r>
              <a:rPr lang="en-US" dirty="0" smtClean="0"/>
              <a:t>Set </a:t>
            </a:r>
            <a:r>
              <a:rPr lang="en-US" dirty="0" err="1"/>
              <a:t>MultipleFileSelection</a:t>
            </a:r>
            <a:endParaRPr lang="en-US" dirty="0"/>
          </a:p>
          <a:p>
            <a:pPr lvl="1">
              <a:spcBef>
                <a:spcPts val="1200"/>
              </a:spcBef>
              <a:spcAft>
                <a:spcPts val="1200"/>
              </a:spcAft>
            </a:pPr>
            <a:r>
              <a:rPr lang="en-US" dirty="0" smtClean="0"/>
              <a:t>Set </a:t>
            </a:r>
            <a:r>
              <a:rPr lang="en-US" dirty="0" err="1" smtClean="0"/>
              <a:t>TargetFolder</a:t>
            </a:r>
            <a:endParaRPr lang="en-US" dirty="0" smtClean="0"/>
          </a:p>
          <a:p>
            <a:pPr lvl="1">
              <a:spcBef>
                <a:spcPts val="1200"/>
              </a:spcBef>
              <a:spcAft>
                <a:spcPts val="1200"/>
              </a:spcAft>
            </a:pPr>
            <a:r>
              <a:rPr lang="en-US" dirty="0" smtClean="0"/>
              <a:t>Add </a:t>
            </a:r>
            <a:r>
              <a:rPr lang="en-US" dirty="0" err="1" smtClean="0"/>
              <a:t>RadButton</a:t>
            </a:r>
            <a:r>
              <a:rPr lang="en-US" dirty="0" smtClean="0"/>
              <a:t> or normal ASP submit button</a:t>
            </a:r>
          </a:p>
        </p:txBody>
      </p:sp>
      <p:sp>
        <p:nvSpPr>
          <p:cNvPr id="2" name="Title 1"/>
          <p:cNvSpPr>
            <a:spLocks noGrp="1"/>
          </p:cNvSpPr>
          <p:nvPr>
            <p:ph type="title"/>
          </p:nvPr>
        </p:nvSpPr>
        <p:spPr/>
        <p:txBody>
          <a:bodyPr/>
          <a:lstStyle/>
          <a:p>
            <a:r>
              <a:rPr lang="en-US" dirty="0"/>
              <a:t>Kendo UI Upload</a:t>
            </a:r>
          </a:p>
        </p:txBody>
      </p:sp>
    </p:spTree>
    <p:extLst>
      <p:ext uri="{BB962C8B-B14F-4D97-AF65-F5344CB8AC3E}">
        <p14:creationId xmlns:p14="http://schemas.microsoft.com/office/powerpoint/2010/main" val="3917577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438400"/>
            <a:ext cx="7010399" cy="1371601"/>
          </a:xfrm>
        </p:spPr>
        <p:txBody>
          <a:bodyPr/>
          <a:lstStyle/>
          <a:p>
            <a:pPr>
              <a:lnSpc>
                <a:spcPts val="5200"/>
              </a:lnSpc>
            </a:pPr>
            <a:r>
              <a:rPr lang="en-US" dirty="0" smtClean="0"/>
              <a:t>Telerik </a:t>
            </a:r>
            <a:r>
              <a:rPr lang="en-US" smtClean="0"/>
              <a:t>ASP.NET AJAX</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3741198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57400" y="76200"/>
            <a:ext cx="6934200" cy="838200"/>
          </a:xfrm>
        </p:spPr>
        <p:txBody>
          <a:bodyPr/>
          <a:lstStyle/>
          <a:p>
            <a:r>
              <a:rPr lang="en-US" dirty="0" smtClean="0"/>
              <a:t>ASP.NET File Upload</a:t>
            </a:r>
            <a:endParaRPr lang="en-US" dirty="0"/>
          </a:p>
        </p:txBody>
      </p:sp>
      <p:sp>
        <p:nvSpPr>
          <p:cNvPr id="6" name="Text Placeholder 5"/>
          <p:cNvSpPr>
            <a:spLocks noGrp="1"/>
          </p:cNvSpPr>
          <p:nvPr>
            <p:ph type="body" sz="quarter" idx="10"/>
          </p:nvPr>
        </p:nvSpPr>
        <p:spPr>
          <a:xfrm>
            <a:off x="6115980" y="6400800"/>
            <a:ext cx="2909707" cy="369332"/>
          </a:xfrm>
        </p:spPr>
        <p:txBody>
          <a:bodyPr/>
          <a:lstStyle/>
          <a:p>
            <a:r>
              <a:rPr lang="en-US" dirty="0" smtClean="0">
                <a:hlinkClick r:id="rId2"/>
              </a:rPr>
              <a:t>http://academy.telerik.com</a:t>
            </a:r>
            <a:endParaRPr lang="en-US" dirty="0"/>
          </a:p>
        </p:txBody>
      </p:sp>
    </p:spTree>
    <p:extLst>
      <p:ext uri="{BB962C8B-B14F-4D97-AF65-F5344CB8AC3E}">
        <p14:creationId xmlns:p14="http://schemas.microsoft.com/office/powerpoint/2010/main" val="1552280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0"/>
            <a:ext cx="7086600" cy="838200"/>
          </a:xfrm>
        </p:spPr>
        <p:txBody>
          <a:bodyPr/>
          <a:lstStyle/>
          <a:p>
            <a:r>
              <a:rPr lang="en-US" dirty="0" smtClean="0"/>
              <a:t>Homework</a:t>
            </a:r>
            <a:endParaRPr lang="en-US" dirty="0"/>
          </a:p>
        </p:txBody>
      </p:sp>
      <p:sp>
        <p:nvSpPr>
          <p:cNvPr id="5" name="Content Placeholder 4"/>
          <p:cNvSpPr>
            <a:spLocks noGrp="1"/>
          </p:cNvSpPr>
          <p:nvPr>
            <p:ph idx="1"/>
          </p:nvPr>
        </p:nvSpPr>
        <p:spPr>
          <a:xfrm>
            <a:off x="228600" y="762000"/>
            <a:ext cx="8763000" cy="5867400"/>
          </a:xfrm>
        </p:spPr>
        <p:txBody>
          <a:bodyPr/>
          <a:lstStyle/>
          <a:p>
            <a:pPr marL="514350" indent="-514350">
              <a:spcBef>
                <a:spcPts val="0"/>
              </a:spcBef>
              <a:spcAft>
                <a:spcPts val="300"/>
              </a:spcAft>
              <a:buFont typeface="+mj-lt"/>
              <a:buAutoNum type="arabicPeriod"/>
            </a:pPr>
            <a:r>
              <a:rPr lang="en-US" dirty="0" smtClean="0"/>
              <a:t>Create a Web Forms upload page using Kendo </a:t>
            </a:r>
            <a:r>
              <a:rPr lang="en-US" dirty="0" smtClean="0"/>
              <a:t>UI / ASP.NET AJAX Controls </a:t>
            </a:r>
            <a:r>
              <a:rPr lang="en-US" dirty="0" smtClean="0"/>
              <a:t>for archive with text files. The upload must work only with .zip file extension. You should not write the zip file into the server file system. Save the file to the memory and using external library, extract the text files and save their content into the database. The text files should not be saved to the file system either.</a:t>
            </a:r>
          </a:p>
          <a:p>
            <a:pPr marL="514350" indent="-514350">
              <a:spcBef>
                <a:spcPts val="0"/>
              </a:spcBef>
              <a:spcAft>
                <a:spcPts val="300"/>
              </a:spcAft>
              <a:buFont typeface="+mj-lt"/>
              <a:buAutoNum type="arabicPeriod"/>
            </a:pPr>
            <a:endParaRPr lang="en-US" dirty="0" smtClean="0"/>
          </a:p>
          <a:p>
            <a:pPr marL="0" indent="0">
              <a:spcBef>
                <a:spcPts val="0"/>
              </a:spcBef>
              <a:spcAft>
                <a:spcPts val="300"/>
              </a:spcAft>
              <a:buNone/>
            </a:pPr>
            <a:r>
              <a:rPr lang="en-US" dirty="0" smtClean="0"/>
              <a:t> </a:t>
            </a:r>
          </a:p>
          <a:p>
            <a:pPr marL="862013" lvl="1" indent="-514350">
              <a:spcBef>
                <a:spcPts val="0"/>
              </a:spcBef>
              <a:spcAft>
                <a:spcPts val="300"/>
              </a:spcAft>
            </a:pPr>
            <a:endParaRPr lang="en-US"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extLst>
      <p:ext uri="{BB962C8B-B14F-4D97-AF65-F5344CB8AC3E}">
        <p14:creationId xmlns:p14="http://schemas.microsoft.com/office/powerpoint/2010/main" val="2320107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
        <p:nvSpPr>
          <p:cNvPr id="6" name="Slide Number Placeholder 5"/>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609600" y="1600200"/>
            <a:ext cx="7772400" cy="762000"/>
          </a:xfrm>
        </p:spPr>
        <p:txBody>
          <a:bodyPr/>
          <a:lstStyle/>
          <a:p>
            <a:pPr>
              <a:lnSpc>
                <a:spcPct val="100000"/>
              </a:lnSpc>
            </a:pPr>
            <a:r>
              <a:rPr lang="en-US" dirty="0" smtClean="0"/>
              <a:t>File Upload Concepts</a:t>
            </a:r>
            <a:endParaRPr lang="en-US" dirty="0"/>
          </a:p>
        </p:txBody>
      </p:sp>
      <p:sp>
        <p:nvSpPr>
          <p:cNvPr id="3" name="Subtitle 2"/>
          <p:cNvSpPr>
            <a:spLocks noGrp="1"/>
          </p:cNvSpPr>
          <p:nvPr>
            <p:ph type="subTitle" idx="1"/>
          </p:nvPr>
        </p:nvSpPr>
        <p:spPr>
          <a:xfrm>
            <a:off x="457200" y="2362200"/>
            <a:ext cx="8229600" cy="569120"/>
          </a:xfrm>
        </p:spPr>
        <p:txBody>
          <a:bodyPr/>
          <a:lstStyle/>
          <a:p>
            <a:r>
              <a:rPr lang="en-US" dirty="0" smtClean="0"/>
              <a:t>How files are sent through the web</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5784" t="19802" r="13516" b="19802"/>
          <a:stretch/>
        </p:blipFill>
        <p:spPr>
          <a:xfrm>
            <a:off x="2590800" y="3153770"/>
            <a:ext cx="3985000" cy="2514600"/>
          </a:xfrm>
          <a:prstGeom prst="roundRect">
            <a:avLst/>
          </a:prstGeom>
        </p:spPr>
      </p:pic>
    </p:spTree>
    <p:extLst>
      <p:ext uri="{BB962C8B-B14F-4D97-AF65-F5344CB8AC3E}">
        <p14:creationId xmlns:p14="http://schemas.microsoft.com/office/powerpoint/2010/main" val="267128483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p:txBody>
          <a:bodyPr/>
          <a:lstStyle/>
          <a:p>
            <a:r>
              <a:rPr lang="en-US" dirty="0" smtClean="0"/>
              <a:t>Done through </a:t>
            </a:r>
            <a:r>
              <a:rPr lang="en-US" dirty="0" smtClean="0">
                <a:solidFill>
                  <a:schemeClr val="accent6">
                    <a:lumMod val="20000"/>
                    <a:lumOff val="80000"/>
                  </a:schemeClr>
                </a:solidFill>
              </a:rPr>
              <a:t>forms</a:t>
            </a:r>
          </a:p>
          <a:p>
            <a:r>
              <a:rPr lang="en-US" dirty="0"/>
              <a:t>Content type </a:t>
            </a:r>
            <a:r>
              <a:rPr lang="en-US" dirty="0" smtClean="0"/>
              <a:t>should be </a:t>
            </a:r>
            <a:r>
              <a:rPr lang="en-US" dirty="0"/>
              <a:t>“</a:t>
            </a:r>
            <a:r>
              <a:rPr lang="en-US" dirty="0">
                <a:solidFill>
                  <a:schemeClr val="accent6">
                    <a:lumMod val="20000"/>
                    <a:lumOff val="80000"/>
                  </a:schemeClr>
                </a:solidFill>
              </a:rPr>
              <a:t>multipart/form-data</a:t>
            </a:r>
            <a:r>
              <a:rPr lang="en-US" dirty="0"/>
              <a:t>” </a:t>
            </a:r>
            <a:endParaRPr lang="en-US" dirty="0" smtClean="0"/>
          </a:p>
          <a:p>
            <a:r>
              <a:rPr lang="en-US" dirty="0" smtClean="0"/>
              <a:t>Selected via </a:t>
            </a:r>
            <a:r>
              <a:rPr lang="en-US" dirty="0" smtClean="0">
                <a:solidFill>
                  <a:schemeClr val="accent6">
                    <a:lumMod val="20000"/>
                    <a:lumOff val="80000"/>
                  </a:schemeClr>
                </a:solidFill>
              </a:rPr>
              <a:t>input</a:t>
            </a:r>
            <a:r>
              <a:rPr lang="en-US" dirty="0" smtClean="0"/>
              <a:t> type “</a:t>
            </a:r>
            <a:r>
              <a:rPr lang="en-US" dirty="0" smtClean="0">
                <a:solidFill>
                  <a:schemeClr val="accent6">
                    <a:lumMod val="20000"/>
                    <a:lumOff val="80000"/>
                  </a:schemeClr>
                </a:solidFill>
              </a:rPr>
              <a:t>file</a:t>
            </a:r>
            <a:r>
              <a:rPr lang="en-US" dirty="0" smtClean="0"/>
              <a:t>” tag</a:t>
            </a:r>
          </a:p>
          <a:p>
            <a:r>
              <a:rPr lang="en-US" dirty="0" smtClean="0"/>
              <a:t>Data is sent as </a:t>
            </a:r>
            <a:r>
              <a:rPr lang="en-US" dirty="0" smtClean="0">
                <a:solidFill>
                  <a:schemeClr val="accent6">
                    <a:lumMod val="20000"/>
                    <a:lumOff val="80000"/>
                  </a:schemeClr>
                </a:solidFill>
              </a:rPr>
              <a:t>POST</a:t>
            </a:r>
            <a:r>
              <a:rPr lang="en-US" dirty="0" smtClean="0"/>
              <a:t> method through </a:t>
            </a:r>
            <a:r>
              <a:rPr lang="en-US" dirty="0" smtClean="0">
                <a:solidFill>
                  <a:schemeClr val="accent6">
                    <a:lumMod val="20000"/>
                    <a:lumOff val="80000"/>
                  </a:schemeClr>
                </a:solidFill>
              </a:rPr>
              <a:t>http</a:t>
            </a:r>
          </a:p>
          <a:p>
            <a:r>
              <a:rPr lang="en-US" dirty="0" smtClean="0"/>
              <a:t>Files are received and used at the </a:t>
            </a:r>
            <a:r>
              <a:rPr lang="en-US" dirty="0" smtClean="0">
                <a:solidFill>
                  <a:schemeClr val="accent6">
                    <a:lumMod val="20000"/>
                    <a:lumOff val="80000"/>
                  </a:schemeClr>
                </a:solidFill>
              </a:rPr>
              <a:t>server</a:t>
            </a:r>
          </a:p>
        </p:txBody>
      </p:sp>
      <p:sp>
        <p:nvSpPr>
          <p:cNvPr id="2" name="Title 1"/>
          <p:cNvSpPr>
            <a:spLocks noGrp="1"/>
          </p:cNvSpPr>
          <p:nvPr>
            <p:ph type="title"/>
          </p:nvPr>
        </p:nvSpPr>
        <p:spPr/>
        <p:txBody>
          <a:bodyPr/>
          <a:lstStyle/>
          <a:p>
            <a:r>
              <a:rPr lang="en-US" dirty="0" smtClean="0"/>
              <a:t>File Upload Concepts</a:t>
            </a:r>
            <a:endParaRPr lang="en-US" dirty="0"/>
          </a:p>
        </p:txBody>
      </p:sp>
      <p:sp>
        <p:nvSpPr>
          <p:cNvPr id="5" name="Rectangle 5"/>
          <p:cNvSpPr>
            <a:spLocks noChangeArrowheads="1"/>
          </p:cNvSpPr>
          <p:nvPr/>
        </p:nvSpPr>
        <p:spPr bwMode="auto">
          <a:xfrm>
            <a:off x="510388" y="4495800"/>
            <a:ext cx="80645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&lt;form id="FileUploadForm" runat="server"&gt;</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   &lt;</a:t>
            </a:r>
            <a:r>
              <a:rPr lang="en-US" sz="2000" noProof="1">
                <a:solidFill>
                  <a:srgbClr val="8CF4F2"/>
                </a:solidFill>
                <a:latin typeface="Consolas" pitchFamily="49" charset="0"/>
                <a:cs typeface="Consolas" pitchFamily="49" charset="0"/>
              </a:rPr>
              <a:t>asp:FileUpload ID="</a:t>
            </a:r>
            <a:r>
              <a:rPr lang="en-US" sz="2000" noProof="1" smtClean="0">
                <a:solidFill>
                  <a:srgbClr val="8CF4F2"/>
                </a:solidFill>
                <a:latin typeface="Consolas" pitchFamily="49" charset="0"/>
                <a:cs typeface="Consolas" pitchFamily="49" charset="0"/>
              </a:rPr>
              <a:t>FileControl" </a:t>
            </a:r>
            <a:r>
              <a:rPr lang="en-US" sz="2000" noProof="1">
                <a:solidFill>
                  <a:srgbClr val="8CF4F2"/>
                </a:solidFill>
                <a:latin typeface="Consolas" pitchFamily="49" charset="0"/>
                <a:cs typeface="Consolas" pitchFamily="49" charset="0"/>
              </a:rPr>
              <a:t>runat="server" /&gt;</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   &lt;</a:t>
            </a:r>
            <a:r>
              <a:rPr lang="en-US" sz="2000" noProof="1">
                <a:solidFill>
                  <a:srgbClr val="8CF4F2"/>
                </a:solidFill>
                <a:latin typeface="Consolas" pitchFamily="49" charset="0"/>
                <a:cs typeface="Consolas" pitchFamily="49" charset="0"/>
              </a:rPr>
              <a:t>asp:Button runat="server" ID="UploadButton" </a:t>
            </a:r>
            <a:endParaRPr lang="en-US" sz="2000" noProof="1" smtClean="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       Text</a:t>
            </a:r>
            <a:r>
              <a:rPr lang="en-US" sz="2000" noProof="1">
                <a:solidFill>
                  <a:srgbClr val="8CF4F2"/>
                </a:solidFill>
                <a:latin typeface="Consolas" pitchFamily="49" charset="0"/>
                <a:cs typeface="Consolas" pitchFamily="49" charset="0"/>
              </a:rPr>
              <a:t>="Upload" OnClick="</a:t>
            </a:r>
            <a:r>
              <a:rPr lang="en-US" sz="2000" noProof="1" smtClean="0">
                <a:solidFill>
                  <a:srgbClr val="8CF4F2"/>
                </a:solidFill>
                <a:latin typeface="Consolas" pitchFamily="49" charset="0"/>
                <a:cs typeface="Consolas" pitchFamily="49" charset="0"/>
              </a:rPr>
              <a:t>Upload" </a:t>
            </a:r>
            <a:r>
              <a:rPr lang="en-US" sz="2000" noProof="1">
                <a:solidFill>
                  <a:srgbClr val="8CF4F2"/>
                </a:solidFill>
                <a:latin typeface="Consolas" pitchFamily="49" charset="0"/>
                <a:cs typeface="Consolas" pitchFamily="49" charset="0"/>
              </a:rPr>
              <a:t>/&gt;</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&lt;/</a:t>
            </a:r>
            <a:r>
              <a:rPr lang="en-US" sz="2000" noProof="1">
                <a:solidFill>
                  <a:srgbClr val="8CF4F2"/>
                </a:solidFill>
                <a:latin typeface="Consolas" pitchFamily="49" charset="0"/>
                <a:cs typeface="Consolas" pitchFamily="49" charset="0"/>
              </a:rPr>
              <a:t>form&gt;</a:t>
            </a:r>
            <a:endParaRPr lang="en-US" sz="2000" dirty="0">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1463851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533400" y="1447800"/>
            <a:ext cx="7772400" cy="762000"/>
          </a:xfrm>
        </p:spPr>
        <p:txBody>
          <a:bodyPr/>
          <a:lstStyle/>
          <a:p>
            <a:pPr>
              <a:lnSpc>
                <a:spcPct val="100000"/>
              </a:lnSpc>
            </a:pPr>
            <a:r>
              <a:rPr lang="en-US" dirty="0" smtClean="0"/>
              <a:t>Multipart HTTP Request</a:t>
            </a:r>
            <a:endParaRPr lang="en-US" dirty="0"/>
          </a:p>
        </p:txBody>
      </p:sp>
      <p:sp>
        <p:nvSpPr>
          <p:cNvPr id="3" name="Subtitle 2"/>
          <p:cNvSpPr>
            <a:spLocks noGrp="1"/>
          </p:cNvSpPr>
          <p:nvPr>
            <p:ph type="subTitle" idx="1"/>
          </p:nvPr>
        </p:nvSpPr>
        <p:spPr>
          <a:xfrm>
            <a:off x="457200" y="2362200"/>
            <a:ext cx="8229600" cy="569120"/>
          </a:xfrm>
        </p:spPr>
        <p:txBody>
          <a:bodyPr/>
          <a:lstStyle/>
          <a:p>
            <a:r>
              <a:rPr lang="en-US" dirty="0" smtClean="0"/>
              <a:t>Different kind of POST method</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0785" y="3124200"/>
            <a:ext cx="4572000" cy="2343150"/>
          </a:xfrm>
          <a:prstGeom prst="roundRect">
            <a:avLst/>
          </a:prstGeom>
        </p:spPr>
      </p:pic>
    </p:spTree>
    <p:extLst>
      <p:ext uri="{BB962C8B-B14F-4D97-AF65-F5344CB8AC3E}">
        <p14:creationId xmlns:p14="http://schemas.microsoft.com/office/powerpoint/2010/main" val="290524232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p:txBody>
          <a:bodyPr/>
          <a:lstStyle/>
          <a:p>
            <a:pPr>
              <a:spcBef>
                <a:spcPts val="0"/>
              </a:spcBef>
              <a:spcAft>
                <a:spcPts val="0"/>
              </a:spcAft>
            </a:pPr>
            <a:r>
              <a:rPr lang="en-US" dirty="0" smtClean="0"/>
              <a:t>Form is sent as multiple parts</a:t>
            </a:r>
          </a:p>
          <a:p>
            <a:pPr>
              <a:spcBef>
                <a:spcPts val="0"/>
              </a:spcBef>
              <a:spcAft>
                <a:spcPts val="0"/>
              </a:spcAft>
            </a:pPr>
            <a:r>
              <a:rPr lang="en-US" dirty="0" smtClean="0"/>
              <a:t>Enable multipart </a:t>
            </a:r>
            <a:r>
              <a:rPr lang="en-US" dirty="0"/>
              <a:t>– type </a:t>
            </a:r>
            <a:r>
              <a:rPr lang="en-US" dirty="0" smtClean="0">
                <a:solidFill>
                  <a:schemeClr val="accent6">
                    <a:lumMod val="20000"/>
                    <a:lumOff val="80000"/>
                  </a:schemeClr>
                </a:solidFill>
              </a:rPr>
              <a:t>“multipart/form=data”</a:t>
            </a:r>
          </a:p>
          <a:p>
            <a:pPr>
              <a:spcBef>
                <a:spcPts val="0"/>
              </a:spcBef>
              <a:spcAft>
                <a:spcPts val="0"/>
              </a:spcAft>
            </a:pPr>
            <a:r>
              <a:rPr lang="en-US" dirty="0" smtClean="0"/>
              <a:t>Request is divided in parts</a:t>
            </a:r>
            <a:endParaRPr lang="en-US" dirty="0" smtClean="0">
              <a:solidFill>
                <a:schemeClr val="accent6">
                  <a:lumMod val="20000"/>
                  <a:lumOff val="80000"/>
                </a:schemeClr>
              </a:solidFill>
            </a:endParaRPr>
          </a:p>
        </p:txBody>
      </p:sp>
      <p:sp>
        <p:nvSpPr>
          <p:cNvPr id="2" name="Title 1"/>
          <p:cNvSpPr>
            <a:spLocks noGrp="1"/>
          </p:cNvSpPr>
          <p:nvPr>
            <p:ph type="title"/>
          </p:nvPr>
        </p:nvSpPr>
        <p:spPr/>
        <p:txBody>
          <a:bodyPr/>
          <a:lstStyle/>
          <a:p>
            <a:r>
              <a:rPr lang="en-US" dirty="0"/>
              <a:t>Multipart HTTP Request</a:t>
            </a:r>
          </a:p>
        </p:txBody>
      </p:sp>
      <p:sp>
        <p:nvSpPr>
          <p:cNvPr id="4" name="Rectangle 5"/>
          <p:cNvSpPr>
            <a:spLocks noChangeArrowheads="1"/>
          </p:cNvSpPr>
          <p:nvPr/>
        </p:nvSpPr>
        <p:spPr bwMode="auto">
          <a:xfrm>
            <a:off x="511087" y="2590800"/>
            <a:ext cx="8064500" cy="37856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Content-Type: multipart/form-data; boundary=---------------------------</a:t>
            </a:r>
            <a:r>
              <a:rPr lang="en-US" sz="2000" noProof="1" smtClean="0">
                <a:solidFill>
                  <a:srgbClr val="8CF4F2"/>
                </a:solidFill>
                <a:latin typeface="Consolas" pitchFamily="49" charset="0"/>
                <a:cs typeface="Consolas" pitchFamily="49" charset="0"/>
              </a:rPr>
              <a:t>7d81b516112482</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Content-Length</a:t>
            </a:r>
            <a:r>
              <a:rPr lang="en-US" sz="2000" noProof="1">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324</a:t>
            </a:r>
          </a:p>
          <a:p>
            <a:pPr>
              <a:lnSpc>
                <a:spcPct val="100000"/>
              </a:lnSpc>
              <a:spcBef>
                <a:spcPts val="0"/>
              </a:spcBef>
              <a:buClr>
                <a:schemeClr val="accent5">
                  <a:lumMod val="40000"/>
                  <a:lumOff val="60000"/>
                </a:schemeClr>
              </a:buClr>
              <a:buSzPct val="70000"/>
              <a:buFont typeface="Wingdings 2" pitchFamily="18" charset="2"/>
              <a:buNone/>
            </a:pPr>
            <a:endParaRPr lang="en-US" sz="2000" noProof="1">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-----------------------------7d81b516112482</a:t>
            </a: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Content-Disposition: form-data; name="file"; </a:t>
            </a:r>
            <a:endParaRPr lang="en-US" sz="2000" noProof="1" smtClean="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   filename=“Exam solution.doc"</a:t>
            </a:r>
            <a:endParaRPr lang="en-US" sz="2000" noProof="1">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Content-Type: </a:t>
            </a:r>
            <a:r>
              <a:rPr lang="en-US" sz="2000" noProof="1" smtClean="0">
                <a:solidFill>
                  <a:srgbClr val="8CF4F2"/>
                </a:solidFill>
                <a:latin typeface="Consolas" pitchFamily="49" charset="0"/>
                <a:cs typeface="Consolas" pitchFamily="49" charset="0"/>
              </a:rPr>
              <a:t>text/plain</a:t>
            </a:r>
            <a:endParaRPr lang="en-US" sz="2000" noProof="1">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SomeText</a:t>
            </a:r>
          </a:p>
          <a:p>
            <a:pPr>
              <a:lnSpc>
                <a:spcPct val="100000"/>
              </a:lnSpc>
              <a:spcBef>
                <a:spcPts val="0"/>
              </a:spcBef>
              <a:buClr>
                <a:schemeClr val="accent5">
                  <a:lumMod val="40000"/>
                  <a:lumOff val="60000"/>
                </a:schemeClr>
              </a:buClr>
              <a:buSzPct val="70000"/>
              <a:buFont typeface="Wingdings 2" pitchFamily="18" charset="2"/>
              <a:buNone/>
            </a:pPr>
            <a:endParaRPr lang="en-US" sz="2000" noProof="1">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-----------------------------7d81b516112482</a:t>
            </a: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Content-Disposition: form-data; name="submit"</a:t>
            </a:r>
            <a:endParaRPr lang="en-US" sz="2000" dirty="0">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2867134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438400"/>
            <a:ext cx="7010399" cy="1371601"/>
          </a:xfrm>
        </p:spPr>
        <p:txBody>
          <a:bodyPr/>
          <a:lstStyle/>
          <a:p>
            <a:pPr>
              <a:lnSpc>
                <a:spcPts val="5200"/>
              </a:lnSpc>
            </a:pPr>
            <a:r>
              <a:rPr lang="en-US" dirty="0" smtClean="0"/>
              <a:t>Multipart HTTP Request</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4151476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609600" y="1905000"/>
            <a:ext cx="7772400" cy="762000"/>
          </a:xfrm>
        </p:spPr>
        <p:txBody>
          <a:bodyPr/>
          <a:lstStyle/>
          <a:p>
            <a:pPr>
              <a:lnSpc>
                <a:spcPct val="100000"/>
              </a:lnSpc>
            </a:pPr>
            <a:r>
              <a:rPr lang="en-US" dirty="0" smtClean="0"/>
              <a:t>ASP.NET Web Forms </a:t>
            </a:r>
            <a:br>
              <a:rPr lang="en-US" dirty="0" smtClean="0"/>
            </a:br>
            <a:r>
              <a:rPr lang="en-US" dirty="0" smtClean="0"/>
              <a:t>File Upload</a:t>
            </a:r>
            <a:endParaRPr lang="en-US" dirty="0"/>
          </a:p>
        </p:txBody>
      </p:sp>
      <p:sp>
        <p:nvSpPr>
          <p:cNvPr id="3" name="Subtitle 2"/>
          <p:cNvSpPr>
            <a:spLocks noGrp="1"/>
          </p:cNvSpPr>
          <p:nvPr>
            <p:ph type="subTitle" idx="1"/>
          </p:nvPr>
        </p:nvSpPr>
        <p:spPr>
          <a:xfrm>
            <a:off x="457200" y="3124200"/>
            <a:ext cx="8229600" cy="569120"/>
          </a:xfrm>
        </p:spPr>
        <p:txBody>
          <a:bodyPr/>
          <a:lstStyle/>
          <a:p>
            <a:r>
              <a:rPr lang="en-US" dirty="0" smtClean="0"/>
              <a:t>Done within minutes</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12222"/>
          <a:stretch/>
        </p:blipFill>
        <p:spPr>
          <a:xfrm>
            <a:off x="2133600" y="3886200"/>
            <a:ext cx="4772025" cy="2122227"/>
          </a:xfrm>
          <a:prstGeom prst="rect">
            <a:avLst/>
          </a:prstGeom>
        </p:spPr>
      </p:pic>
    </p:spTree>
    <p:extLst>
      <p:ext uri="{BB962C8B-B14F-4D97-AF65-F5344CB8AC3E}">
        <p14:creationId xmlns:p14="http://schemas.microsoft.com/office/powerpoint/2010/main" val="274095492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p:txBody>
          <a:bodyPr/>
          <a:lstStyle/>
          <a:p>
            <a:pPr>
              <a:spcBef>
                <a:spcPts val="300"/>
              </a:spcBef>
              <a:spcAft>
                <a:spcPts val="300"/>
              </a:spcAft>
            </a:pPr>
            <a:r>
              <a:rPr lang="en-US" dirty="0" err="1" smtClean="0">
                <a:solidFill>
                  <a:schemeClr val="accent6">
                    <a:lumMod val="20000"/>
                    <a:lumOff val="80000"/>
                  </a:schemeClr>
                </a:solidFill>
              </a:rPr>
              <a:t>Request.Files</a:t>
            </a:r>
            <a:endParaRPr lang="en-US" dirty="0" smtClean="0">
              <a:solidFill>
                <a:schemeClr val="accent6">
                  <a:lumMod val="20000"/>
                  <a:lumOff val="80000"/>
                </a:schemeClr>
              </a:solidFill>
            </a:endParaRPr>
          </a:p>
          <a:p>
            <a:pPr lvl="1">
              <a:spcBef>
                <a:spcPts val="300"/>
              </a:spcBef>
              <a:spcAft>
                <a:spcPts val="300"/>
              </a:spcAft>
            </a:pPr>
            <a:r>
              <a:rPr lang="en-US" dirty="0" smtClean="0"/>
              <a:t>Gets the collection of sent files (dictionary)</a:t>
            </a:r>
          </a:p>
          <a:p>
            <a:pPr lvl="1">
              <a:spcBef>
                <a:spcPts val="300"/>
              </a:spcBef>
              <a:spcAft>
                <a:spcPts val="300"/>
              </a:spcAft>
            </a:pPr>
            <a:r>
              <a:rPr lang="en-US" dirty="0" smtClean="0"/>
              <a:t>Uses MIME format</a:t>
            </a:r>
          </a:p>
          <a:p>
            <a:pPr>
              <a:spcBef>
                <a:spcPts val="300"/>
              </a:spcBef>
              <a:spcAft>
                <a:spcPts val="300"/>
              </a:spcAft>
            </a:pPr>
            <a:r>
              <a:rPr lang="en-US" dirty="0" err="1" smtClean="0">
                <a:solidFill>
                  <a:schemeClr val="accent6">
                    <a:lumMod val="20000"/>
                    <a:lumOff val="80000"/>
                  </a:schemeClr>
                </a:solidFill>
              </a:rPr>
              <a:t>HttpPostedFile</a:t>
            </a:r>
            <a:endParaRPr lang="en-US" dirty="0" smtClean="0">
              <a:solidFill>
                <a:schemeClr val="accent6">
                  <a:lumMod val="20000"/>
                  <a:lumOff val="80000"/>
                </a:schemeClr>
              </a:solidFill>
            </a:endParaRPr>
          </a:p>
          <a:p>
            <a:pPr lvl="1">
              <a:spcBef>
                <a:spcPts val="300"/>
              </a:spcBef>
              <a:spcAft>
                <a:spcPts val="300"/>
              </a:spcAft>
            </a:pPr>
            <a:r>
              <a:rPr lang="en-US" dirty="0" smtClean="0"/>
              <a:t>Provides access </a:t>
            </a:r>
            <a:r>
              <a:rPr lang="en-US" dirty="0"/>
              <a:t>to individual </a:t>
            </a:r>
            <a:r>
              <a:rPr lang="en-US" dirty="0" smtClean="0"/>
              <a:t>files</a:t>
            </a:r>
          </a:p>
          <a:p>
            <a:pPr lvl="1">
              <a:spcBef>
                <a:spcPts val="300"/>
              </a:spcBef>
              <a:spcAft>
                <a:spcPts val="300"/>
              </a:spcAft>
            </a:pPr>
            <a:r>
              <a:rPr lang="en-US" dirty="0" smtClean="0">
                <a:solidFill>
                  <a:schemeClr val="accent6">
                    <a:lumMod val="20000"/>
                    <a:lumOff val="80000"/>
                  </a:schemeClr>
                </a:solidFill>
              </a:rPr>
              <a:t>string</a:t>
            </a:r>
            <a:r>
              <a:rPr lang="en-US" dirty="0" smtClean="0"/>
              <a:t> </a:t>
            </a:r>
            <a:r>
              <a:rPr lang="en-US" dirty="0" err="1" smtClean="0">
                <a:solidFill>
                  <a:schemeClr val="accent6">
                    <a:lumMod val="20000"/>
                    <a:lumOff val="80000"/>
                  </a:schemeClr>
                </a:solidFill>
              </a:rPr>
              <a:t>FileName</a:t>
            </a:r>
            <a:r>
              <a:rPr lang="en-US" dirty="0" smtClean="0">
                <a:solidFill>
                  <a:schemeClr val="accent6">
                    <a:lumMod val="20000"/>
                    <a:lumOff val="80000"/>
                  </a:schemeClr>
                </a:solidFill>
              </a:rPr>
              <a:t> </a:t>
            </a:r>
            <a:r>
              <a:rPr lang="en-US" dirty="0" smtClean="0"/>
              <a:t>property</a:t>
            </a:r>
          </a:p>
          <a:p>
            <a:pPr lvl="1">
              <a:spcBef>
                <a:spcPts val="300"/>
              </a:spcBef>
              <a:spcAft>
                <a:spcPts val="300"/>
              </a:spcAft>
            </a:pPr>
            <a:r>
              <a:rPr lang="en-US" dirty="0" err="1" smtClean="0">
                <a:solidFill>
                  <a:schemeClr val="accent6">
                    <a:lumMod val="20000"/>
                    <a:lumOff val="80000"/>
                  </a:schemeClr>
                </a:solidFill>
              </a:rPr>
              <a:t>int</a:t>
            </a:r>
            <a:r>
              <a:rPr lang="en-US" dirty="0" smtClean="0">
                <a:solidFill>
                  <a:schemeClr val="accent6">
                    <a:lumMod val="20000"/>
                    <a:lumOff val="80000"/>
                  </a:schemeClr>
                </a:solidFill>
              </a:rPr>
              <a:t> </a:t>
            </a:r>
            <a:r>
              <a:rPr lang="en-US" dirty="0" err="1" smtClean="0">
                <a:solidFill>
                  <a:schemeClr val="accent6">
                    <a:lumMod val="20000"/>
                    <a:lumOff val="80000"/>
                  </a:schemeClr>
                </a:solidFill>
              </a:rPr>
              <a:t>ContentLength</a:t>
            </a:r>
            <a:r>
              <a:rPr lang="en-US" dirty="0" smtClean="0">
                <a:solidFill>
                  <a:schemeClr val="accent6">
                    <a:lumMod val="20000"/>
                    <a:lumOff val="80000"/>
                  </a:schemeClr>
                </a:solidFill>
              </a:rPr>
              <a:t> </a:t>
            </a:r>
            <a:r>
              <a:rPr lang="en-US" dirty="0" smtClean="0"/>
              <a:t>in bytes</a:t>
            </a:r>
          </a:p>
          <a:p>
            <a:pPr lvl="1">
              <a:spcBef>
                <a:spcPts val="300"/>
              </a:spcBef>
              <a:spcAft>
                <a:spcPts val="300"/>
              </a:spcAft>
            </a:pPr>
            <a:r>
              <a:rPr lang="en-US" dirty="0" err="1" smtClean="0">
                <a:solidFill>
                  <a:schemeClr val="accent6">
                    <a:lumMod val="20000"/>
                    <a:lumOff val="80000"/>
                  </a:schemeClr>
                </a:solidFill>
              </a:rPr>
              <a:t>InputStream</a:t>
            </a:r>
            <a:r>
              <a:rPr lang="en-US" dirty="0" smtClean="0">
                <a:solidFill>
                  <a:schemeClr val="accent6">
                    <a:lumMod val="20000"/>
                    <a:lumOff val="80000"/>
                  </a:schemeClr>
                </a:solidFill>
              </a:rPr>
              <a:t> </a:t>
            </a:r>
            <a:r>
              <a:rPr lang="en-US" dirty="0" smtClean="0"/>
              <a:t>– stream of the file</a:t>
            </a:r>
          </a:p>
          <a:p>
            <a:pPr lvl="1">
              <a:spcBef>
                <a:spcPts val="300"/>
              </a:spcBef>
              <a:spcAft>
                <a:spcPts val="300"/>
              </a:spcAft>
            </a:pPr>
            <a:r>
              <a:rPr lang="en-US" dirty="0" err="1" smtClean="0">
                <a:solidFill>
                  <a:schemeClr val="accent6">
                    <a:lumMod val="20000"/>
                    <a:lumOff val="80000"/>
                  </a:schemeClr>
                </a:solidFill>
              </a:rPr>
              <a:t>SaveAs</a:t>
            </a:r>
            <a:r>
              <a:rPr lang="en-US" dirty="0" smtClean="0">
                <a:solidFill>
                  <a:schemeClr val="accent6">
                    <a:lumMod val="20000"/>
                    <a:lumOff val="80000"/>
                  </a:schemeClr>
                </a:solidFill>
              </a:rPr>
              <a:t>(string </a:t>
            </a:r>
            <a:r>
              <a:rPr lang="en-US" dirty="0" err="1" smtClean="0">
                <a:solidFill>
                  <a:schemeClr val="accent6">
                    <a:lumMod val="20000"/>
                    <a:lumOff val="80000"/>
                  </a:schemeClr>
                </a:solidFill>
              </a:rPr>
              <a:t>fileName</a:t>
            </a:r>
            <a:r>
              <a:rPr lang="en-US" dirty="0" smtClean="0">
                <a:solidFill>
                  <a:schemeClr val="accent6">
                    <a:lumMod val="20000"/>
                    <a:lumOff val="80000"/>
                  </a:schemeClr>
                </a:solidFill>
              </a:rPr>
              <a:t>) </a:t>
            </a:r>
            <a:r>
              <a:rPr lang="en-US" dirty="0" smtClean="0"/>
              <a:t>– saves the file</a:t>
            </a:r>
          </a:p>
        </p:txBody>
      </p:sp>
      <p:sp>
        <p:nvSpPr>
          <p:cNvPr id="2" name="Title 1"/>
          <p:cNvSpPr>
            <a:spLocks noGrp="1"/>
          </p:cNvSpPr>
          <p:nvPr>
            <p:ph type="title"/>
          </p:nvPr>
        </p:nvSpPr>
        <p:spPr/>
        <p:txBody>
          <a:bodyPr/>
          <a:lstStyle/>
          <a:p>
            <a:r>
              <a:rPr lang="en-US" dirty="0" smtClean="0"/>
              <a:t>ASP.NET File Upload Classes</a:t>
            </a:r>
            <a:endParaRPr lang="en-US" dirty="0"/>
          </a:p>
        </p:txBody>
      </p:sp>
    </p:spTree>
    <p:extLst>
      <p:ext uri="{BB962C8B-B14F-4D97-AF65-F5344CB8AC3E}">
        <p14:creationId xmlns:p14="http://schemas.microsoft.com/office/powerpoint/2010/main" val="2662817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15937</TotalTime>
  <Words>1086</Words>
  <Application>Microsoft Office PowerPoint</Application>
  <PresentationFormat>On-screen Show (4:3)</PresentationFormat>
  <Paragraphs>230</Paragraphs>
  <Slides>29</Slides>
  <Notes>7</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Telerik Academy</vt:lpstr>
      <vt:lpstr>File Upload in ASP.NET</vt:lpstr>
      <vt:lpstr>Table of Contents</vt:lpstr>
      <vt:lpstr>File Upload Concepts</vt:lpstr>
      <vt:lpstr>File Upload Concepts</vt:lpstr>
      <vt:lpstr>Multipart HTTP Request</vt:lpstr>
      <vt:lpstr>Multipart HTTP Request</vt:lpstr>
      <vt:lpstr>Multipart HTTP Request</vt:lpstr>
      <vt:lpstr>ASP.NET Web Forms  File Upload</vt:lpstr>
      <vt:lpstr>ASP.NET File Upload Classes</vt:lpstr>
      <vt:lpstr>ASP.NET File Upload Classes</vt:lpstr>
      <vt:lpstr>ASP.NET File Upload</vt:lpstr>
      <vt:lpstr>Simple File Upload</vt:lpstr>
      <vt:lpstr>Restricted File Upload</vt:lpstr>
      <vt:lpstr>Restricted File Upload</vt:lpstr>
      <vt:lpstr>Uploading To Stream</vt:lpstr>
      <vt:lpstr>Uploading To Stream</vt:lpstr>
      <vt:lpstr>Kendo UI Upload Widget</vt:lpstr>
      <vt:lpstr>Kendo UI Upload</vt:lpstr>
      <vt:lpstr>Kendo UI Upload</vt:lpstr>
      <vt:lpstr>Kendo UI Upload</vt:lpstr>
      <vt:lpstr>Kendo UI Upload</vt:lpstr>
      <vt:lpstr>Kendo UI Upload</vt:lpstr>
      <vt:lpstr>Kendo UI Upload Widget</vt:lpstr>
      <vt:lpstr>Telerik ASP.NET AJAX</vt:lpstr>
      <vt:lpstr>Kendo UI Upload</vt:lpstr>
      <vt:lpstr>Telerik ASP.NET AJAX</vt:lpstr>
      <vt:lpstr>ASP.NET File Upload</vt:lpstr>
      <vt:lpstr>Homework</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High-Quality Code - Unit Testing</dc:title>
  <dc:subject>Telerik Software Academy</dc:subject>
  <dc:creator>Svetlin Nakov;Nikolay Kostov</dc:creator>
  <cp:keywords>code, quality, code quality, C#, JS, programming</cp:keywords>
  <cp:lastModifiedBy>Ivaylo Kenov</cp:lastModifiedBy>
  <cp:revision>2708</cp:revision>
  <dcterms:created xsi:type="dcterms:W3CDTF">2007-12-08T16:03:35Z</dcterms:created>
  <dcterms:modified xsi:type="dcterms:W3CDTF">2014-10-21T06:41:52Z</dcterms:modified>
  <cp:category>quality code, software engineering</cp:category>
</cp:coreProperties>
</file>