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handoutMasterIdLst>
    <p:handoutMasterId r:id="rId51"/>
  </p:handoutMasterIdLst>
  <p:sldIdLst>
    <p:sldId id="334"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81"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80" r:id="rId45"/>
    <p:sldId id="377" r:id="rId46"/>
    <p:sldId id="378" r:id="rId47"/>
    <p:sldId id="379" r:id="rId48"/>
    <p:sldId id="333" r:id="rId49"/>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6136" autoAdjust="0"/>
  </p:normalViewPr>
  <p:slideViewPr>
    <p:cSldViewPr>
      <p:cViewPr varScale="1">
        <p:scale>
          <a:sx n="67" d="100"/>
          <a:sy n="67" d="100"/>
        </p:scale>
        <p:origin x="78" y="9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10/21/2014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10/21/2014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12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12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BEFE99-FBC7-44E9-BAF0-81194C631906}" type="slidenum">
              <a:rPr lang="en-US" sz="1100" b="0">
                <a:solidFill>
                  <a:schemeClr val="tx1"/>
                </a:solidFill>
              </a:rPr>
              <a:pPr/>
              <a:t>1</a:t>
            </a:fld>
            <a:r>
              <a:rPr lang="en-US" sz="1100" b="0">
                <a:solidFill>
                  <a:schemeClr val="tx1"/>
                </a:solidFill>
              </a:rPr>
              <a:t>##</a:t>
            </a:r>
            <a:endParaRPr lang="en-US" sz="1300" b="0" i="0">
              <a:solidFill>
                <a:schemeClr val="tx1"/>
              </a:solidFill>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p:spPr>
        <p:txBody>
          <a:bodyPr/>
          <a:lstStyle/>
          <a:p>
            <a:pPr eaLnBrk="1" hangingPunct="1"/>
            <a:endParaRPr lang="bg-BG" dirty="0" smtClean="0"/>
          </a:p>
        </p:txBody>
      </p:sp>
    </p:spTree>
    <p:extLst>
      <p:ext uri="{BB962C8B-B14F-4D97-AF65-F5344CB8AC3E}">
        <p14:creationId xmlns:p14="http://schemas.microsoft.com/office/powerpoint/2010/main" val="1260039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04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04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7B101DB-2E7F-4D94-90F7-D7BE33D656F5}" type="slidenum">
              <a:rPr lang="en-US" sz="1100" b="0">
                <a:solidFill>
                  <a:schemeClr val="tx1"/>
                </a:solidFill>
              </a:rPr>
              <a:pPr/>
              <a:t>12</a:t>
            </a:fld>
            <a:r>
              <a:rPr lang="en-US" sz="1100" b="0">
                <a:solidFill>
                  <a:schemeClr val="tx1"/>
                </a:solidFill>
              </a:rPr>
              <a:t>##</a:t>
            </a:r>
            <a:endParaRPr lang="en-US" sz="1300" b="0" i="0">
              <a:solidFill>
                <a:schemeClr val="tx1"/>
              </a:solidFill>
            </a:endParaRPr>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423224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06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06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E95F0F4-3623-42F6-9678-8B6C5E5A9D41}" type="slidenum">
              <a:rPr lang="en-US" sz="1100" b="0">
                <a:solidFill>
                  <a:schemeClr val="tx1"/>
                </a:solidFill>
              </a:rPr>
              <a:pPr/>
              <a:t>15</a:t>
            </a:fld>
            <a:r>
              <a:rPr lang="en-US" sz="1100" b="0">
                <a:solidFill>
                  <a:schemeClr val="tx1"/>
                </a:solidFill>
              </a:rPr>
              <a:t>##</a:t>
            </a:r>
            <a:endParaRPr lang="en-US" sz="1300" b="0" i="0">
              <a:solidFill>
                <a:schemeClr val="tx1"/>
              </a:solidFill>
            </a:endParaRPr>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511890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16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16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4D76F5F-AABF-4A51-B01F-9CE1F6AB25D3}" type="slidenum">
              <a:rPr lang="en-US" sz="1100" b="0">
                <a:solidFill>
                  <a:schemeClr val="tx1"/>
                </a:solidFill>
              </a:rPr>
              <a:pPr/>
              <a:t>16</a:t>
            </a:fld>
            <a:r>
              <a:rPr lang="en-US" sz="1100" b="0">
                <a:solidFill>
                  <a:schemeClr val="tx1"/>
                </a:solidFill>
              </a:rPr>
              <a:t>##</a:t>
            </a:r>
            <a:endParaRPr lang="en-US" sz="1300" b="0" i="0">
              <a:solidFill>
                <a:schemeClr val="tx1"/>
              </a:solidFill>
            </a:endParaRPr>
          </a:p>
        </p:txBody>
      </p:sp>
      <p:sp>
        <p:nvSpPr>
          <p:cNvPr id="71685" name="Rectangle 2"/>
          <p:cNvSpPr>
            <a:spLocks noGrp="1" noRot="1" noChangeAspect="1" noChangeArrowheads="1" noTextEdit="1"/>
          </p:cNvSpPr>
          <p:nvPr>
            <p:ph type="sldImg"/>
          </p:nvPr>
        </p:nvSpPr>
        <p:spPr>
          <a:ln/>
        </p:spPr>
      </p:sp>
      <p:sp>
        <p:nvSpPr>
          <p:cNvPr id="7168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675325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270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270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FB51D922-75C6-41EE-B64D-AB5D492DD585}" type="slidenum">
              <a:rPr lang="en-US" sz="1100" b="0">
                <a:solidFill>
                  <a:schemeClr val="tx1"/>
                </a:solidFill>
              </a:rPr>
              <a:pPr/>
              <a:t>17</a:t>
            </a:fld>
            <a:r>
              <a:rPr lang="en-US" sz="1100" b="0">
                <a:solidFill>
                  <a:schemeClr val="tx1"/>
                </a:solidFill>
              </a:rPr>
              <a:t>##</a:t>
            </a:r>
            <a:endParaRPr lang="en-US" sz="1300" b="0" i="0">
              <a:solidFill>
                <a:schemeClr val="tx1"/>
              </a:solidFill>
            </a:endParaRPr>
          </a:p>
        </p:txBody>
      </p:sp>
      <p:sp>
        <p:nvSpPr>
          <p:cNvPr id="72709" name="Rectangle 2"/>
          <p:cNvSpPr>
            <a:spLocks noGrp="1" noRot="1" noChangeAspect="1" noChangeArrowheads="1" noTextEdit="1"/>
          </p:cNvSpPr>
          <p:nvPr>
            <p:ph type="sldImg"/>
          </p:nvPr>
        </p:nvSpPr>
        <p:spPr>
          <a:ln/>
        </p:spPr>
      </p:sp>
      <p:sp>
        <p:nvSpPr>
          <p:cNvPr id="7271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419963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373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373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54053BE5-94AC-414F-B48B-4A5432698D5F}" type="slidenum">
              <a:rPr lang="en-US" sz="1100" b="0">
                <a:solidFill>
                  <a:schemeClr val="tx1"/>
                </a:solidFill>
              </a:rPr>
              <a:pPr/>
              <a:t>18</a:t>
            </a:fld>
            <a:r>
              <a:rPr lang="en-US" sz="1100" b="0">
                <a:solidFill>
                  <a:schemeClr val="tx1"/>
                </a:solidFill>
              </a:rPr>
              <a:t>##</a:t>
            </a:r>
            <a:endParaRPr lang="en-US" sz="1300" b="0" i="0">
              <a:solidFill>
                <a:schemeClr val="tx1"/>
              </a:solidFill>
            </a:endParaRPr>
          </a:p>
        </p:txBody>
      </p:sp>
      <p:sp>
        <p:nvSpPr>
          <p:cNvPr id="73733" name="Rectangle 2"/>
          <p:cNvSpPr>
            <a:spLocks noGrp="1" noRot="1" noChangeAspect="1" noChangeArrowheads="1" noTextEdit="1"/>
          </p:cNvSpPr>
          <p:nvPr>
            <p:ph type="sldImg"/>
          </p:nvPr>
        </p:nvSpPr>
        <p:spPr>
          <a:ln/>
        </p:spPr>
      </p:sp>
      <p:sp>
        <p:nvSpPr>
          <p:cNvPr id="7373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700436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577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578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BEFD7E-AA9D-4D3C-A1EC-64F552D1E4C9}" type="slidenum">
              <a:rPr lang="en-US" sz="1100" b="0">
                <a:solidFill>
                  <a:schemeClr val="tx1"/>
                </a:solidFill>
              </a:rPr>
              <a:pPr/>
              <a:t>19</a:t>
            </a:fld>
            <a:r>
              <a:rPr lang="en-US" sz="1100" b="0">
                <a:solidFill>
                  <a:schemeClr val="tx1"/>
                </a:solidFill>
              </a:rPr>
              <a:t>##</a:t>
            </a:r>
            <a:endParaRPr lang="en-US" sz="1300" b="0" i="0">
              <a:solidFill>
                <a:schemeClr val="tx1"/>
              </a:solidFill>
            </a:endParaRPr>
          </a:p>
        </p:txBody>
      </p:sp>
      <p:sp>
        <p:nvSpPr>
          <p:cNvPr id="75781" name="Rectangle 2"/>
          <p:cNvSpPr>
            <a:spLocks noGrp="1" noRot="1" noChangeAspect="1" noChangeArrowheads="1" noTextEdit="1"/>
          </p:cNvSpPr>
          <p:nvPr>
            <p:ph type="sldImg"/>
          </p:nvPr>
        </p:nvSpPr>
        <p:spPr>
          <a:ln/>
        </p:spPr>
      </p:sp>
      <p:sp>
        <p:nvSpPr>
          <p:cNvPr id="7578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699942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20</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202434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475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475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DDFA502-7765-4254-A14A-0A4737E470D0}" type="slidenum">
              <a:rPr lang="en-US" sz="1100" b="0">
                <a:solidFill>
                  <a:schemeClr val="tx1"/>
                </a:solidFill>
              </a:rPr>
              <a:pPr/>
              <a:t>22</a:t>
            </a:fld>
            <a:r>
              <a:rPr lang="en-US" sz="1100" b="0">
                <a:solidFill>
                  <a:schemeClr val="tx1"/>
                </a:solidFill>
              </a:rPr>
              <a:t>##</a:t>
            </a:r>
            <a:endParaRPr lang="en-US" sz="1300" b="0" i="0">
              <a:solidFill>
                <a:schemeClr val="tx1"/>
              </a:solidFill>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141431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686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686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B14D72B-CA47-4FC0-BBC5-B59AA50CC15D}" type="slidenum">
              <a:rPr lang="en-US" sz="1100" b="0">
                <a:solidFill>
                  <a:schemeClr val="tx1"/>
                </a:solidFill>
              </a:rPr>
              <a:pPr/>
              <a:t>23</a:t>
            </a:fld>
            <a:r>
              <a:rPr lang="en-US" sz="1100" b="0">
                <a:solidFill>
                  <a:schemeClr val="tx1"/>
                </a:solidFill>
              </a:rPr>
              <a:t>##</a:t>
            </a:r>
            <a:endParaRPr lang="en-US" sz="1300" b="0" i="0">
              <a:solidFill>
                <a:schemeClr val="tx1"/>
              </a:solidFill>
            </a:endParaRPr>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903396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49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49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769C7EE-C01F-438D-8374-17D63B835740}" type="slidenum">
              <a:rPr lang="en-US" sz="1100" b="0">
                <a:solidFill>
                  <a:schemeClr val="tx1"/>
                </a:solidFill>
              </a:rPr>
              <a:pPr/>
              <a:t>26</a:t>
            </a:fld>
            <a:r>
              <a:rPr lang="en-US" sz="1100" b="0">
                <a:solidFill>
                  <a:schemeClr val="tx1"/>
                </a:solidFill>
              </a:rPr>
              <a:t>##</a:t>
            </a:r>
            <a:endParaRPr lang="en-US" sz="1300" b="0" i="0">
              <a:solidFill>
                <a:schemeClr val="tx1"/>
              </a:solidFill>
            </a:endParaRPr>
          </a:p>
        </p:txBody>
      </p:sp>
      <p:sp>
        <p:nvSpPr>
          <p:cNvPr id="84997" name="Rectangle 2"/>
          <p:cNvSpPr>
            <a:spLocks noGrp="1" noRot="1" noChangeAspect="1" noChangeArrowheads="1" noTextEdit="1"/>
          </p:cNvSpPr>
          <p:nvPr>
            <p:ph type="sldImg"/>
          </p:nvPr>
        </p:nvSpPr>
        <p:spPr>
          <a:ln/>
        </p:spPr>
      </p:sp>
      <p:sp>
        <p:nvSpPr>
          <p:cNvPr id="8499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0295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22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22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6CC3D5D-5413-4364-A659-AE6A88F23CC8}" type="slidenum">
              <a:rPr lang="en-US" sz="1100" b="0">
                <a:solidFill>
                  <a:schemeClr val="tx1"/>
                </a:solidFill>
              </a:rPr>
              <a:pPr/>
              <a:t>2</a:t>
            </a:fld>
            <a:r>
              <a:rPr lang="en-US" sz="1100" b="0">
                <a:solidFill>
                  <a:schemeClr val="tx1"/>
                </a:solidFill>
              </a:rPr>
              <a:t>##</a:t>
            </a:r>
            <a:endParaRPr lang="en-US" sz="1300" b="0" i="0">
              <a:solidFill>
                <a:schemeClr val="tx1"/>
              </a:solidFill>
            </a:endParaRPr>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65837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601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602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FBF8DC8-652F-491B-8DAC-62275CE1A4BB}" type="slidenum">
              <a:rPr lang="en-US" sz="1100" b="0">
                <a:solidFill>
                  <a:schemeClr val="tx1"/>
                </a:solidFill>
              </a:rPr>
              <a:pPr/>
              <a:t>27</a:t>
            </a:fld>
            <a:r>
              <a:rPr lang="en-US" sz="1100" b="0">
                <a:solidFill>
                  <a:schemeClr val="tx1"/>
                </a:solidFill>
              </a:rPr>
              <a:t>##</a:t>
            </a:r>
            <a:endParaRPr lang="en-US" sz="1300" b="0" i="0">
              <a:solidFill>
                <a:schemeClr val="tx1"/>
              </a:solidFill>
            </a:endParaRPr>
          </a:p>
        </p:txBody>
      </p:sp>
      <p:sp>
        <p:nvSpPr>
          <p:cNvPr id="86021" name="Rectangle 2"/>
          <p:cNvSpPr>
            <a:spLocks noGrp="1" noRot="1" noChangeAspect="1" noChangeArrowheads="1" noTextEdit="1"/>
          </p:cNvSpPr>
          <p:nvPr>
            <p:ph type="sldImg"/>
          </p:nvPr>
        </p:nvSpPr>
        <p:spPr>
          <a:ln/>
        </p:spPr>
      </p:sp>
      <p:sp>
        <p:nvSpPr>
          <p:cNvPr id="8602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231525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704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704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47886F8B-0F6B-482E-A659-6C3AFF6C2F6D}" type="slidenum">
              <a:rPr lang="en-US" sz="1100" b="0">
                <a:solidFill>
                  <a:schemeClr val="tx1"/>
                </a:solidFill>
              </a:rPr>
              <a:pPr/>
              <a:t>28</a:t>
            </a:fld>
            <a:r>
              <a:rPr lang="en-US" sz="1100" b="0">
                <a:solidFill>
                  <a:schemeClr val="tx1"/>
                </a:solidFill>
              </a:rPr>
              <a:t>##</a:t>
            </a:r>
            <a:endParaRPr lang="en-US" sz="1300" b="0" i="0">
              <a:solidFill>
                <a:schemeClr val="tx1"/>
              </a:solidFill>
            </a:endParaRPr>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130677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680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680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1F215E0D-E3B5-426A-BE87-B2B0D54887B5}" type="slidenum">
              <a:rPr lang="en-US" sz="1100" b="0">
                <a:solidFill>
                  <a:schemeClr val="tx1"/>
                </a:solidFill>
              </a:rPr>
              <a:pPr/>
              <a:t>30</a:t>
            </a:fld>
            <a:r>
              <a:rPr lang="en-US" sz="1100" b="0">
                <a:solidFill>
                  <a:schemeClr val="tx1"/>
                </a:solidFill>
              </a:rPr>
              <a:t>##</a:t>
            </a:r>
            <a:endParaRPr lang="en-US" sz="1300" b="0" i="0">
              <a:solidFill>
                <a:schemeClr val="tx1"/>
              </a:solidFill>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269278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782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782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A1A3968-024E-4331-8C4D-3F3F3B212597}" type="slidenum">
              <a:rPr lang="en-US" sz="1100" b="0">
                <a:solidFill>
                  <a:schemeClr val="tx1"/>
                </a:solidFill>
              </a:rPr>
              <a:pPr/>
              <a:t>31</a:t>
            </a:fld>
            <a:r>
              <a:rPr lang="en-US" sz="1100" b="0">
                <a:solidFill>
                  <a:schemeClr val="tx1"/>
                </a:solidFill>
              </a:rPr>
              <a:t>##</a:t>
            </a:r>
            <a:endParaRPr lang="en-US" sz="1300" b="0" i="0">
              <a:solidFill>
                <a:schemeClr val="tx1"/>
              </a:solidFill>
            </a:endParaRPr>
          </a:p>
        </p:txBody>
      </p:sp>
      <p:sp>
        <p:nvSpPr>
          <p:cNvPr id="77829" name="Rectangle 2"/>
          <p:cNvSpPr>
            <a:spLocks noGrp="1" noRot="1" noChangeAspect="1" noChangeArrowheads="1" noTextEdit="1"/>
          </p:cNvSpPr>
          <p:nvPr>
            <p:ph type="sldImg"/>
          </p:nvPr>
        </p:nvSpPr>
        <p:spPr>
          <a:ln/>
        </p:spPr>
      </p:sp>
      <p:sp>
        <p:nvSpPr>
          <p:cNvPr id="7783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030620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88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88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6C89F420-BCB6-423C-8010-2561C78E9A78}" type="slidenum">
              <a:rPr lang="en-US" sz="1100" b="0">
                <a:solidFill>
                  <a:schemeClr val="tx1"/>
                </a:solidFill>
              </a:rPr>
              <a:pPr/>
              <a:t>32</a:t>
            </a:fld>
            <a:r>
              <a:rPr lang="en-US" sz="1100" b="0">
                <a:solidFill>
                  <a:schemeClr val="tx1"/>
                </a:solidFill>
              </a:rPr>
              <a:t>##</a:t>
            </a:r>
            <a:endParaRPr lang="en-US" sz="1300" b="0" i="0">
              <a:solidFill>
                <a:schemeClr val="tx1"/>
              </a:solidFill>
            </a:endParaRPr>
          </a:p>
        </p:txBody>
      </p:sp>
      <p:sp>
        <p:nvSpPr>
          <p:cNvPr id="78853" name="Rectangle 2"/>
          <p:cNvSpPr>
            <a:spLocks noGrp="1" noRot="1" noChangeAspect="1" noChangeArrowheads="1" noTextEdit="1"/>
          </p:cNvSpPr>
          <p:nvPr>
            <p:ph type="sldImg"/>
          </p:nvPr>
        </p:nvSpPr>
        <p:spPr>
          <a:ln/>
        </p:spPr>
      </p:sp>
      <p:sp>
        <p:nvSpPr>
          <p:cNvPr id="7885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906486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798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798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CEF42C-F984-48F3-A99C-8C4312247463}" type="slidenum">
              <a:rPr lang="en-US" sz="1100" b="0">
                <a:solidFill>
                  <a:schemeClr val="tx1"/>
                </a:solidFill>
              </a:rPr>
              <a:pPr/>
              <a:t>33</a:t>
            </a:fld>
            <a:r>
              <a:rPr lang="en-US" sz="1100" b="0">
                <a:solidFill>
                  <a:schemeClr val="tx1"/>
                </a:solidFill>
              </a:rPr>
              <a:t>##</a:t>
            </a:r>
            <a:endParaRPr lang="en-US" sz="1300" b="0" i="0">
              <a:solidFill>
                <a:schemeClr val="tx1"/>
              </a:solidFill>
            </a:endParaRPr>
          </a:p>
        </p:txBody>
      </p:sp>
      <p:sp>
        <p:nvSpPr>
          <p:cNvPr id="79877" name="Rectangle 2"/>
          <p:cNvSpPr>
            <a:spLocks noGrp="1" noRot="1" noChangeAspect="1" noChangeArrowheads="1" noTextEdit="1"/>
          </p:cNvSpPr>
          <p:nvPr>
            <p:ph type="sldImg"/>
          </p:nvPr>
        </p:nvSpPr>
        <p:spPr>
          <a:ln/>
        </p:spPr>
      </p:sp>
      <p:sp>
        <p:nvSpPr>
          <p:cNvPr id="7987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356671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08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09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5B35895-C490-4AE1-9440-F8AAB9BA5016}" type="slidenum">
              <a:rPr lang="en-US" sz="1100" b="0">
                <a:solidFill>
                  <a:schemeClr val="tx1"/>
                </a:solidFill>
              </a:rPr>
              <a:pPr/>
              <a:t>34</a:t>
            </a:fld>
            <a:r>
              <a:rPr lang="en-US" sz="1100" b="0">
                <a:solidFill>
                  <a:schemeClr val="tx1"/>
                </a:solidFill>
              </a:rPr>
              <a:t>##</a:t>
            </a:r>
            <a:endParaRPr lang="en-US" sz="1300" b="0" i="0">
              <a:solidFill>
                <a:schemeClr val="tx1"/>
              </a:solidFill>
            </a:endParaRPr>
          </a:p>
        </p:txBody>
      </p:sp>
      <p:sp>
        <p:nvSpPr>
          <p:cNvPr id="80901" name="Rectangle 2"/>
          <p:cNvSpPr>
            <a:spLocks noGrp="1" noRot="1" noChangeAspect="1" noChangeArrowheads="1" noTextEdit="1"/>
          </p:cNvSpPr>
          <p:nvPr>
            <p:ph type="sldImg"/>
          </p:nvPr>
        </p:nvSpPr>
        <p:spPr>
          <a:ln/>
        </p:spPr>
      </p:sp>
      <p:sp>
        <p:nvSpPr>
          <p:cNvPr id="8090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303895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19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19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DADA8-9187-487A-8B14-C4678DF26A6A}" type="slidenum">
              <a:rPr lang="en-US" sz="1100" b="0">
                <a:solidFill>
                  <a:schemeClr val="tx1"/>
                </a:solidFill>
              </a:rPr>
              <a:pPr/>
              <a:t>35</a:t>
            </a:fld>
            <a:r>
              <a:rPr lang="en-US" sz="1100" b="0">
                <a:solidFill>
                  <a:schemeClr val="tx1"/>
                </a:solidFill>
              </a:rPr>
              <a:t>##</a:t>
            </a:r>
            <a:endParaRPr lang="en-US" sz="1300" b="0" i="0">
              <a:solidFill>
                <a:schemeClr val="tx1"/>
              </a:solidFill>
            </a:endParaRPr>
          </a:p>
        </p:txBody>
      </p:sp>
      <p:sp>
        <p:nvSpPr>
          <p:cNvPr id="81925" name="Rectangle 2"/>
          <p:cNvSpPr>
            <a:spLocks noGrp="1" noRot="1" noChangeAspect="1" noChangeArrowheads="1" noTextEdit="1"/>
          </p:cNvSpPr>
          <p:nvPr>
            <p:ph type="sldImg"/>
          </p:nvPr>
        </p:nvSpPr>
        <p:spPr>
          <a:ln/>
        </p:spPr>
      </p:sp>
      <p:sp>
        <p:nvSpPr>
          <p:cNvPr id="8192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76686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29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29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B441847-565E-4B9E-A254-65998F59F990}" type="slidenum">
              <a:rPr lang="en-US" sz="1100" b="0">
                <a:solidFill>
                  <a:schemeClr val="tx1"/>
                </a:solidFill>
              </a:rPr>
              <a:pPr/>
              <a:t>36</a:t>
            </a:fld>
            <a:r>
              <a:rPr lang="en-US" sz="1100" b="0">
                <a:solidFill>
                  <a:schemeClr val="tx1"/>
                </a:solidFill>
              </a:rPr>
              <a:t>##</a:t>
            </a:r>
            <a:endParaRPr lang="en-US" sz="1300" b="0" i="0">
              <a:solidFill>
                <a:schemeClr val="tx1"/>
              </a:solidFill>
            </a:endParaRPr>
          </a:p>
        </p:txBody>
      </p:sp>
      <p:sp>
        <p:nvSpPr>
          <p:cNvPr id="82949" name="Rectangle 2"/>
          <p:cNvSpPr>
            <a:spLocks noGrp="1" noRot="1" noChangeAspect="1" noChangeArrowheads="1" noTextEdit="1"/>
          </p:cNvSpPr>
          <p:nvPr>
            <p:ph type="sldImg"/>
          </p:nvPr>
        </p:nvSpPr>
        <p:spPr>
          <a:ln/>
        </p:spPr>
      </p:sp>
      <p:sp>
        <p:nvSpPr>
          <p:cNvPr id="8295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1202601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39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39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A662106-BF9D-4378-88D6-B8C59C7BD1A2}" type="slidenum">
              <a:rPr lang="en-US" sz="1100" b="0">
                <a:solidFill>
                  <a:schemeClr val="tx1"/>
                </a:solidFill>
              </a:rPr>
              <a:pPr/>
              <a:t>37</a:t>
            </a:fld>
            <a:r>
              <a:rPr lang="en-US" sz="1100" b="0">
                <a:solidFill>
                  <a:schemeClr val="tx1"/>
                </a:solidFill>
              </a:rPr>
              <a:t>##</a:t>
            </a:r>
            <a:endParaRPr lang="en-US" sz="1300" b="0" i="0">
              <a:solidFill>
                <a:schemeClr val="tx1"/>
              </a:solidFill>
            </a:endParaRPr>
          </a:p>
        </p:txBody>
      </p:sp>
      <p:sp>
        <p:nvSpPr>
          <p:cNvPr id="83973" name="Rectangle 2"/>
          <p:cNvSpPr>
            <a:spLocks noGrp="1" noRot="1" noChangeAspect="1" noChangeArrowheads="1" noTextEdit="1"/>
          </p:cNvSpPr>
          <p:nvPr>
            <p:ph type="sldImg"/>
          </p:nvPr>
        </p:nvSpPr>
        <p:spPr>
          <a:ln/>
        </p:spPr>
      </p:sp>
      <p:sp>
        <p:nvSpPr>
          <p:cNvPr id="8397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14456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325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325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3DFA21E0-164E-4534-BE62-D4AC776215F4}" type="slidenum">
              <a:rPr lang="en-US" sz="1100" b="0">
                <a:solidFill>
                  <a:schemeClr val="tx1"/>
                </a:solidFill>
              </a:rPr>
              <a:pPr/>
              <a:t>4</a:t>
            </a:fld>
            <a:r>
              <a:rPr lang="en-US" sz="1100" b="0">
                <a:solidFill>
                  <a:schemeClr val="tx1"/>
                </a:solidFill>
              </a:rPr>
              <a:t>##</a:t>
            </a:r>
            <a:endParaRPr lang="en-US" sz="1300" b="0" i="0">
              <a:solidFill>
                <a:schemeClr val="tx1"/>
              </a:solidFill>
            </a:endParaRPr>
          </a:p>
        </p:txBody>
      </p:sp>
      <p:sp>
        <p:nvSpPr>
          <p:cNvPr id="53253"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pPr eaLnBrk="1" hangingPunct="1">
              <a:defRPr/>
            </a:pPr>
            <a:endParaRPr lang="en-US" sz="1300" noProof="1" smtClean="0"/>
          </a:p>
        </p:txBody>
      </p:sp>
    </p:spTree>
    <p:extLst>
      <p:ext uri="{BB962C8B-B14F-4D97-AF65-F5344CB8AC3E}">
        <p14:creationId xmlns:p14="http://schemas.microsoft.com/office/powerpoint/2010/main" val="1638174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8909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8909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CF826A1-2FB1-40FD-83DF-81E7ACAC1119}" type="slidenum">
              <a:rPr lang="en-US" sz="1100" b="0">
                <a:solidFill>
                  <a:schemeClr val="tx1"/>
                </a:solidFill>
              </a:rPr>
              <a:pPr/>
              <a:t>38</a:t>
            </a:fld>
            <a:r>
              <a:rPr lang="en-US" sz="1100" b="0">
                <a:solidFill>
                  <a:schemeClr val="tx1"/>
                </a:solidFill>
              </a:rPr>
              <a:t>##</a:t>
            </a:r>
            <a:endParaRPr lang="en-US" sz="1300" b="0" i="0">
              <a:solidFill>
                <a:schemeClr val="tx1"/>
              </a:solidFill>
            </a:endParaRPr>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546559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011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011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0DC6516D-EAE0-40FF-89CB-1C979FE8167B}" type="slidenum">
              <a:rPr lang="en-US" sz="1100" b="0">
                <a:solidFill>
                  <a:schemeClr val="tx1"/>
                </a:solidFill>
              </a:rPr>
              <a:pPr/>
              <a:t>39</a:t>
            </a:fld>
            <a:r>
              <a:rPr lang="en-US" sz="1100" b="0">
                <a:solidFill>
                  <a:schemeClr val="tx1"/>
                </a:solidFill>
              </a:rPr>
              <a:t>##</a:t>
            </a:r>
            <a:endParaRPr lang="en-US" sz="1300" b="0" i="0">
              <a:solidFill>
                <a:schemeClr val="tx1"/>
              </a:solidFill>
            </a:endParaRPr>
          </a:p>
        </p:txBody>
      </p:sp>
      <p:sp>
        <p:nvSpPr>
          <p:cNvPr id="90117" name="Rectangle 2"/>
          <p:cNvSpPr>
            <a:spLocks noGrp="1" noRot="1" noChangeAspect="1" noChangeArrowheads="1" noTextEdit="1"/>
          </p:cNvSpPr>
          <p:nvPr>
            <p:ph type="sldImg"/>
          </p:nvPr>
        </p:nvSpPr>
        <p:spPr>
          <a:ln/>
        </p:spPr>
      </p:sp>
      <p:sp>
        <p:nvSpPr>
          <p:cNvPr id="9011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99285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113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114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A65D881-FBC7-4688-B601-367E6F3AA9D9}" type="slidenum">
              <a:rPr lang="en-US" sz="1100" b="0">
                <a:solidFill>
                  <a:schemeClr val="tx1"/>
                </a:solidFill>
              </a:rPr>
              <a:pPr/>
              <a:t>40</a:t>
            </a:fld>
            <a:r>
              <a:rPr lang="en-US" sz="1100" b="0">
                <a:solidFill>
                  <a:schemeClr val="tx1"/>
                </a:solidFill>
              </a:rPr>
              <a:t>##</a:t>
            </a:r>
            <a:endParaRPr lang="en-US" sz="1300" b="0" i="0">
              <a:solidFill>
                <a:schemeClr val="tx1"/>
              </a:solidFill>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082630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216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216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64022E3-11CD-4488-AB08-34B30D675C2B}" type="slidenum">
              <a:rPr lang="en-US" sz="1100" b="0">
                <a:solidFill>
                  <a:schemeClr val="tx1"/>
                </a:solidFill>
              </a:rPr>
              <a:pPr/>
              <a:t>41</a:t>
            </a:fld>
            <a:r>
              <a:rPr lang="en-US" sz="1100" b="0">
                <a:solidFill>
                  <a:schemeClr val="tx1"/>
                </a:solidFill>
              </a:rPr>
              <a:t>##</a:t>
            </a:r>
            <a:endParaRPr lang="en-US" sz="1300" b="0" i="0">
              <a:solidFill>
                <a:schemeClr val="tx1"/>
              </a:solidFill>
            </a:endParaRPr>
          </a:p>
        </p:txBody>
      </p:sp>
      <p:sp>
        <p:nvSpPr>
          <p:cNvPr id="92165" name="Rectangle 2"/>
          <p:cNvSpPr>
            <a:spLocks noGrp="1" noRot="1" noChangeAspect="1" noChangeArrowheads="1" noTextEdit="1"/>
          </p:cNvSpPr>
          <p:nvPr>
            <p:ph type="sldImg"/>
          </p:nvPr>
        </p:nvSpPr>
        <p:spPr>
          <a:ln/>
        </p:spPr>
      </p:sp>
      <p:sp>
        <p:nvSpPr>
          <p:cNvPr id="9216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4094749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318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318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83B9173D-2478-4FD9-BF6B-C5859B15E9EF}" type="slidenum">
              <a:rPr lang="en-US" sz="1100" b="0">
                <a:solidFill>
                  <a:schemeClr val="tx1"/>
                </a:solidFill>
              </a:rPr>
              <a:pPr/>
              <a:t>42</a:t>
            </a:fld>
            <a:r>
              <a:rPr lang="en-US" sz="1100" b="0">
                <a:solidFill>
                  <a:schemeClr val="tx1"/>
                </a:solidFill>
              </a:rPr>
              <a:t>##</a:t>
            </a:r>
            <a:endParaRPr lang="en-US" sz="1300" b="0" i="0">
              <a:solidFill>
                <a:schemeClr val="tx1"/>
              </a:solidFill>
            </a:endParaRPr>
          </a:p>
        </p:txBody>
      </p:sp>
      <p:sp>
        <p:nvSpPr>
          <p:cNvPr id="93189" name="Rectangle 2"/>
          <p:cNvSpPr>
            <a:spLocks noGrp="1" noRot="1" noChangeAspect="1" noChangeArrowheads="1" noTextEdit="1"/>
          </p:cNvSpPr>
          <p:nvPr>
            <p:ph type="sldImg"/>
          </p:nvPr>
        </p:nvSpPr>
        <p:spPr>
          <a:ln/>
        </p:spPr>
      </p:sp>
      <p:sp>
        <p:nvSpPr>
          <p:cNvPr id="9319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39948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421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421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D1720D3-8B25-40E1-8A7E-088CE1C44CF7}" type="slidenum">
              <a:rPr lang="en-US" sz="1100" b="0">
                <a:solidFill>
                  <a:schemeClr val="tx1"/>
                </a:solidFill>
              </a:rPr>
              <a:pPr/>
              <a:t>43</a:t>
            </a:fld>
            <a:r>
              <a:rPr lang="en-US" sz="1100" b="0">
                <a:solidFill>
                  <a:schemeClr val="tx1"/>
                </a:solidFill>
              </a:rPr>
              <a:t>##</a:t>
            </a:r>
            <a:endParaRPr lang="en-US" sz="1300" b="0" i="0">
              <a:solidFill>
                <a:schemeClr val="tx1"/>
              </a:solidFill>
            </a:endParaRPr>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06546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625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626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81B0732-F31C-4DF5-A486-E439FA1116BE}" type="slidenum">
              <a:rPr lang="en-US" sz="1100" b="0">
                <a:solidFill>
                  <a:schemeClr val="tx1"/>
                </a:solidFill>
              </a:rPr>
              <a:pPr/>
              <a:t>45</a:t>
            </a:fld>
            <a:r>
              <a:rPr lang="en-US" sz="1100" b="0">
                <a:solidFill>
                  <a:schemeClr val="tx1"/>
                </a:solidFill>
              </a:rPr>
              <a:t>##</a:t>
            </a:r>
            <a:endParaRPr lang="en-US" sz="1300" b="0" i="0">
              <a:solidFill>
                <a:schemeClr val="tx1"/>
              </a:solidFill>
            </a:endParaRPr>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833444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46</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603681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9728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9728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129551D-F0D5-4676-B2B9-D62D267CB919}" type="slidenum">
              <a:rPr lang="en-US" sz="1100" b="0">
                <a:solidFill>
                  <a:schemeClr val="tx1"/>
                </a:solidFill>
              </a:rPr>
              <a:pPr/>
              <a:t>47</a:t>
            </a:fld>
            <a:r>
              <a:rPr lang="en-US" sz="1100" b="0">
                <a:solidFill>
                  <a:schemeClr val="tx1"/>
                </a:solidFill>
              </a:rPr>
              <a:t>##</a:t>
            </a:r>
            <a:endParaRPr lang="en-US" sz="1300" b="0" i="0">
              <a:solidFill>
                <a:schemeClr val="tx1"/>
              </a:solidFill>
            </a:endParaRPr>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301093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427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427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CA84793A-67D7-43F6-B9DF-0EFA0A4547A7}" type="slidenum">
              <a:rPr lang="en-US" sz="1100" b="0">
                <a:solidFill>
                  <a:schemeClr val="tx1"/>
                </a:solidFill>
              </a:rPr>
              <a:pPr/>
              <a:t>5</a:t>
            </a:fld>
            <a:r>
              <a:rPr lang="en-US" sz="1100" b="0">
                <a:solidFill>
                  <a:schemeClr val="tx1"/>
                </a:solidFill>
              </a:rPr>
              <a:t>##</a:t>
            </a:r>
            <a:endParaRPr lang="en-US" sz="1300" b="0" i="0">
              <a:solidFill>
                <a:schemeClr val="tx1"/>
              </a:solidFill>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55835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5299"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5300"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B95B2E6D-D4C4-4A5E-ABD9-F70F9630BA7A}" type="slidenum">
              <a:rPr lang="en-US" sz="1100" b="0">
                <a:solidFill>
                  <a:schemeClr val="tx1"/>
                </a:solidFill>
              </a:rPr>
              <a:pPr/>
              <a:t>6</a:t>
            </a:fld>
            <a:r>
              <a:rPr lang="en-US" sz="1100" b="0">
                <a:solidFill>
                  <a:schemeClr val="tx1"/>
                </a:solidFill>
              </a:rPr>
              <a:t>##</a:t>
            </a:r>
            <a:endParaRPr lang="en-US" sz="1300" b="0" i="0">
              <a:solidFill>
                <a:schemeClr val="tx1"/>
              </a:solidFill>
            </a:endParaRP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2460723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6323"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6324"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D00138D1-DC5D-475F-9E80-F91957A7A7F8}" type="slidenum">
              <a:rPr lang="en-US" sz="1100" b="0">
                <a:solidFill>
                  <a:schemeClr val="tx1"/>
                </a:solidFill>
              </a:rPr>
              <a:pPr/>
              <a:t>7</a:t>
            </a:fld>
            <a:r>
              <a:rPr lang="en-US" sz="1100" b="0">
                <a:solidFill>
                  <a:schemeClr val="tx1"/>
                </a:solidFill>
              </a:rPr>
              <a:t>##</a:t>
            </a:r>
            <a:endParaRPr lang="en-US" sz="1300" b="0" i="0">
              <a:solidFill>
                <a:schemeClr val="tx1"/>
              </a:solidFill>
            </a:endParaRP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898154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7347"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7348"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E743211B-0C8D-4FF3-BB55-79C2EBB142B6}" type="slidenum">
              <a:rPr lang="en-US" sz="1100" b="0">
                <a:solidFill>
                  <a:schemeClr val="tx1"/>
                </a:solidFill>
              </a:rPr>
              <a:pPr/>
              <a:t>8</a:t>
            </a:fld>
            <a:r>
              <a:rPr lang="en-US" sz="1100" b="0">
                <a:solidFill>
                  <a:schemeClr val="tx1"/>
                </a:solidFill>
              </a:rPr>
              <a:t>##</a:t>
            </a:r>
            <a:endParaRPr lang="en-US" sz="1300" b="0" i="0">
              <a:solidFill>
                <a:schemeClr val="tx1"/>
              </a:solidFill>
            </a:endParaRPr>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p:spPr>
        <p:txBody>
          <a:bodyPr/>
          <a:lstStyle/>
          <a:p>
            <a:pPr eaLnBrk="1" hangingPunct="1"/>
            <a:endParaRPr lang="bg-BG" smtClean="0"/>
          </a:p>
        </p:txBody>
      </p:sp>
    </p:spTree>
    <p:extLst>
      <p:ext uri="{BB962C8B-B14F-4D97-AF65-F5344CB8AC3E}">
        <p14:creationId xmlns:p14="http://schemas.microsoft.com/office/powerpoint/2010/main" val="35826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8371"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8372"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A1BDF3F1-E1C4-4D3A-8934-4BCCD0F4B11E}" type="slidenum">
              <a:rPr lang="en-US" sz="1100" b="0">
                <a:solidFill>
                  <a:schemeClr val="tx1"/>
                </a:solidFill>
              </a:rPr>
              <a:pPr/>
              <a:t>9</a:t>
            </a:fld>
            <a:r>
              <a:rPr lang="en-US" sz="1100" b="0">
                <a:solidFill>
                  <a:schemeClr val="tx1"/>
                </a:solidFill>
              </a:rPr>
              <a:t>##</a:t>
            </a:r>
            <a:endParaRPr lang="en-US" sz="1300" b="0" i="0">
              <a:solidFill>
                <a:schemeClr val="tx1"/>
              </a:solidFill>
            </a:endParaRPr>
          </a:p>
        </p:txBody>
      </p:sp>
      <p:sp>
        <p:nvSpPr>
          <p:cNvPr id="58373"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pPr eaLnBrk="1" hangingPunct="1">
              <a:defRPr/>
            </a:pPr>
            <a:endParaRPr lang="bg-BG" dirty="0" smtClean="0"/>
          </a:p>
        </p:txBody>
      </p:sp>
    </p:spTree>
    <p:extLst>
      <p:ext uri="{BB962C8B-B14F-4D97-AF65-F5344CB8AC3E}">
        <p14:creationId xmlns:p14="http://schemas.microsoft.com/office/powerpoint/2010/main" val="248896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a:t>
            </a:r>
            <a:endParaRPr lang="en-US" sz="1300" b="0" i="0">
              <a:solidFill>
                <a:schemeClr val="tx1"/>
              </a:solidFill>
            </a:endParaRPr>
          </a:p>
        </p:txBody>
      </p:sp>
      <p:sp>
        <p:nvSpPr>
          <p:cNvPr id="59395" name="Rectangle 6"/>
          <p:cNvSpPr>
            <a:spLocks noGrp="1" noChangeArrowheads="1"/>
          </p:cNvSpPr>
          <p:nvPr>
            <p:ph type="ftr" sz="quarter" idx="4"/>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r>
              <a:rPr lang="en-US" sz="1100" b="0">
                <a:solidFill>
                  <a:schemeClr val="tx1"/>
                </a:solidFill>
              </a:rPr>
              <a:t>(c) 2008 National Academy for Software Development - http://academy.devbg.org. All rights reserved. Unauthorized copying or re-distribution is strictly prohibited.*</a:t>
            </a:r>
            <a:endParaRPr lang="en-US" sz="1300" b="0" i="0">
              <a:solidFill>
                <a:schemeClr val="tx1"/>
              </a:solidFill>
            </a:endParaRPr>
          </a:p>
        </p:txBody>
      </p:sp>
      <p:sp>
        <p:nvSpPr>
          <p:cNvPr id="59396" name="Rectangle 7"/>
          <p:cNvSpPr>
            <a:spLocks noGrp="1" noChangeArrowheads="1"/>
          </p:cNvSpPr>
          <p:nvPr>
            <p:ph type="sldNum" sz="quarter" idx="5"/>
          </p:nvPr>
        </p:nvSpPr>
        <p:spPr>
          <a:noFill/>
        </p:spPr>
        <p:txBody>
          <a:bodyPr/>
          <a:lstStyle>
            <a:lvl1pPr defTabSz="990600">
              <a:defRPr kumimoji="1" sz="4000" b="1">
                <a:solidFill>
                  <a:srgbClr val="000000"/>
                </a:solidFill>
                <a:latin typeface="Arial" charset="0"/>
              </a:defRPr>
            </a:lvl1pPr>
            <a:lvl2pPr marL="742950" indent="-285750" defTabSz="990600">
              <a:defRPr kumimoji="1" sz="4000" b="1">
                <a:solidFill>
                  <a:srgbClr val="000000"/>
                </a:solidFill>
                <a:latin typeface="Arial" charset="0"/>
              </a:defRPr>
            </a:lvl2pPr>
            <a:lvl3pPr marL="1143000" indent="-228600" defTabSz="990600">
              <a:defRPr kumimoji="1" sz="4000" b="1">
                <a:solidFill>
                  <a:srgbClr val="000000"/>
                </a:solidFill>
                <a:latin typeface="Arial" charset="0"/>
              </a:defRPr>
            </a:lvl3pPr>
            <a:lvl4pPr marL="1600200" indent="-228600" defTabSz="990600">
              <a:defRPr kumimoji="1" sz="4000" b="1">
                <a:solidFill>
                  <a:srgbClr val="000000"/>
                </a:solidFill>
                <a:latin typeface="Arial" charset="0"/>
              </a:defRPr>
            </a:lvl4pPr>
            <a:lvl5pPr marL="2057400" indent="-228600" defTabSz="990600">
              <a:defRPr kumimoji="1" sz="4000" b="1">
                <a:solidFill>
                  <a:srgbClr val="000000"/>
                </a:solidFill>
                <a:latin typeface="Arial" charset="0"/>
              </a:defRPr>
            </a:lvl5pPr>
            <a:lvl6pPr marL="2514600" indent="-228600" defTabSz="990600" eaLnBrk="0" fontAlgn="base" hangingPunct="0">
              <a:lnSpc>
                <a:spcPct val="85000"/>
              </a:lnSpc>
              <a:spcBef>
                <a:spcPct val="0"/>
              </a:spcBef>
              <a:spcAft>
                <a:spcPct val="0"/>
              </a:spcAft>
              <a:defRPr kumimoji="1" sz="4000" b="1">
                <a:solidFill>
                  <a:srgbClr val="000000"/>
                </a:solidFill>
                <a:latin typeface="Arial" charset="0"/>
              </a:defRPr>
            </a:lvl6pPr>
            <a:lvl7pPr marL="2971800" indent="-228600" defTabSz="990600" eaLnBrk="0" fontAlgn="base" hangingPunct="0">
              <a:lnSpc>
                <a:spcPct val="85000"/>
              </a:lnSpc>
              <a:spcBef>
                <a:spcPct val="0"/>
              </a:spcBef>
              <a:spcAft>
                <a:spcPct val="0"/>
              </a:spcAft>
              <a:defRPr kumimoji="1" sz="4000" b="1">
                <a:solidFill>
                  <a:srgbClr val="000000"/>
                </a:solidFill>
                <a:latin typeface="Arial" charset="0"/>
              </a:defRPr>
            </a:lvl7pPr>
            <a:lvl8pPr marL="3429000" indent="-228600" defTabSz="990600" eaLnBrk="0" fontAlgn="base" hangingPunct="0">
              <a:lnSpc>
                <a:spcPct val="85000"/>
              </a:lnSpc>
              <a:spcBef>
                <a:spcPct val="0"/>
              </a:spcBef>
              <a:spcAft>
                <a:spcPct val="0"/>
              </a:spcAft>
              <a:defRPr kumimoji="1" sz="4000" b="1">
                <a:solidFill>
                  <a:srgbClr val="000000"/>
                </a:solidFill>
                <a:latin typeface="Arial" charset="0"/>
              </a:defRPr>
            </a:lvl8pPr>
            <a:lvl9pPr marL="3886200" indent="-228600" defTabSz="990600" eaLnBrk="0" fontAlgn="base" hangingPunct="0">
              <a:lnSpc>
                <a:spcPct val="85000"/>
              </a:lnSpc>
              <a:spcBef>
                <a:spcPct val="0"/>
              </a:spcBef>
              <a:spcAft>
                <a:spcPct val="0"/>
              </a:spcAft>
              <a:defRPr kumimoji="1" sz="4000" b="1">
                <a:solidFill>
                  <a:srgbClr val="000000"/>
                </a:solidFill>
                <a:latin typeface="Arial" charset="0"/>
              </a:defRPr>
            </a:lvl9pPr>
          </a:lstStyle>
          <a:p>
            <a:fld id="{73624941-AE69-4336-AB7C-1854ACFEF26F}" type="slidenum">
              <a:rPr lang="en-US" sz="1100" b="0">
                <a:solidFill>
                  <a:schemeClr val="tx1"/>
                </a:solidFill>
              </a:rPr>
              <a:pPr/>
              <a:t>11</a:t>
            </a:fld>
            <a:r>
              <a:rPr lang="en-US" sz="1100" b="0">
                <a:solidFill>
                  <a:schemeClr val="tx1"/>
                </a:solidFill>
              </a:rPr>
              <a:t>##</a:t>
            </a:r>
            <a:endParaRPr lang="en-US" sz="1300" b="0" i="0">
              <a:solidFill>
                <a:schemeClr val="tx1"/>
              </a:solidFill>
            </a:endParaRPr>
          </a:p>
        </p:txBody>
      </p:sp>
      <p:sp>
        <p:nvSpPr>
          <p:cNvPr id="59397"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pPr eaLnBrk="1" hangingPunct="1">
              <a:defRPr/>
            </a:pPr>
            <a:endParaRPr lang="bg-BG" b="1" dirty="0" smtClean="0"/>
          </a:p>
        </p:txBody>
      </p:sp>
    </p:spTree>
    <p:extLst>
      <p:ext uri="{BB962C8B-B14F-4D97-AF65-F5344CB8AC3E}">
        <p14:creationId xmlns:p14="http://schemas.microsoft.com/office/powerpoint/2010/main" val="2623943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
        <p:nvSpPr>
          <p:cNvPr id="12" name="Text Placeholder 6"/>
          <p:cNvSpPr>
            <a:spLocks noGrp="1"/>
          </p:cNvSpPr>
          <p:nvPr userDrawn="1"/>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3" name="Text Placeholder 7"/>
          <p:cNvSpPr>
            <a:spLocks noGrp="1"/>
          </p:cNvSpPr>
          <p:nvPr userDrawn="1"/>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2"/>
              </a:rPr>
              <a:t>http://academy.telerik.com</a:t>
            </a:r>
            <a:r>
              <a:rPr lang="en-US" dirty="0" smtClean="0"/>
              <a:t> </a:t>
            </a:r>
            <a:endParaRPr lang="en-US" dirty="0"/>
          </a:p>
        </p:txBody>
      </p:sp>
      <p:sp>
        <p:nvSpPr>
          <p:cNvPr id="17" name="Text Placeholder 13"/>
          <p:cNvSpPr>
            <a:spLocks noGrp="1"/>
          </p:cNvSpPr>
          <p:nvPr userDrawn="1"/>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ASP.NET Web Forms</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6326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microsoft.com/office/2007/relationships/hdphoto" Target="../media/hdphoto3.wdp"/><Relationship Id="rId5" Type="http://schemas.openxmlformats.org/officeDocument/2006/relationships/image" Target="../media/image17.png"/><Relationship Id="rId4" Type="http://schemas.microsoft.com/office/2007/relationships/hdphoto" Target="../media/hdphoto2.wdp"/><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8.png"/><Relationship Id="rId5" Type="http://schemas.microsoft.com/office/2007/relationships/hdphoto" Target="../media/hdphoto5.wdp"/><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0.jpe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6.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forums.academy.telerik.com/" TargetMode="External"/><Relationship Id="rId10" Type="http://schemas.openxmlformats.org/officeDocument/2006/relationships/image" Target="../media/image48.png"/><Relationship Id="rId4" Type="http://schemas.openxmlformats.org/officeDocument/2006/relationships/hyperlink" Target="http://www.facebook.com/telerikacademy" TargetMode="External"/><Relationship Id="rId9"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8736" y="4583815"/>
            <a:ext cx="3771900" cy="1847978"/>
          </a:xfrm>
          <a:prstGeom prst="rect">
            <a:avLst/>
          </a:prstGeom>
          <a:effectLst>
            <a:softEdge rad="31750"/>
          </a:effectLst>
        </p:spPr>
      </p:pic>
      <p:sp>
        <p:nvSpPr>
          <p:cNvPr id="344066" name="Rectangle 2"/>
          <p:cNvSpPr>
            <a:spLocks noGrp="1" noChangeArrowheads="1"/>
          </p:cNvSpPr>
          <p:nvPr>
            <p:ph type="ctrTitle"/>
          </p:nvPr>
        </p:nvSpPr>
        <p:spPr>
          <a:xfrm>
            <a:off x="395536" y="1484784"/>
            <a:ext cx="8280920" cy="1524000"/>
          </a:xfrm>
        </p:spPr>
        <p:txBody>
          <a:bodyPr/>
          <a:lstStyle/>
          <a:p>
            <a:pPr>
              <a:lnSpc>
                <a:spcPct val="95000"/>
              </a:lnSpc>
              <a:defRPr/>
            </a:pPr>
            <a:r>
              <a:rPr lang="en-US" dirty="0" smtClean="0"/>
              <a:t>ASP.NET State</a:t>
            </a:r>
            <a:r>
              <a:rPr lang="bg-BG" dirty="0" smtClean="0"/>
              <a:t> </a:t>
            </a:r>
            <a:r>
              <a:rPr lang="en-US" dirty="0" smtClean="0"/>
              <a:t>Management</a:t>
            </a:r>
            <a:endParaRPr lang="bg-BG" dirty="0" smtClean="0"/>
          </a:p>
        </p:txBody>
      </p:sp>
      <p:sp>
        <p:nvSpPr>
          <p:cNvPr id="6" name="Subtitle 2"/>
          <p:cNvSpPr>
            <a:spLocks noGrp="1"/>
          </p:cNvSpPr>
          <p:nvPr>
            <p:ph type="subTitle" idx="1"/>
          </p:nvPr>
        </p:nvSpPr>
        <p:spPr>
          <a:xfrm>
            <a:off x="446856" y="3245072"/>
            <a:ext cx="8229600" cy="569120"/>
          </a:xfrm>
        </p:spPr>
        <p:txBody>
          <a:bodyPr/>
          <a:lstStyle/>
          <a:p>
            <a:r>
              <a:rPr lang="en-US" dirty="0" smtClean="0">
                <a:effectLst>
                  <a:outerShdw blurRad="50800" dist="38100" algn="tr" rotWithShape="0">
                    <a:prstClr val="black">
                      <a:alpha val="40000"/>
                    </a:prstClr>
                  </a:outerShdw>
                </a:effectLst>
              </a:rPr>
              <a:t>Session State, Application State, View State</a:t>
            </a:r>
            <a:endParaRPr lang="en-US" dirty="0"/>
          </a:p>
        </p:txBody>
      </p:sp>
      <p:pic>
        <p:nvPicPr>
          <p:cNvPr id="8"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08" t="-12667" r="4015" b="-12627"/>
          <a:stretch/>
        </p:blipFill>
        <p:spPr bwMode="auto">
          <a:xfrm rot="21177485">
            <a:off x="454805" y="1699538"/>
            <a:ext cx="2881802" cy="1144231"/>
          </a:xfrm>
          <a:prstGeom prst="roundRect">
            <a:avLst>
              <a:gd name="adj" fmla="val 10506"/>
            </a:avLst>
          </a:prstGeom>
          <a:solidFill>
            <a:srgbClr val="FFFFFF"/>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powder">
            <a:bevelT w="152400" h="25400" prst="softRound"/>
          </a:sp3d>
        </p:spPr>
      </p:pic>
      <p:pic>
        <p:nvPicPr>
          <p:cNvPr id="2050" name="Picture 2" descr="data, group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795" y="3773996"/>
            <a:ext cx="1147191" cy="11471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7302" y="4418543"/>
            <a:ext cx="1306806" cy="142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6143" y="667924"/>
            <a:ext cx="1284321" cy="1624611"/>
          </a:xfrm>
          <a:prstGeom prst="rect">
            <a:avLst/>
          </a:prstGeom>
        </p:spPr>
      </p:pic>
      <p:sp>
        <p:nvSpPr>
          <p:cNvPr id="15" name="Text Placeholder 6"/>
          <p:cNvSpPr>
            <a:spLocks noGrp="1"/>
          </p:cNvSpPr>
          <p:nvPr/>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6" name="Text Placeholder 7"/>
          <p:cNvSpPr>
            <a:spLocks noGrp="1"/>
          </p:cNvSpPr>
          <p:nvPr/>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8"/>
              </a:rPr>
              <a:t>http://academy.telerik.com</a:t>
            </a:r>
            <a:r>
              <a:rPr lang="en-US" dirty="0" smtClean="0"/>
              <a:t> </a:t>
            </a:r>
            <a:endParaRPr lang="en-US" dirty="0"/>
          </a:p>
        </p:txBody>
      </p:sp>
      <p:sp>
        <p:nvSpPr>
          <p:cNvPr id="17" name="Text Placeholder 13"/>
          <p:cNvSpPr>
            <a:spLocks noGrp="1"/>
          </p:cNvSpPr>
          <p:nvPr/>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ASP.NET Web Forms</a:t>
            </a:r>
            <a:endParaRPr lang="en-US" dirty="0"/>
          </a:p>
        </p:txBody>
      </p:sp>
    </p:spTree>
    <p:extLst>
      <p:ext uri="{BB962C8B-B14F-4D97-AF65-F5344CB8AC3E}">
        <p14:creationId xmlns:p14="http://schemas.microsoft.com/office/powerpoint/2010/main" val="1045850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5085929"/>
            <a:ext cx="7924800" cy="685800"/>
          </a:xfrm>
        </p:spPr>
        <p:txBody>
          <a:bodyPr/>
          <a:lstStyle/>
          <a:p>
            <a:r>
              <a:rPr lang="en-US" dirty="0" smtClean="0"/>
              <a:t>Intrinsic ASP.NET Objects</a:t>
            </a:r>
            <a:endParaRPr lang="en-US" dirty="0"/>
          </a:p>
        </p:txBody>
      </p:sp>
      <p:sp>
        <p:nvSpPr>
          <p:cNvPr id="5" name="Subtitle 4"/>
          <p:cNvSpPr>
            <a:spLocks noGrp="1"/>
          </p:cNvSpPr>
          <p:nvPr>
            <p:ph type="subTitle" idx="1"/>
          </p:nvPr>
        </p:nvSpPr>
        <p:spPr>
          <a:xfrm>
            <a:off x="609600" y="5812208"/>
            <a:ext cx="7924800" cy="569120"/>
          </a:xfrm>
        </p:spPr>
        <p:txBody>
          <a:bodyPr/>
          <a:lstStyle/>
          <a:p>
            <a:r>
              <a:rPr lang="en-US" dirty="0" smtClean="0"/>
              <a:t>Live Demo</a:t>
            </a:r>
            <a:endParaRPr lang="en-US" dirty="0"/>
          </a:p>
        </p:txBody>
      </p:sp>
      <p:pic>
        <p:nvPicPr>
          <p:cNvPr id="6" name="Picture 2" descr="http://farm4.static.flickr.com/3432/3188923390_64e400682c.jpg"/>
          <p:cNvPicPr>
            <a:picLocks noChangeAspect="1" noChangeArrowheads="1"/>
          </p:cNvPicPr>
          <p:nvPr/>
        </p:nvPicPr>
        <p:blipFill>
          <a:blip r:embed="rId2" cstate="screen">
            <a:lum contrast="-10000"/>
            <a:extLst>
              <a:ext uri="{28A0092B-C50C-407E-A947-70E740481C1C}">
                <a14:useLocalDpi xmlns:a14="http://schemas.microsoft.com/office/drawing/2010/main" val="0"/>
              </a:ext>
            </a:extLst>
          </a:blip>
          <a:srcRect/>
          <a:stretch>
            <a:fillRect/>
          </a:stretch>
        </p:blipFill>
        <p:spPr bwMode="auto">
          <a:xfrm>
            <a:off x="1432112" y="1052736"/>
            <a:ext cx="6236542" cy="3489176"/>
          </a:xfrm>
          <a:prstGeom prst="roundRect">
            <a:avLst>
              <a:gd name="adj" fmla="val 5556"/>
            </a:avLst>
          </a:prstGeom>
          <a:noFill/>
          <a:ln>
            <a:solidFill>
              <a:schemeClr val="bg1">
                <a:lumMod val="50000"/>
                <a:lumOff val="50000"/>
                <a:alpha val="50000"/>
              </a:schemeClr>
            </a:solidFill>
          </a:ln>
        </p:spPr>
      </p:pic>
    </p:spTree>
    <p:extLst>
      <p:ext uri="{BB962C8B-B14F-4D97-AF65-F5344CB8AC3E}">
        <p14:creationId xmlns:p14="http://schemas.microsoft.com/office/powerpoint/2010/main" val="2190410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a:defRPr/>
            </a:pPr>
            <a:r>
              <a:rPr lang="en-US" dirty="0" smtClean="0"/>
              <a:t>Redirecting to Another URL</a:t>
            </a:r>
            <a:endParaRPr lang="bg-BG" dirty="0" smtClean="0"/>
          </a:p>
        </p:txBody>
      </p:sp>
      <p:sp>
        <p:nvSpPr>
          <p:cNvPr id="544771" name="Rectangle 3"/>
          <p:cNvSpPr>
            <a:spLocks noGrp="1" noChangeArrowheads="1"/>
          </p:cNvSpPr>
          <p:nvPr>
            <p:ph idx="1"/>
          </p:nvPr>
        </p:nvSpPr>
        <p:spPr>
          <a:xfrm>
            <a:off x="228600" y="1066800"/>
            <a:ext cx="8686800" cy="5472608"/>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Response.Redirect("Login.aspx")</a:t>
            </a:r>
          </a:p>
          <a:p>
            <a:pPr lvl="1">
              <a:lnSpc>
                <a:spcPct val="100000"/>
              </a:lnSpc>
              <a:defRPr/>
            </a:pPr>
            <a:r>
              <a:rPr lang="en-US" dirty="0" smtClean="0">
                <a:latin typeface="+mj-lt"/>
              </a:rPr>
              <a:t>C</a:t>
            </a:r>
            <a:r>
              <a:rPr lang="ru-RU" dirty="0" smtClean="0">
                <a:latin typeface="+mj-lt"/>
              </a:rPr>
              <a:t>lient</a:t>
            </a:r>
            <a:r>
              <a:rPr lang="en-US" dirty="0" smtClean="0">
                <a:latin typeface="+mj-lt"/>
              </a:rPr>
              <a:t>-side </a:t>
            </a:r>
            <a:r>
              <a:rPr lang="ru-RU" dirty="0" smtClean="0">
                <a:latin typeface="+mj-lt"/>
              </a:rPr>
              <a:t>redirection</a:t>
            </a:r>
            <a:r>
              <a:rPr lang="en-US" dirty="0" smtClean="0">
                <a:latin typeface="+mj-lt"/>
              </a:rPr>
              <a:t> (uses HTTP </a:t>
            </a:r>
            <a:r>
              <a:rPr lang="en-US" dirty="0" smtClean="0">
                <a:latin typeface="Consolas" panose="020B0609020204030204" pitchFamily="49" charset="0"/>
                <a:cs typeface="Consolas" panose="020B0609020204030204" pitchFamily="49" charset="0"/>
              </a:rPr>
              <a:t>302</a:t>
            </a:r>
            <a:r>
              <a:rPr lang="en-US" dirty="0" smtClean="0">
                <a:latin typeface="+mj-lt"/>
              </a:rPr>
              <a:t> Moved)</a:t>
            </a:r>
          </a:p>
          <a:p>
            <a:pPr lvl="1">
              <a:lnSpc>
                <a:spcPct val="100000"/>
              </a:lnSpc>
              <a:defRPr/>
            </a:pPr>
            <a:r>
              <a:rPr lang="en-US" dirty="0" smtClean="0">
                <a:latin typeface="+mj-lt"/>
              </a:rPr>
              <a:t>Asks the browser to request a new URL</a:t>
            </a:r>
          </a:p>
          <a:p>
            <a:pPr lvl="1">
              <a:lnSpc>
                <a:spcPct val="100000"/>
              </a:lnSpc>
              <a:defRPr/>
            </a:pPr>
            <a:r>
              <a:rPr lang="en-US" dirty="0" smtClean="0">
                <a:latin typeface="+mj-lt"/>
              </a:rPr>
              <a:t>Changes the URL address in the browser</a:t>
            </a:r>
            <a:endParaRPr lang="bg-BG" dirty="0" smtClean="0">
              <a:latin typeface="+mj-lt"/>
            </a:endParaRPr>
          </a:p>
          <a:p>
            <a:pPr>
              <a:lnSpc>
                <a:spcPct val="100000"/>
              </a:lnSpc>
              <a:spcBef>
                <a:spcPts val="1200"/>
              </a:spcBef>
              <a:defRPr/>
            </a:pPr>
            <a:r>
              <a:rPr lang="en-US" noProof="1" smtClean="0">
                <a:solidFill>
                  <a:schemeClr val="accent5">
                    <a:lumMod val="20000"/>
                    <a:lumOff val="80000"/>
                  </a:schemeClr>
                </a:solidFill>
                <a:latin typeface="Consolas" pitchFamily="49" charset="0"/>
                <a:cs typeface="Consolas" pitchFamily="49" charset="0"/>
              </a:rPr>
              <a:t>Server.</a:t>
            </a:r>
            <a:r>
              <a:rPr lang="en-US" dirty="0" smtClean="0">
                <a:solidFill>
                  <a:schemeClr val="accent5">
                    <a:lumMod val="20000"/>
                    <a:lumOff val="80000"/>
                  </a:schemeClr>
                </a:solidFill>
                <a:latin typeface="Consolas" pitchFamily="49" charset="0"/>
                <a:cs typeface="Consolas" pitchFamily="49" charset="0"/>
              </a:rPr>
              <a:t>Transfer</a:t>
            </a:r>
            <a:r>
              <a:rPr lang="bg-BG"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WebTest.aspx</a:t>
            </a:r>
            <a:r>
              <a:rPr lang="bg-BG" dirty="0" smtClean="0">
                <a:solidFill>
                  <a:schemeClr val="accent5">
                    <a:lumMod val="20000"/>
                    <a:lumOff val="80000"/>
                  </a:schemeClr>
                </a:solidFill>
                <a:latin typeface="Consolas" pitchFamily="49" charset="0"/>
                <a:cs typeface="Consolas" pitchFamily="49" charset="0"/>
              </a:rPr>
              <a:t>")</a:t>
            </a:r>
            <a:endParaRPr lang="bg-BG"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dirty="0" smtClean="0">
                <a:latin typeface="+mj-lt"/>
              </a:rPr>
              <a:t>Server-side redirection</a:t>
            </a:r>
          </a:p>
          <a:p>
            <a:pPr lvl="1">
              <a:lnSpc>
                <a:spcPct val="100000"/>
              </a:lnSpc>
              <a:defRPr/>
            </a:pPr>
            <a:r>
              <a:rPr lang="en-US" dirty="0" smtClean="0">
                <a:latin typeface="+mj-lt"/>
              </a:rPr>
              <a:t>Keeps the URL in the browser</a:t>
            </a:r>
          </a:p>
          <a:p>
            <a:pPr lvl="1">
              <a:lnSpc>
                <a:spcPct val="100000"/>
              </a:lnSpc>
              <a:defRPr/>
            </a:pPr>
            <a:r>
              <a:rPr lang="en-US" dirty="0" smtClean="0">
                <a:latin typeface="+mj-lt"/>
              </a:rPr>
              <a:t>The browser does not even know about the redirection</a:t>
            </a:r>
            <a:endParaRPr lang="en-US" noProof="1"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11</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615108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a:xfrm>
            <a:off x="1258888" y="2286000"/>
            <a:ext cx="6704012" cy="1473200"/>
          </a:xfrm>
        </p:spPr>
        <p:txBody>
          <a:bodyPr/>
          <a:lstStyle/>
          <a:p>
            <a:pPr>
              <a:lnSpc>
                <a:spcPct val="105000"/>
              </a:lnSpc>
              <a:defRPr/>
            </a:pPr>
            <a:r>
              <a:rPr lang="en-US" dirty="0" smtClean="0"/>
              <a:t>Client and Server Redirection</a:t>
            </a:r>
            <a:endParaRPr lang="bg-BG" dirty="0" smtClean="0"/>
          </a:p>
        </p:txBody>
      </p:sp>
      <p:sp>
        <p:nvSpPr>
          <p:cNvPr id="551939" name="Rectangle 3"/>
          <p:cNvSpPr>
            <a:spLocks noChangeArrowheads="1"/>
          </p:cNvSpPr>
          <p:nvPr/>
        </p:nvSpPr>
        <p:spPr bwMode="auto">
          <a:xfrm>
            <a:off x="1404938" y="4068394"/>
            <a:ext cx="6480175" cy="450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lnSpc>
                <a:spcPct val="110000"/>
              </a:lnSpc>
              <a:defRPr/>
            </a:pPr>
            <a:r>
              <a:rPr lang="en-US" sz="2800" b="1" dirty="0" smtClean="0">
                <a:solidFill>
                  <a:srgbClr val="FAF7C8"/>
                </a:solidFill>
                <a:effectLst>
                  <a:outerShdw blurRad="38100" dist="38100" dir="2700000" algn="tl">
                    <a:srgbClr val="000000">
                      <a:alpha val="43137"/>
                    </a:srgbClr>
                  </a:outerShdw>
                </a:effectLst>
              </a:rPr>
              <a:t>Live Demo</a:t>
            </a:r>
            <a:endParaRPr lang="bg-BG" sz="2800" b="1" dirty="0">
              <a:solidFill>
                <a:srgbClr val="FAF7C8"/>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9957" b="88745" l="633" r="89451">
                        <a14:foregroundMark x1="9072" y1="22078" x2="9072" y2="22078"/>
                        <a14:foregroundMark x1="57806" y1="49784" x2="57806" y2="49784"/>
                        <a14:foregroundMark x1="51688" y1="61472" x2="51688" y2="61472"/>
                        <a14:foregroundMark x1="7806" y1="22944" x2="7806" y2="22944"/>
                        <a14:foregroundMark x1="26160" y1="26407" x2="26160" y2="26407"/>
                        <a14:foregroundMark x1="24684" y1="22511" x2="24684" y2="22511"/>
                        <a14:foregroundMark x1="21519" y1="20779" x2="21519" y2="20779"/>
                        <a14:backgroundMark x1="54008" y1="52814" x2="54008" y2="52814"/>
                        <a14:backgroundMark x1="54852" y1="45022" x2="54852" y2="45022"/>
                        <a14:backgroundMark x1="54219" y1="47186" x2="54219" y2="47186"/>
                        <a14:backgroundMark x1="54641" y1="48485" x2="54641" y2="48485"/>
                        <a14:backgroundMark x1="54852" y1="54113" x2="54430" y2="45455"/>
                        <a14:backgroundMark x1="52532" y1="48918" x2="52532" y2="48918"/>
                        <a14:backgroundMark x1="53797" y1="51515" x2="54430" y2="48485"/>
                        <a14:backgroundMark x1="60970" y1="53680" x2="62025" y2="41991"/>
                        <a14:backgroundMark x1="69620" y1="58009" x2="68776" y2="43290"/>
                        <a14:backgroundMark x1="74051" y1="54113" x2="82489" y2="51082"/>
                        <a14:backgroundMark x1="76160" y1="42857" x2="78059" y2="41558"/>
                        <a14:backgroundMark x1="15612" y1="45455" x2="15612" y2="45455"/>
                        <a14:backgroundMark x1="21730" y1="35498" x2="21730" y2="35498"/>
                        <a14:backgroundMark x1="16456" y1="22944" x2="16456" y2="22944"/>
                        <a14:backgroundMark x1="14346" y1="25108" x2="14346" y2="25108"/>
                        <a14:backgroundMark x1="10970" y1="24242" x2="10970" y2="24242"/>
                        <a14:backgroundMark x1="8228" y1="25541" x2="8228" y2="25541"/>
                        <a14:backgroundMark x1="33122" y1="23377" x2="33122" y2="23377"/>
                        <a14:backgroundMark x1="33122" y1="18615" x2="33122" y2="18615"/>
                        <a14:backgroundMark x1="29114" y1="22944" x2="29114" y2="22944"/>
                        <a14:backgroundMark x1="36076" y1="39394" x2="36076" y2="39394"/>
                        <a14:backgroundMark x1="46414" y1="39394" x2="46414" y2="39394"/>
                        <a14:backgroundMark x1="31013" y1="21645" x2="31013" y2="21645"/>
                        <a14:backgroundMark x1="31224" y1="23810" x2="31224" y2="23810"/>
                        <a14:backgroundMark x1="38397" y1="32468" x2="38397" y2="32468"/>
                        <a14:backgroundMark x1="38186" y1="45455" x2="38186" y2="45455"/>
                        <a14:backgroundMark x1="38397" y1="57576" x2="38397" y2="57576"/>
                        <a14:backgroundMark x1="25949" y1="22078" x2="25949" y2="22078"/>
                        <a14:backgroundMark x1="25316" y1="25108" x2="25316" y2="25108"/>
                        <a14:backgroundMark x1="27426" y1="26840" x2="27426" y2="26840"/>
                        <a14:backgroundMark x1="27215" y1="23810" x2="27215" y2="23810"/>
                        <a14:backgroundMark x1="21941" y1="24242" x2="21941" y2="24242"/>
                        <a14:backgroundMark x1="15612" y1="41558" x2="15612" y2="41558"/>
                      </a14:backgroundRemoval>
                    </a14:imgEffect>
                  </a14:imgLayer>
                </a14:imgProps>
              </a:ext>
              <a:ext uri="{28A0092B-C50C-407E-A947-70E740481C1C}">
                <a14:useLocalDpi xmlns:a14="http://schemas.microsoft.com/office/drawing/2010/main" val="0"/>
              </a:ext>
            </a:extLst>
          </a:blip>
          <a:srcRect/>
          <a:stretch>
            <a:fillRect/>
          </a:stretch>
        </p:blipFill>
        <p:spPr bwMode="auto">
          <a:xfrm rot="350825">
            <a:off x="2858904" y="739946"/>
            <a:ext cx="3446586" cy="1679664"/>
          </a:xfrm>
          <a:prstGeom prst="roundRect">
            <a:avLst>
              <a:gd name="adj" fmla="val 6146"/>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screen">
            <a:extLst>
              <a:ext uri="{BEBA8EAE-BF5A-486C-A8C5-ECC9F3942E4B}">
                <a14:imgProps xmlns:a14="http://schemas.microsoft.com/office/drawing/2010/main">
                  <a14:imgLayer r:embed="rId6">
                    <a14:imgEffect>
                      <a14:backgroundRemoval t="0" b="99688" l="0" r="100000">
                        <a14:foregroundMark x1="94400" y1="24063" x2="94400" y2="24063"/>
                        <a14:foregroundMark x1="88000" y1="34688" x2="88000" y2="34688"/>
                        <a14:foregroundMark x1="8400" y1="19375" x2="8400" y2="19375"/>
                        <a14:foregroundMark x1="18800" y1="21250" x2="18800" y2="21250"/>
                        <a14:foregroundMark x1="20800" y1="19688" x2="20800" y2="19688"/>
                        <a14:foregroundMark x1="8000" y1="18438" x2="8000" y2="18438"/>
                        <a14:foregroundMark x1="6000" y1="18125" x2="6000" y2="18125"/>
                        <a14:foregroundMark x1="10800" y1="18750" x2="10800" y2="18750"/>
                        <a14:foregroundMark x1="17200" y1="20000" x2="17200" y2="20000"/>
                        <a14:foregroundMark x1="18000" y1="19063" x2="18000" y2="19063"/>
                        <a14:foregroundMark x1="87200" y1="24063" x2="87200" y2="24063"/>
                        <a14:backgroundMark x1="66800" y1="92188" x2="66800" y2="92188"/>
                      </a14:backgroundRemoval>
                    </a14:imgEffect>
                  </a14:imgLayer>
                </a14:imgProps>
              </a:ext>
              <a:ext uri="{28A0092B-C50C-407E-A947-70E740481C1C}">
                <a14:useLocalDpi xmlns:a14="http://schemas.microsoft.com/office/drawing/2010/main" val="0"/>
              </a:ext>
            </a:extLst>
          </a:blip>
          <a:srcRect/>
          <a:stretch>
            <a:fillRect/>
          </a:stretch>
        </p:blipFill>
        <p:spPr bwMode="auto">
          <a:xfrm>
            <a:off x="6364357" y="4203806"/>
            <a:ext cx="2096075" cy="231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cstate="screen">
            <a:extLst>
              <a:ext uri="{BEBA8EAE-BF5A-486C-A8C5-ECC9F3942E4B}">
                <a14:imgProps xmlns:a14="http://schemas.microsoft.com/office/drawing/2010/main">
                  <a14:imgLayer r:embed="rId8">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809787" y="4548746"/>
            <a:ext cx="2347432" cy="1760574"/>
          </a:xfrm>
          <a:prstGeom prst="roundRect">
            <a:avLst>
              <a:gd name="adj" fmla="val 812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21315" y="5013176"/>
            <a:ext cx="1922285" cy="1261019"/>
          </a:xfrm>
          <a:prstGeom prst="roundRect">
            <a:avLst>
              <a:gd name="adj" fmla="val 6609"/>
            </a:avLst>
          </a:prstGeom>
          <a:solidFill>
            <a:srgbClr val="FFFFFF">
              <a:shade val="85000"/>
            </a:srgbClr>
          </a:solidFill>
          <a:ln>
            <a:noFill/>
          </a:ln>
          <a:effectLst/>
        </p:spPr>
      </p:pic>
    </p:spTree>
    <p:extLst>
      <p:ext uri="{BB962C8B-B14F-4D97-AF65-F5344CB8AC3E}">
        <p14:creationId xmlns:p14="http://schemas.microsoft.com/office/powerpoint/2010/main" val="2119462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512096"/>
            <a:ext cx="7924800" cy="1932580"/>
          </a:xfrm>
        </p:spPr>
        <p:txBody>
          <a:bodyPr wrap="square" lIns="0" rIns="0">
            <a:spAutoFit/>
          </a:bodyPr>
          <a:lstStyle/>
          <a:p>
            <a:r>
              <a:rPr lang="en-US" dirty="0" smtClean="0"/>
              <a:t>State Management: Standard Mechanisms in Web Applications</a:t>
            </a:r>
            <a:endParaRPr lang="en-US" dirty="0"/>
          </a:p>
        </p:txBody>
      </p:sp>
      <p:sp>
        <p:nvSpPr>
          <p:cNvPr id="8" name="Subtitle 7"/>
          <p:cNvSpPr>
            <a:spLocks noGrp="1"/>
          </p:cNvSpPr>
          <p:nvPr>
            <p:ph type="subTitle" idx="1"/>
          </p:nvPr>
        </p:nvSpPr>
        <p:spPr>
          <a:xfrm>
            <a:off x="609600" y="5679280"/>
            <a:ext cx="7924800" cy="569120"/>
          </a:xfrm>
        </p:spPr>
        <p:txBody>
          <a:bodyPr/>
          <a:lstStyle/>
          <a:p>
            <a:r>
              <a:rPr lang="en-US" dirty="0" smtClean="0"/>
              <a:t>Cookies, Hidden Fields, Parameterized Addresses</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2878" y="1411643"/>
            <a:ext cx="2381250" cy="15430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983911">
            <a:off x="6607475" y="1563134"/>
            <a:ext cx="2319978" cy="11274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54801">
            <a:off x="710932" y="1003899"/>
            <a:ext cx="1152525" cy="238125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048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10344"/>
            <a:ext cx="7086600" cy="914400"/>
          </a:xfrm>
        </p:spPr>
        <p:txBody>
          <a:bodyPr/>
          <a:lstStyle/>
          <a:p>
            <a:r>
              <a:rPr lang="en-US" dirty="0"/>
              <a:t>State </a:t>
            </a:r>
            <a:r>
              <a:rPr lang="en-US" dirty="0" smtClean="0"/>
              <a:t>Management</a:t>
            </a:r>
            <a:br>
              <a:rPr lang="en-US" dirty="0" smtClean="0"/>
            </a:br>
            <a:r>
              <a:rPr lang="en-US" dirty="0" smtClean="0"/>
              <a:t>in </a:t>
            </a:r>
            <a:r>
              <a:rPr lang="en-US" dirty="0"/>
              <a:t>Web Applications</a:t>
            </a:r>
          </a:p>
        </p:txBody>
      </p:sp>
      <p:sp>
        <p:nvSpPr>
          <p:cNvPr id="3" name="Content Placeholder 2"/>
          <p:cNvSpPr>
            <a:spLocks noGrp="1"/>
          </p:cNvSpPr>
          <p:nvPr>
            <p:ph idx="1"/>
          </p:nvPr>
        </p:nvSpPr>
        <p:spPr>
          <a:xfrm>
            <a:off x="228600" y="1270000"/>
            <a:ext cx="8686800" cy="5292824"/>
          </a:xfrm>
        </p:spPr>
        <p:txBody>
          <a:bodyPr/>
          <a:lstStyle/>
          <a:p>
            <a:r>
              <a:rPr lang="en-US" dirty="0" smtClean="0"/>
              <a:t>The HTTP protocol is </a:t>
            </a:r>
            <a:r>
              <a:rPr lang="en-US" dirty="0" smtClean="0">
                <a:solidFill>
                  <a:schemeClr val="accent5">
                    <a:lumMod val="20000"/>
                    <a:lumOff val="80000"/>
                  </a:schemeClr>
                </a:solidFill>
              </a:rPr>
              <a:t>stateless</a:t>
            </a:r>
          </a:p>
          <a:p>
            <a:pPr lvl="1"/>
            <a:r>
              <a:rPr lang="en-US" dirty="0" smtClean="0"/>
              <a:t>No built-in way to implement a stateful interaction (session / conversation)</a:t>
            </a:r>
          </a:p>
          <a:p>
            <a:r>
              <a:rPr lang="en-US" dirty="0" smtClean="0"/>
              <a:t>Preserving state between the HTTP requests:</a:t>
            </a:r>
          </a:p>
          <a:p>
            <a:pPr lvl="1"/>
            <a:r>
              <a:rPr lang="en-US" dirty="0" smtClean="0"/>
              <a:t>Cookies (used by the ASP.NET session)</a:t>
            </a:r>
          </a:p>
          <a:p>
            <a:pPr lvl="1"/>
            <a:r>
              <a:rPr lang="en-US" dirty="0" smtClean="0"/>
              <a:t>Hidden fields (used by the ASP.NET </a:t>
            </a:r>
            <a:r>
              <a:rPr lang="en-US" dirty="0" err="1" smtClean="0"/>
              <a:t>ViewState</a:t>
            </a:r>
            <a:r>
              <a:rPr lang="en-US" dirty="0" smtClean="0"/>
              <a:t>)</a:t>
            </a:r>
          </a:p>
          <a:p>
            <a:pPr lvl="1"/>
            <a:r>
              <a:rPr lang="en-US" dirty="0" smtClean="0"/>
              <a:t>HTML</a:t>
            </a:r>
            <a:r>
              <a:rPr lang="en-US" dirty="0" smtClean="0">
                <a:latin typeface="Consolas" panose="020B0609020204030204" pitchFamily="49" charset="0"/>
                <a:cs typeface="Consolas" panose="020B0609020204030204" pitchFamily="49" charset="0"/>
              </a:rPr>
              <a:t>5</a:t>
            </a:r>
            <a:r>
              <a:rPr lang="en-US" dirty="0" smtClean="0"/>
              <a:t> local storage / session storage</a:t>
            </a:r>
          </a:p>
          <a:p>
            <a:pPr lvl="1"/>
            <a:r>
              <a:rPr lang="en-US" dirty="0" smtClean="0"/>
              <a:t>Parameterized addresses (used to implement cookieless session in ASP.NET)</a:t>
            </a:r>
            <a:endParaRPr lang="en-US" dirty="0"/>
          </a:p>
          <a:p>
            <a:endParaRPr lang="en-US" dirty="0"/>
          </a:p>
        </p:txBody>
      </p:sp>
    </p:spTree>
    <p:extLst>
      <p:ext uri="{BB962C8B-B14F-4D97-AF65-F5344CB8AC3E}">
        <p14:creationId xmlns:p14="http://schemas.microsoft.com/office/powerpoint/2010/main" val="398148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type="title"/>
          </p:nvPr>
        </p:nvSpPr>
        <p:spPr/>
        <p:txBody>
          <a:bodyPr/>
          <a:lstStyle/>
          <a:p>
            <a:pPr>
              <a:defRPr/>
            </a:pPr>
            <a:r>
              <a:rPr lang="en-US" dirty="0" smtClean="0"/>
              <a:t>What is a Cookie?</a:t>
            </a:r>
            <a:endParaRPr lang="bg-BG" dirty="0" smtClean="0"/>
          </a:p>
        </p:txBody>
      </p:sp>
      <p:sp>
        <p:nvSpPr>
          <p:cNvPr id="504834" name="Rectangle 2"/>
          <p:cNvSpPr>
            <a:spLocks noGrp="1" noChangeArrowheads="1"/>
          </p:cNvSpPr>
          <p:nvPr>
            <p:ph idx="1"/>
          </p:nvPr>
        </p:nvSpPr>
        <p:spPr/>
        <p:txBody>
          <a:bodyPr/>
          <a:lstStyle/>
          <a:p>
            <a:pPr marL="450850" indent="-450850">
              <a:lnSpc>
                <a:spcPct val="110000"/>
              </a:lnSpc>
              <a:defRPr/>
            </a:pPr>
            <a:r>
              <a:rPr lang="en-US" dirty="0" smtClean="0"/>
              <a:t>A small piece of information</a:t>
            </a:r>
            <a:r>
              <a:rPr lang="bg-BG" dirty="0" smtClean="0"/>
              <a:t> </a:t>
            </a:r>
            <a:r>
              <a:rPr lang="en-US" dirty="0" smtClean="0"/>
              <a:t>(up to </a:t>
            </a:r>
            <a:r>
              <a:rPr lang="bg-BG" dirty="0" smtClean="0"/>
              <a:t>4</a:t>
            </a:r>
            <a:r>
              <a:rPr lang="en-US" dirty="0" smtClean="0"/>
              <a:t>KB)</a:t>
            </a:r>
          </a:p>
          <a:p>
            <a:pPr marL="798513" lvl="1" indent="-450850">
              <a:lnSpc>
                <a:spcPct val="110000"/>
              </a:lnSpc>
              <a:defRPr/>
            </a:pPr>
            <a:r>
              <a:rPr lang="en-US" dirty="0" smtClean="0"/>
              <a:t>Sent to a browser by the Web server</a:t>
            </a:r>
          </a:p>
          <a:p>
            <a:pPr marL="798513" lvl="1" indent="-450850">
              <a:lnSpc>
                <a:spcPct val="110000"/>
              </a:lnSpc>
              <a:defRPr/>
            </a:pPr>
            <a:r>
              <a:rPr lang="en-US" dirty="0" smtClean="0"/>
              <a:t>Saved locally at the client as a text file</a:t>
            </a:r>
          </a:p>
          <a:p>
            <a:pPr marL="798513" lvl="1" indent="-450850">
              <a:lnSpc>
                <a:spcPct val="110000"/>
              </a:lnSpc>
              <a:defRPr/>
            </a:pPr>
            <a:r>
              <a:rPr lang="en-US" dirty="0" smtClean="0"/>
              <a:t>Sent by the browser in all subsequent requests</a:t>
            </a:r>
            <a:endParaRPr lang="bg-BG" dirty="0" smtClean="0"/>
          </a:p>
          <a:p>
            <a:pPr marL="450850" indent="-450850">
              <a:lnSpc>
                <a:spcPct val="110000"/>
              </a:lnSpc>
              <a:defRPr/>
            </a:pPr>
            <a:r>
              <a:rPr lang="en-US" dirty="0" smtClean="0"/>
              <a:t>Sent as an</a:t>
            </a:r>
            <a:r>
              <a:rPr lang="bg-BG" dirty="0" smtClean="0"/>
              <a:t> </a:t>
            </a:r>
            <a:r>
              <a:rPr lang="en-US" dirty="0" smtClean="0"/>
              <a:t>HTTP header</a:t>
            </a:r>
            <a:endParaRPr lang="bg-BG" dirty="0" smtClean="0"/>
          </a:p>
        </p:txBody>
      </p:sp>
      <p:sp>
        <p:nvSpPr>
          <p:cNvPr id="6" name="Rectangle 4"/>
          <p:cNvSpPr>
            <a:spLocks noChangeArrowheads="1"/>
          </p:cNvSpPr>
          <p:nvPr/>
        </p:nvSpPr>
        <p:spPr bwMode="auto">
          <a:xfrm>
            <a:off x="683568" y="4697512"/>
            <a:ext cx="8231832"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Set-Cookie: UserID=baj.ivan; path=/; domain=academy.com;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Expires=Wed,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14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2015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10:18:14 GMT </a:t>
            </a:r>
          </a:p>
        </p:txBody>
      </p:sp>
      <p:sp>
        <p:nvSpPr>
          <p:cNvPr id="7" name="Rectangle 4"/>
          <p:cNvSpPr>
            <a:spLocks noChangeArrowheads="1"/>
          </p:cNvSpPr>
          <p:nvPr/>
        </p:nvSpPr>
        <p:spPr bwMode="auto">
          <a:xfrm>
            <a:off x="683568" y="6000690"/>
            <a:ext cx="777686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Cookie: UserID: baj.ivan;</a:t>
            </a:r>
            <a:endParaRPr lang="en-US" sz="2000" b="1" u="sng" noProof="1">
              <a:solidFill>
                <a:srgbClr val="8CF4F2"/>
              </a:solidFill>
              <a:latin typeface="Consolas" pitchFamily="49" charset="0"/>
              <a:cs typeface="Consolas" pitchFamily="49" charset="0"/>
            </a:endParaRP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15</a:t>
            </a:fld>
            <a:endParaRPr lang="en-US" dirty="0">
              <a:solidFill>
                <a:schemeClr val="tx1">
                  <a:lumMod val="60000"/>
                  <a:lumOff val="40000"/>
                </a:schemeClr>
              </a:solidFill>
              <a:latin typeface="+mj-lt"/>
            </a:endParaRPr>
          </a:p>
        </p:txBody>
      </p:sp>
      <p:sp>
        <p:nvSpPr>
          <p:cNvPr id="2" name="TextBox 1"/>
          <p:cNvSpPr txBox="1"/>
          <p:nvPr/>
        </p:nvSpPr>
        <p:spPr>
          <a:xfrm>
            <a:off x="666324" y="4265712"/>
            <a:ext cx="2000676" cy="400110"/>
          </a:xfrm>
          <a:prstGeom prst="rect">
            <a:avLst/>
          </a:prstGeom>
          <a:noFill/>
        </p:spPr>
        <p:txBody>
          <a:bodyPr wrap="none" rtlCol="0">
            <a:spAutoFit/>
          </a:bodyPr>
          <a:lstStyle/>
          <a:p>
            <a:r>
              <a:rPr lang="en-US" sz="2000" b="1" dirty="0" smtClean="0"/>
              <a:t>HTTP Response:</a:t>
            </a:r>
            <a:endParaRPr lang="en-US" sz="2000" b="1" dirty="0"/>
          </a:p>
        </p:txBody>
      </p:sp>
      <p:sp>
        <p:nvSpPr>
          <p:cNvPr id="9" name="TextBox 8"/>
          <p:cNvSpPr txBox="1"/>
          <p:nvPr/>
        </p:nvSpPr>
        <p:spPr>
          <a:xfrm>
            <a:off x="671018" y="5549900"/>
            <a:ext cx="1843582" cy="400110"/>
          </a:xfrm>
          <a:prstGeom prst="rect">
            <a:avLst/>
          </a:prstGeom>
          <a:noFill/>
        </p:spPr>
        <p:txBody>
          <a:bodyPr wrap="none" rtlCol="0">
            <a:spAutoFit/>
          </a:bodyPr>
          <a:lstStyle/>
          <a:p>
            <a:r>
              <a:rPr lang="en-US" sz="2000" b="1" dirty="0" smtClean="0"/>
              <a:t>HTTP Request:</a:t>
            </a:r>
            <a:endParaRPr lang="en-US" sz="20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4916" y="5475387"/>
            <a:ext cx="1143000" cy="1152525"/>
          </a:xfrm>
          <a:prstGeom prst="rect">
            <a:avLst/>
          </a:prstGeom>
        </p:spPr>
      </p:pic>
    </p:spTree>
    <p:extLst>
      <p:ext uri="{BB962C8B-B14F-4D97-AF65-F5344CB8AC3E}">
        <p14:creationId xmlns:p14="http://schemas.microsoft.com/office/powerpoint/2010/main" val="3248335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Rectangle 3"/>
          <p:cNvSpPr>
            <a:spLocks noGrp="1" noChangeArrowheads="1"/>
          </p:cNvSpPr>
          <p:nvPr>
            <p:ph type="title"/>
          </p:nvPr>
        </p:nvSpPr>
        <p:spPr/>
        <p:txBody>
          <a:bodyPr/>
          <a:lstStyle/>
          <a:p>
            <a:pPr>
              <a:defRPr/>
            </a:pPr>
            <a:r>
              <a:rPr lang="en-US" dirty="0" smtClean="0"/>
              <a:t>Cookie Properties</a:t>
            </a:r>
            <a:endParaRPr lang="bg-BG" dirty="0" smtClean="0"/>
          </a:p>
        </p:txBody>
      </p:sp>
      <p:sp>
        <p:nvSpPr>
          <p:cNvPr id="505858" name="Rectangle 2"/>
          <p:cNvSpPr>
            <a:spLocks noGrp="1" noChangeArrowheads="1"/>
          </p:cNvSpPr>
          <p:nvPr>
            <p:ph idx="1"/>
          </p:nvPr>
        </p:nvSpPr>
        <p:spPr/>
        <p:txBody>
          <a:bodyPr/>
          <a:lstStyle/>
          <a:p>
            <a:pPr marL="450850" indent="-450850">
              <a:lnSpc>
                <a:spcPct val="100000"/>
              </a:lnSpc>
              <a:spcBef>
                <a:spcPts val="400"/>
              </a:spcBef>
              <a:defRPr/>
            </a:pPr>
            <a:r>
              <a:rPr lang="en-US" dirty="0" smtClean="0"/>
              <a:t>Cookies is ASP.NET are represented by </a:t>
            </a:r>
            <a:r>
              <a:rPr lang="en-US" noProof="1" smtClean="0">
                <a:solidFill>
                  <a:schemeClr val="accent5">
                    <a:lumMod val="20000"/>
                    <a:lumOff val="80000"/>
                  </a:schemeClr>
                </a:solidFill>
                <a:latin typeface="Consolas" pitchFamily="49" charset="0"/>
                <a:cs typeface="Consolas" pitchFamily="49" charset="0"/>
              </a:rPr>
              <a:t>HttpCookie</a:t>
            </a:r>
            <a:r>
              <a:rPr lang="en-US" dirty="0" smtClean="0"/>
              <a:t> objects</a:t>
            </a:r>
          </a:p>
          <a:p>
            <a:pPr marL="798513" lvl="1" indent="-450850">
              <a:lnSpc>
                <a:spcPct val="100000"/>
              </a:lnSpc>
              <a:spcBef>
                <a:spcPts val="400"/>
              </a:spcBef>
              <a:defRPr/>
            </a:pPr>
            <a:r>
              <a:rPr lang="en-US" dirty="0" smtClean="0">
                <a:solidFill>
                  <a:schemeClr val="accent5">
                    <a:lumMod val="20000"/>
                    <a:lumOff val="80000"/>
                  </a:schemeClr>
                </a:solidFill>
                <a:latin typeface="Consolas" pitchFamily="49" charset="0"/>
                <a:cs typeface="Consolas" pitchFamily="49" charset="0"/>
              </a:rPr>
              <a:t>Expires</a:t>
            </a:r>
          </a:p>
          <a:p>
            <a:pPr marL="990600" lvl="2" indent="-350838">
              <a:lnSpc>
                <a:spcPct val="100000"/>
              </a:lnSpc>
              <a:spcBef>
                <a:spcPts val="400"/>
              </a:spcBef>
              <a:defRPr/>
            </a:pPr>
            <a:r>
              <a:rPr lang="en-US" dirty="0" smtClean="0"/>
              <a:t>Sets when the validity of the cookie expires</a:t>
            </a:r>
          </a:p>
          <a:p>
            <a:pPr marL="798513" lvl="1" indent="-450850">
              <a:lnSpc>
                <a:spcPct val="100000"/>
              </a:lnSpc>
              <a:spcBef>
                <a:spcPts val="400"/>
              </a:spcBef>
              <a:defRPr/>
            </a:pPr>
            <a:r>
              <a:rPr lang="en-US" dirty="0" smtClean="0">
                <a:solidFill>
                  <a:schemeClr val="accent5">
                    <a:lumMod val="20000"/>
                    <a:lumOff val="80000"/>
                  </a:schemeClr>
                </a:solidFill>
                <a:latin typeface="Consolas" pitchFamily="49" charset="0"/>
                <a:cs typeface="Consolas" pitchFamily="49" charset="0"/>
              </a:rPr>
              <a:t>Domain</a:t>
            </a:r>
          </a:p>
          <a:p>
            <a:pPr marL="990600" lvl="2" indent="-350838">
              <a:lnSpc>
                <a:spcPct val="100000"/>
              </a:lnSpc>
              <a:spcBef>
                <a:spcPts val="400"/>
              </a:spcBef>
              <a:defRPr/>
            </a:pPr>
            <a:r>
              <a:rPr lang="en-US" dirty="0" smtClean="0"/>
              <a:t>A domain to which the cookie belongs</a:t>
            </a:r>
          </a:p>
          <a:p>
            <a:pPr marL="798513" lvl="1" indent="-450850">
              <a:lnSpc>
                <a:spcPct val="100000"/>
              </a:lnSpc>
              <a:spcBef>
                <a:spcPts val="400"/>
              </a:spcBef>
              <a:defRPr/>
            </a:pPr>
            <a:r>
              <a:rPr lang="en-US" dirty="0" smtClean="0">
                <a:solidFill>
                  <a:schemeClr val="accent5">
                    <a:lumMod val="20000"/>
                    <a:lumOff val="80000"/>
                  </a:schemeClr>
                </a:solidFill>
                <a:latin typeface="Consolas" pitchFamily="49" charset="0"/>
                <a:cs typeface="Consolas" pitchFamily="49" charset="0"/>
              </a:rPr>
              <a:t>Path</a:t>
            </a:r>
          </a:p>
          <a:p>
            <a:pPr marL="990600" lvl="2" indent="-350838">
              <a:lnSpc>
                <a:spcPct val="100000"/>
              </a:lnSpc>
              <a:spcBef>
                <a:spcPts val="400"/>
              </a:spcBef>
              <a:defRPr/>
            </a:pPr>
            <a:r>
              <a:rPr lang="en-US" dirty="0" smtClean="0"/>
              <a:t>Sets the root directory of the cookie</a:t>
            </a:r>
          </a:p>
          <a:p>
            <a:pPr marL="798513" lvl="1" indent="-450850">
              <a:lnSpc>
                <a:spcPct val="100000"/>
              </a:lnSpc>
              <a:spcBef>
                <a:spcPts val="400"/>
              </a:spcBef>
              <a:defRPr/>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Secure</a:t>
            </a:r>
            <a:r>
              <a:rPr lang="en-US" dirty="0" smtClean="0"/>
              <a:t> – transmit over encrypted channel</a:t>
            </a:r>
          </a:p>
          <a:p>
            <a:pPr marL="798513" lvl="1" indent="-450850">
              <a:lnSpc>
                <a:spcPct val="100000"/>
              </a:lnSpc>
              <a:spcBef>
                <a:spcPts val="400"/>
              </a:spcBef>
              <a:defRPr/>
            </a:pPr>
            <a:r>
              <a:rPr lang="en-US" noProof="1" smtClean="0">
                <a:solidFill>
                  <a:schemeClr val="accent5">
                    <a:lumMod val="20000"/>
                    <a:lumOff val="80000"/>
                  </a:schemeClr>
                </a:solidFill>
                <a:latin typeface="Consolas" panose="020B0609020204030204" pitchFamily="49" charset="0"/>
                <a:cs typeface="Consolas" panose="020B0609020204030204" pitchFamily="49" charset="0"/>
              </a:rPr>
              <a:t>HttpOnly</a:t>
            </a:r>
            <a:r>
              <a:rPr lang="en-US" dirty="0" smtClean="0"/>
              <a:t> – no JavaScript access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16</a:t>
            </a:fld>
            <a:endParaRPr lang="en-US" dirty="0">
              <a:solidFill>
                <a:schemeClr val="tx1">
                  <a:lumMod val="60000"/>
                  <a:lumOff val="40000"/>
                </a:schemeClr>
              </a:solidFill>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536" y="3797300"/>
            <a:ext cx="1360264" cy="1371600"/>
          </a:xfrm>
          <a:prstGeom prst="rect">
            <a:avLst/>
          </a:prstGeom>
        </p:spPr>
      </p:pic>
    </p:spTree>
    <p:extLst>
      <p:ext uri="{BB962C8B-B14F-4D97-AF65-F5344CB8AC3E}">
        <p14:creationId xmlns:p14="http://schemas.microsoft.com/office/powerpoint/2010/main" val="2668848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title"/>
          </p:nvPr>
        </p:nvSpPr>
        <p:spPr/>
        <p:txBody>
          <a:bodyPr/>
          <a:lstStyle/>
          <a:p>
            <a:pPr>
              <a:defRPr/>
            </a:pPr>
            <a:r>
              <a:rPr lang="en-US" dirty="0" smtClean="0"/>
              <a:t>Working with Cookies</a:t>
            </a:r>
            <a:endParaRPr lang="bg-BG" dirty="0" smtClean="0"/>
          </a:p>
        </p:txBody>
      </p:sp>
      <p:sp>
        <p:nvSpPr>
          <p:cNvPr id="507906" name="Rectangle 2"/>
          <p:cNvSpPr>
            <a:spLocks noGrp="1" noChangeArrowheads="1"/>
          </p:cNvSpPr>
          <p:nvPr>
            <p:ph idx="1"/>
          </p:nvPr>
        </p:nvSpPr>
        <p:spPr/>
        <p:txBody>
          <a:bodyPr/>
          <a:lstStyle/>
          <a:p>
            <a:pPr marL="450850" indent="-450850">
              <a:lnSpc>
                <a:spcPct val="110000"/>
              </a:lnSpc>
              <a:defRPr/>
            </a:pPr>
            <a:r>
              <a:rPr lang="en-US" dirty="0" smtClean="0"/>
              <a:t>For Web applications </a:t>
            </a:r>
          </a:p>
          <a:p>
            <a:pPr marL="901700" lvl="1" indent="-271463">
              <a:lnSpc>
                <a:spcPct val="110000"/>
              </a:lnSpc>
              <a:defRPr/>
            </a:pPr>
            <a:r>
              <a:rPr lang="en-US" noProof="1" smtClean="0">
                <a:solidFill>
                  <a:schemeClr val="accent5">
                    <a:lumMod val="20000"/>
                    <a:lumOff val="80000"/>
                  </a:schemeClr>
                </a:solidFill>
                <a:latin typeface="Consolas" pitchFamily="49" charset="0"/>
                <a:cs typeface="Consolas" pitchFamily="49" charset="0"/>
              </a:rPr>
              <a:t>System.Web.HttpCookie</a:t>
            </a:r>
          </a:p>
          <a:p>
            <a:pPr marL="450850" indent="-450850">
              <a:lnSpc>
                <a:spcPct val="110000"/>
              </a:lnSpc>
              <a:defRPr/>
            </a:pPr>
            <a:r>
              <a:rPr lang="en-US" dirty="0" smtClean="0"/>
              <a:t>For client applications</a:t>
            </a:r>
          </a:p>
          <a:p>
            <a:pPr marL="901700" lvl="1" indent="-271463">
              <a:lnSpc>
                <a:spcPct val="110000"/>
              </a:lnSpc>
              <a:defRPr/>
            </a:pPr>
            <a:r>
              <a:rPr kumimoji="0" lang="en-US" dirty="0" smtClean="0">
                <a:solidFill>
                  <a:schemeClr val="accent5">
                    <a:lumMod val="20000"/>
                    <a:lumOff val="80000"/>
                  </a:schemeClr>
                </a:solidFill>
                <a:latin typeface="Consolas" pitchFamily="49" charset="0"/>
                <a:cs typeface="Consolas" pitchFamily="49" charset="0"/>
              </a:rPr>
              <a:t>System.Net.Cookie </a:t>
            </a:r>
          </a:p>
          <a:p>
            <a:pPr marL="450850" indent="-450850">
              <a:lnSpc>
                <a:spcPct val="110000"/>
              </a:lnSpc>
              <a:defRPr/>
            </a:pPr>
            <a:r>
              <a:rPr kumimoji="0" lang="en-US" noProof="1" smtClean="0">
                <a:solidFill>
                  <a:schemeClr val="accent5">
                    <a:lumMod val="20000"/>
                    <a:lumOff val="80000"/>
                  </a:schemeClr>
                </a:solidFill>
                <a:latin typeface="Consolas" pitchFamily="49" charset="0"/>
                <a:cs typeface="Consolas" pitchFamily="49" charset="0"/>
              </a:rPr>
              <a:t>HttpRequest.Cookies</a:t>
            </a:r>
            <a:r>
              <a:rPr lang="en-US" dirty="0" smtClean="0">
                <a:solidFill>
                  <a:schemeClr val="accent5">
                    <a:lumMod val="20000"/>
                    <a:lumOff val="80000"/>
                  </a:schemeClr>
                </a:solidFill>
              </a:rPr>
              <a:t> </a:t>
            </a:r>
            <a:r>
              <a:rPr lang="en-US" dirty="0" smtClean="0"/>
              <a:t>contains the cookies received by the server</a:t>
            </a:r>
          </a:p>
          <a:p>
            <a:pPr marL="450850" indent="-450850">
              <a:lnSpc>
                <a:spcPct val="110000"/>
              </a:lnSpc>
              <a:defRPr/>
            </a:pPr>
            <a:r>
              <a:rPr kumimoji="0" lang="en-US" noProof="1" smtClean="0">
                <a:solidFill>
                  <a:schemeClr val="accent5">
                    <a:lumMod val="20000"/>
                    <a:lumOff val="80000"/>
                  </a:schemeClr>
                </a:solidFill>
                <a:latin typeface="Consolas" pitchFamily="49" charset="0"/>
                <a:cs typeface="Consolas" pitchFamily="49" charset="0"/>
              </a:rPr>
              <a:t>HttpResponse.Cookies</a:t>
            </a:r>
            <a:r>
              <a:rPr lang="en-US" dirty="0" smtClean="0">
                <a:solidFill>
                  <a:schemeClr val="accent5">
                    <a:lumMod val="20000"/>
                    <a:lumOff val="80000"/>
                  </a:schemeClr>
                </a:solidFill>
              </a:rPr>
              <a:t> </a:t>
            </a:r>
            <a:r>
              <a:rPr lang="en-US" dirty="0" smtClean="0"/>
              <a:t>contains</a:t>
            </a:r>
            <a:br>
              <a:rPr lang="en-US" dirty="0" smtClean="0"/>
            </a:br>
            <a:r>
              <a:rPr lang="en-US" dirty="0" smtClean="0"/>
              <a:t>the cookies sent to the client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17</a:t>
            </a:fld>
            <a:endParaRPr lang="en-US" dirty="0">
              <a:solidFill>
                <a:schemeClr val="tx1">
                  <a:lumMod val="60000"/>
                  <a:lumOff val="40000"/>
                </a:schemeClr>
              </a:solidFill>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295400"/>
            <a:ext cx="1587500" cy="160072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20612">
            <a:off x="7134694" y="4878015"/>
            <a:ext cx="1568735" cy="1550279"/>
          </a:xfrm>
          <a:prstGeom prst="rect">
            <a:avLst/>
          </a:prstGeom>
          <a:effectLst>
            <a:softEdge rad="31750"/>
          </a:effectLst>
        </p:spPr>
      </p:pic>
    </p:spTree>
    <p:extLst>
      <p:ext uri="{BB962C8B-B14F-4D97-AF65-F5344CB8AC3E}">
        <p14:creationId xmlns:p14="http://schemas.microsoft.com/office/powerpoint/2010/main" val="218100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title"/>
          </p:nvPr>
        </p:nvSpPr>
        <p:spPr/>
        <p:txBody>
          <a:bodyPr/>
          <a:lstStyle/>
          <a:p>
            <a:pPr>
              <a:defRPr/>
            </a:pPr>
            <a:r>
              <a:rPr lang="en-US" sz="3800" dirty="0" smtClean="0"/>
              <a:t>Working with Cookies – Example</a:t>
            </a:r>
            <a:endParaRPr lang="bg-BG" sz="3800" dirty="0" smtClean="0"/>
          </a:p>
        </p:txBody>
      </p:sp>
      <p:sp>
        <p:nvSpPr>
          <p:cNvPr id="527367" name="Rectangle 7"/>
          <p:cNvSpPr>
            <a:spLocks noGrp="1" noChangeArrowheads="1"/>
          </p:cNvSpPr>
          <p:nvPr>
            <p:ph idx="1"/>
          </p:nvPr>
        </p:nvSpPr>
        <p:spPr>
          <a:xfrm>
            <a:off x="228600" y="990600"/>
            <a:ext cx="8686800" cy="5715000"/>
          </a:xfrm>
        </p:spPr>
        <p:txBody>
          <a:bodyPr/>
          <a:lstStyle/>
          <a:p>
            <a:pPr marL="450850" indent="-450850">
              <a:spcBef>
                <a:spcPts val="600"/>
              </a:spcBef>
              <a:spcAft>
                <a:spcPts val="600"/>
              </a:spcAft>
              <a:defRPr/>
            </a:pPr>
            <a:r>
              <a:rPr lang="en-US" sz="3200" dirty="0" smtClean="0"/>
              <a:t>Creating a cookie that will be sent to the client Web browser:</a:t>
            </a:r>
          </a:p>
          <a:p>
            <a:pPr marL="450850" indent="-450850">
              <a:spcBef>
                <a:spcPts val="600"/>
              </a:spcBef>
              <a:spcAft>
                <a:spcPts val="600"/>
              </a:spcAft>
              <a:defRPr/>
            </a:pPr>
            <a:endParaRPr lang="en-US" dirty="0" smtClean="0"/>
          </a:p>
          <a:p>
            <a:pPr marL="450850" indent="-450850">
              <a:spcBef>
                <a:spcPts val="600"/>
              </a:spcBef>
              <a:spcAft>
                <a:spcPts val="600"/>
              </a:spcAft>
              <a:defRPr/>
            </a:pPr>
            <a:endParaRPr lang="en-US" dirty="0" smtClean="0"/>
          </a:p>
          <a:p>
            <a:pPr marL="450850" indent="-450850">
              <a:spcBef>
                <a:spcPts val="0"/>
              </a:spcBef>
              <a:spcAft>
                <a:spcPts val="600"/>
              </a:spcAft>
              <a:defRPr/>
            </a:pPr>
            <a:r>
              <a:rPr lang="en-US" sz="3200" dirty="0" smtClean="0"/>
              <a:t>Reading a cookie received at the server:</a:t>
            </a:r>
            <a:endParaRPr lang="bg-BG" sz="3200"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solidFill>
                  <a:schemeClr val="tx1">
                    <a:lumMod val="60000"/>
                    <a:lumOff val="40000"/>
                  </a:schemeClr>
                </a:solidFill>
                <a:latin typeface="+mj-lt"/>
              </a:rPr>
              <a:pPr>
                <a:defRPr/>
              </a:pPr>
              <a:t>18</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758798" y="2289066"/>
            <a:ext cx="762640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HttpCookie cookie = </a:t>
            </a:r>
          </a:p>
          <a:p>
            <a:pPr>
              <a:lnSpc>
                <a:spcPct val="100000"/>
              </a:lnSpc>
              <a:defRPr/>
            </a:pPr>
            <a:r>
              <a:rPr lang="en-US" noProof="1" smtClean="0"/>
              <a:t>  new HttpCookie("UserName", "baj.ivan");</a:t>
            </a:r>
          </a:p>
          <a:p>
            <a:pPr>
              <a:lnSpc>
                <a:spcPct val="100000"/>
              </a:lnSpc>
              <a:defRPr/>
            </a:pPr>
            <a:r>
              <a:rPr lang="en-US" noProof="1" smtClean="0"/>
              <a:t>Response.Cookies.Add(cookie);</a:t>
            </a:r>
            <a:endParaRPr lang="en-US" noProof="1"/>
          </a:p>
        </p:txBody>
      </p:sp>
      <p:sp>
        <p:nvSpPr>
          <p:cNvPr id="8" name="Text Placeholder 1"/>
          <p:cNvSpPr txBox="1">
            <a:spLocks/>
          </p:cNvSpPr>
          <p:nvPr/>
        </p:nvSpPr>
        <p:spPr>
          <a:xfrm>
            <a:off x="755576" y="4165600"/>
            <a:ext cx="762640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HttpCookie cookie = Request.Cookies["UserName"];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183" y="4942118"/>
            <a:ext cx="1471817" cy="1484082"/>
          </a:xfrm>
          <a:prstGeom prst="rect">
            <a:avLst/>
          </a:prstGeom>
        </p:spPr>
      </p:pic>
      <p:pic>
        <p:nvPicPr>
          <p:cNvPr id="3074" name="Picture 2" descr="http://tryityoumightlikeit.files.wordpress.com/2010/05/chocolate-almond-cookies.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828800" y="4957558"/>
            <a:ext cx="3206824" cy="1453202"/>
          </a:xfrm>
          <a:prstGeom prst="rect">
            <a:avLst/>
          </a:prstGeom>
          <a:noFill/>
          <a:ln>
            <a:solidFill>
              <a:schemeClr val="accent4">
                <a:lumMod val="50000"/>
                <a:alpha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0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ctrTitle"/>
          </p:nvPr>
        </p:nvSpPr>
        <p:spPr>
          <a:xfrm>
            <a:off x="634858" y="1219200"/>
            <a:ext cx="7850832" cy="792090"/>
          </a:xfrm>
        </p:spPr>
        <p:txBody>
          <a:bodyPr/>
          <a:lstStyle/>
          <a:p>
            <a:pPr>
              <a:lnSpc>
                <a:spcPct val="110000"/>
              </a:lnSpc>
              <a:defRPr/>
            </a:pPr>
            <a:r>
              <a:rPr lang="en-US" dirty="0" smtClean="0"/>
              <a:t>Cookies</a:t>
            </a:r>
            <a:endParaRPr lang="bg-BG" dirty="0" smtClean="0"/>
          </a:p>
        </p:txBody>
      </p:sp>
      <p:sp>
        <p:nvSpPr>
          <p:cNvPr id="2" name="Subtitle 1"/>
          <p:cNvSpPr>
            <a:spLocks noGrp="1"/>
          </p:cNvSpPr>
          <p:nvPr>
            <p:ph type="subTitle" idx="1"/>
          </p:nvPr>
        </p:nvSpPr>
        <p:spPr>
          <a:xfrm>
            <a:off x="604160" y="2083296"/>
            <a:ext cx="7924800" cy="569120"/>
          </a:xfrm>
        </p:spPr>
        <p:txBody>
          <a:bodyPr/>
          <a:lstStyle/>
          <a:p>
            <a:r>
              <a:rPr lang="en-US" dirty="0" smtClean="0"/>
              <a:t>Live Demo</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235424"/>
            <a:ext cx="1666875" cy="119062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54000" y1="24242" x2="54000" y2="24242"/>
                        <a14:foregroundMark x1="53143" y1="20661" x2="53143" y2="20661"/>
                        <a14:foregroundMark x1="49714" y1="21763" x2="49714" y2="21763"/>
                        <a14:foregroundMark x1="53143" y1="18733" x2="53143" y2="18733"/>
                        <a14:foregroundMark x1="61429" y1="19559" x2="61429" y2="19559"/>
                        <a14:foregroundMark x1="63429" y1="21763" x2="63429" y2="21763"/>
                        <a14:foregroundMark x1="58857" y1="19559" x2="58857" y2="19559"/>
                        <a14:foregroundMark x1="62857" y1="18182" x2="62857" y2="18182"/>
                        <a14:foregroundMark x1="61143" y1="17355" x2="61143" y2="17355"/>
                        <a14:foregroundMark x1="5714" y1="33609" x2="5714" y2="33609"/>
                        <a14:foregroundMark x1="8571" y1="37190" x2="8571" y2="37190"/>
                        <a14:foregroundMark x1="13143" y1="29752" x2="13143" y2="29752"/>
                        <a14:foregroundMark x1="11429" y1="36915" x2="11429" y2="36915"/>
                        <a14:foregroundMark x1="9714" y1="38017" x2="9714" y2="38017"/>
                        <a14:foregroundMark x1="15714" y1="31956" x2="15714" y2="31956"/>
                        <a14:foregroundMark x1="16286" y1="26171" x2="16286" y2="26171"/>
                        <a14:foregroundMark x1="18571" y1="28650" x2="18571" y2="28650"/>
                        <a14:foregroundMark x1="22000" y1="21212" x2="22000" y2="21212"/>
                        <a14:foregroundMark x1="24286" y1="24242" x2="24286" y2="24242"/>
                        <a14:foregroundMark x1="29143" y1="20661" x2="29143" y2="20661"/>
                        <a14:foregroundMark x1="32000" y1="16804" x2="32000" y2="16804"/>
                        <a14:foregroundMark x1="41714" y1="9091" x2="41714" y2="9091"/>
                        <a14:foregroundMark x1="40571" y1="11295" x2="40571" y2="11295"/>
                        <a14:foregroundMark x1="40857" y1="15978" x2="40857" y2="15978"/>
                        <a14:foregroundMark x1="48571" y1="12121" x2="48571" y2="12121"/>
                        <a14:foregroundMark x1="47429" y1="7713" x2="47429" y2="7713"/>
                        <a14:foregroundMark x1="47429" y1="12672" x2="47429" y2="12672"/>
                        <a14:foregroundMark x1="56857" y1="7163" x2="56857" y2="7163"/>
                        <a14:foregroundMark x1="57143" y1="11295" x2="57143" y2="11295"/>
                        <a14:foregroundMark x1="63429" y1="7438" x2="63429" y2="7438"/>
                        <a14:foregroundMark x1="63429" y1="10468" x2="63429" y2="10468"/>
                        <a14:foregroundMark x1="66857" y1="7163" x2="66857" y2="7163"/>
                        <a14:foregroundMark x1="67714" y1="10468" x2="67714" y2="10468"/>
                        <a14:foregroundMark x1="32286" y1="18733" x2="32286" y2="18733"/>
                        <a14:foregroundMark x1="42000" y1="14601" x2="42000" y2="14601"/>
                        <a14:foregroundMark x1="7143" y1="34986" x2="7143" y2="34986"/>
                        <a14:foregroundMark x1="63429" y1="3857" x2="63429" y2="3857"/>
                        <a14:backgroundMark x1="38571" y1="50689" x2="38571" y2="50689"/>
                        <a14:backgroundMark x1="13429" y1="27548" x2="13429" y2="27548"/>
                        <a14:backgroundMark x1="15429" y1="29477" x2="15429" y2="29477"/>
                        <a14:backgroundMark x1="16571" y1="30303" x2="16571" y2="30303"/>
                        <a14:backgroundMark x1="57429" y1="19284" x2="57429" y2="19284"/>
                        <a14:backgroundMark x1="44286" y1="11570" x2="44286" y2="11570"/>
                        <a14:backgroundMark x1="29143" y1="15702" x2="29143" y2="15702"/>
                        <a14:backgroundMark x1="30571" y1="18457" x2="30571" y2="18457"/>
                        <a14:backgroundMark x1="30000" y1="17355" x2="30000" y2="17355"/>
                      </a14:backgroundRemoval>
                    </a14:imgEffect>
                  </a14:imgLayer>
                </a14:imgProps>
              </a:ext>
              <a:ext uri="{28A0092B-C50C-407E-A947-70E740481C1C}">
                <a14:useLocalDpi xmlns:a14="http://schemas.microsoft.com/office/drawing/2010/main" val="0"/>
              </a:ext>
            </a:extLst>
          </a:blip>
          <a:srcRect/>
          <a:stretch>
            <a:fillRect/>
          </a:stretch>
        </p:blipFill>
        <p:spPr bwMode="auto">
          <a:xfrm>
            <a:off x="6185626" y="2875384"/>
            <a:ext cx="2501174" cy="2594074"/>
          </a:xfrm>
          <a:prstGeom prst="roundRect">
            <a:avLst>
              <a:gd name="adj" fmla="val 10574"/>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34208" y="2947392"/>
            <a:ext cx="3090939" cy="3115816"/>
          </a:xfrm>
          <a:prstGeom prst="roundRect">
            <a:avLst>
              <a:gd name="adj" fmla="val 1360"/>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106199">
            <a:off x="4497579" y="4409877"/>
            <a:ext cx="1471817" cy="1484082"/>
          </a:xfrm>
          <a:prstGeom prst="rect">
            <a:avLst/>
          </a:prstGeom>
          <a:scene3d>
            <a:camera prst="perspectiveHeroicExtremeLeftFacing"/>
            <a:lightRig rig="threePt" dir="t"/>
          </a:scene3d>
        </p:spPr>
      </p:pic>
    </p:spTree>
    <p:extLst>
      <p:ext uri="{BB962C8B-B14F-4D97-AF65-F5344CB8AC3E}">
        <p14:creationId xmlns:p14="http://schemas.microsoft.com/office/powerpoint/2010/main" val="107578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a:defRPr/>
            </a:pPr>
            <a:r>
              <a:rPr lang="en-US" dirty="0" smtClean="0"/>
              <a:t>Table of Contents</a:t>
            </a:r>
            <a:r>
              <a:rPr lang="bg-BG" dirty="0" smtClean="0"/>
              <a:t> </a:t>
            </a:r>
          </a:p>
        </p:txBody>
      </p:sp>
      <p:sp>
        <p:nvSpPr>
          <p:cNvPr id="460806" name="Rectangle 6"/>
          <p:cNvSpPr>
            <a:spLocks noGrp="1" noChangeArrowheads="1"/>
          </p:cNvSpPr>
          <p:nvPr>
            <p:ph idx="1"/>
          </p:nvPr>
        </p:nvSpPr>
        <p:spPr>
          <a:xfrm>
            <a:off x="323850" y="980728"/>
            <a:ext cx="8496300" cy="5616624"/>
          </a:xfrm>
        </p:spPr>
        <p:txBody>
          <a:bodyPr/>
          <a:lstStyle/>
          <a:p>
            <a:pPr>
              <a:lnSpc>
                <a:spcPct val="100000"/>
              </a:lnSpc>
              <a:defRPr/>
            </a:pPr>
            <a:r>
              <a:rPr lang="en-US" dirty="0" smtClean="0"/>
              <a:t>ASP.NET Intrinsic Objects</a:t>
            </a:r>
            <a:endParaRPr lang="bg-BG" dirty="0" smtClean="0"/>
          </a:p>
          <a:p>
            <a:pPr>
              <a:lnSpc>
                <a:spcPct val="100000"/>
              </a:lnSpc>
              <a:defRPr/>
            </a:pPr>
            <a:r>
              <a:rPr lang="en-US" dirty="0" smtClean="0"/>
              <a:t>State Management in Web Applications</a:t>
            </a:r>
          </a:p>
          <a:p>
            <a:pPr marL="723900" lvl="1" indent="-368300">
              <a:lnSpc>
                <a:spcPct val="100000"/>
              </a:lnSpc>
              <a:defRPr/>
            </a:pPr>
            <a:r>
              <a:rPr lang="en-US" dirty="0" smtClean="0"/>
              <a:t>Cookies</a:t>
            </a:r>
          </a:p>
          <a:p>
            <a:pPr marL="723900" lvl="1" indent="-368300">
              <a:lnSpc>
                <a:spcPct val="100000"/>
              </a:lnSpc>
              <a:defRPr/>
            </a:pPr>
            <a:r>
              <a:rPr lang="en-US" dirty="0" smtClean="0"/>
              <a:t>Hidden Fields</a:t>
            </a:r>
            <a:endParaRPr lang="bg-BG" dirty="0" smtClean="0"/>
          </a:p>
          <a:p>
            <a:pPr marL="723900" lvl="1" indent="-368300">
              <a:lnSpc>
                <a:spcPct val="100000"/>
              </a:lnSpc>
              <a:defRPr/>
            </a:pPr>
            <a:r>
              <a:rPr lang="en-US" dirty="0" smtClean="0"/>
              <a:t>Parameterized Addresses</a:t>
            </a:r>
          </a:p>
          <a:p>
            <a:pPr>
              <a:lnSpc>
                <a:spcPct val="100000"/>
              </a:lnSpc>
              <a:defRPr/>
            </a:pPr>
            <a:r>
              <a:rPr lang="en-US" dirty="0" smtClean="0"/>
              <a:t>ASP.NET State Management</a:t>
            </a:r>
            <a:endParaRPr lang="bg-BG" dirty="0" smtClean="0"/>
          </a:p>
          <a:p>
            <a:pPr marL="723900" lvl="1" indent="-368300">
              <a:lnSpc>
                <a:spcPct val="100000"/>
              </a:lnSpc>
              <a:defRPr/>
            </a:pPr>
            <a:r>
              <a:rPr lang="en-US" dirty="0" smtClean="0"/>
              <a:t>Client side – View State</a:t>
            </a:r>
          </a:p>
          <a:p>
            <a:pPr marL="723900" lvl="1" indent="-368300">
              <a:lnSpc>
                <a:spcPct val="100000"/>
              </a:lnSpc>
              <a:defRPr/>
            </a:pPr>
            <a:r>
              <a:rPr lang="en-US" dirty="0" smtClean="0"/>
              <a:t>Server side – </a:t>
            </a:r>
            <a:r>
              <a:rPr lang="en-US" dirty="0" smtClean="0">
                <a:solidFill>
                  <a:srgbClr val="EBFFD2"/>
                </a:solidFill>
              </a:rPr>
              <a:t>Application State, Session State	</a:t>
            </a:r>
          </a:p>
          <a:p>
            <a:pPr>
              <a:lnSpc>
                <a:spcPct val="100000"/>
              </a:lnSpc>
              <a:defRPr/>
            </a:pPr>
            <a:r>
              <a:rPr lang="en-US" dirty="0" smtClean="0"/>
              <a:t>Manipulating the HTTP response headers</a:t>
            </a:r>
          </a:p>
        </p:txBody>
      </p:sp>
      <p:pic>
        <p:nvPicPr>
          <p:cNvPr id="4" name="Picture 2" descr="http://school.discoveryeducation.com/clipart/images/dancebk.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012160" y="2492896"/>
            <a:ext cx="2453182" cy="1580810"/>
          </a:xfrm>
          <a:prstGeom prst="roundRect">
            <a:avLst>
              <a:gd name="adj" fmla="val 5167"/>
            </a:avLst>
          </a:prstGeom>
          <a:solidFill>
            <a:srgbClr val="FFFFFF">
              <a:shade val="85000"/>
            </a:srgbClr>
          </a:solidFill>
          <a:ln>
            <a:noFill/>
          </a:ln>
          <a:effectLst>
            <a:reflection blurRad="12700" stA="38000" endPos="28000" dist="5000" dir="5400000" sy="-100000" algn="bl" rotWithShape="0"/>
          </a:effectLst>
          <a:scene3d>
            <a:camera prst="perspectiveAbove"/>
            <a:lightRig rig="threePt" dir="t"/>
          </a:scene3d>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758891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idx="1"/>
          </p:nvPr>
        </p:nvSpPr>
        <p:spPr/>
        <p:txBody>
          <a:bodyPr/>
          <a:lstStyle/>
          <a:p>
            <a:pPr marL="450850" indent="-450850">
              <a:lnSpc>
                <a:spcPct val="100000"/>
              </a:lnSpc>
              <a:defRPr/>
            </a:pPr>
            <a:r>
              <a:rPr lang="en-US" dirty="0" smtClean="0"/>
              <a:t>Hidden form fields keep information, not visible in the Web page, sent on form submit</a:t>
            </a:r>
          </a:p>
          <a:p>
            <a:pPr marL="798513" lvl="1" indent="-450850">
              <a:lnSpc>
                <a:spcPct val="100000"/>
              </a:lnSpc>
              <a:defRPr/>
            </a:pPr>
            <a:r>
              <a:rPr lang="en-US" dirty="0" smtClean="0"/>
              <a:t>ASP.NET </a:t>
            </a:r>
            <a:r>
              <a:rPr lang="en-US" noProof="1" smtClean="0">
                <a:solidFill>
                  <a:schemeClr val="accent5">
                    <a:lumMod val="20000"/>
                    <a:lumOff val="80000"/>
                  </a:schemeClr>
                </a:solidFill>
                <a:latin typeface="Consolas" pitchFamily="49" charset="0"/>
                <a:cs typeface="Consolas" pitchFamily="49" charset="0"/>
              </a:rPr>
              <a:t>HiddenField</a:t>
            </a:r>
            <a:r>
              <a:rPr lang="en-US" dirty="0" smtClean="0"/>
              <a:t> is a control, </a:t>
            </a:r>
            <a:r>
              <a:rPr lang="en-US" dirty="0"/>
              <a:t>which renders as a standard HTML hidden </a:t>
            </a:r>
            <a:r>
              <a:rPr lang="en-US" dirty="0" smtClean="0"/>
              <a:t>field</a:t>
            </a:r>
          </a:p>
          <a:p>
            <a:pPr marL="798513" lvl="1" indent="-450850">
              <a:lnSpc>
                <a:spcPct val="100000"/>
              </a:lnSpc>
              <a:defRPr/>
            </a:pPr>
            <a:r>
              <a:rPr lang="en-US" dirty="0" smtClean="0"/>
              <a:t>Not visible </a:t>
            </a:r>
            <a:r>
              <a:rPr lang="en-US" dirty="0"/>
              <a:t>in the browser, but you can </a:t>
            </a:r>
            <a:r>
              <a:rPr lang="en-US" dirty="0" smtClean="0"/>
              <a:t>use it to store information directly in the page</a:t>
            </a:r>
            <a:endParaRPr lang="en-US" dirty="0"/>
          </a:p>
          <a:p>
            <a:pPr marL="0" indent="0">
              <a:lnSpc>
                <a:spcPct val="100000"/>
              </a:lnSpc>
              <a:buNone/>
              <a:defRPr/>
            </a:pPr>
            <a:endParaRPr lang="en-US" dirty="0" smtClean="0"/>
          </a:p>
          <a:p>
            <a:pPr marL="450850" indent="-450850">
              <a:lnSpc>
                <a:spcPct val="100000"/>
              </a:lnSpc>
              <a:defRPr/>
            </a:pPr>
            <a:r>
              <a:rPr lang="en-US" dirty="0" smtClean="0"/>
              <a:t>Insecure, </a:t>
            </a:r>
            <a:r>
              <a:rPr lang="en-US" dirty="0"/>
              <a:t>because malicious </a:t>
            </a:r>
            <a:r>
              <a:rPr lang="en-US" dirty="0" smtClean="0"/>
              <a:t>user can easily access hidden fields </a:t>
            </a:r>
            <a:r>
              <a:rPr lang="en-US" dirty="0"/>
              <a:t>and </a:t>
            </a:r>
            <a:r>
              <a:rPr lang="en-US" dirty="0" smtClean="0"/>
              <a:t>tamper it</a:t>
            </a:r>
          </a:p>
          <a:p>
            <a:pPr marL="798513" lvl="1" indent="-450850">
              <a:lnSpc>
                <a:spcPct val="100000"/>
              </a:lnSpc>
              <a:defRPr/>
            </a:pPr>
            <a:r>
              <a:rPr lang="en-US" dirty="0" smtClean="0"/>
              <a:t>ASP.NET ViewState is encrypted for security</a:t>
            </a:r>
          </a:p>
        </p:txBody>
      </p:sp>
      <p:sp>
        <p:nvSpPr>
          <p:cNvPr id="506883" name="Rectangle 3"/>
          <p:cNvSpPr>
            <a:spLocks noGrp="1" noChangeArrowheads="1"/>
          </p:cNvSpPr>
          <p:nvPr>
            <p:ph type="title"/>
          </p:nvPr>
        </p:nvSpPr>
        <p:spPr/>
        <p:txBody>
          <a:bodyPr/>
          <a:lstStyle/>
          <a:p>
            <a:pPr>
              <a:defRPr/>
            </a:pPr>
            <a:r>
              <a:rPr lang="en-US" dirty="0" smtClean="0"/>
              <a:t>What are Hidden Fields?</a:t>
            </a:r>
            <a:endParaRPr lang="bg-BG" dirty="0" smtClean="0"/>
          </a:p>
        </p:txBody>
      </p:sp>
      <p:sp>
        <p:nvSpPr>
          <p:cNvPr id="7" name="Text Placeholder 1"/>
          <p:cNvSpPr txBox="1">
            <a:spLocks/>
          </p:cNvSpPr>
          <p:nvPr/>
        </p:nvSpPr>
        <p:spPr>
          <a:xfrm>
            <a:off x="683568" y="4267200"/>
            <a:ext cx="792088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effectLst>
                  <a:outerShdw blurRad="38100" dist="38100" dir="2700000" algn="tl">
                    <a:srgbClr val="000000"/>
                  </a:outerShdw>
                </a:effectLst>
              </a:rPr>
              <a:t>&lt;input type="hidden" name="Language" value="English"&gt;</a:t>
            </a:r>
            <a:endParaRPr lang="en-US" dirty="0">
              <a:effectLst>
                <a:outerShdw blurRad="38100" dist="38100" dir="2700000" algn="tl">
                  <a:srgbClr val="000000"/>
                </a:outerShdw>
              </a:effectLs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35472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Storage / Session Storage</a:t>
            </a:r>
            <a:endParaRPr lang="en-US" dirty="0"/>
          </a:p>
        </p:txBody>
      </p:sp>
      <p:sp>
        <p:nvSpPr>
          <p:cNvPr id="3" name="Content Placeholder 2"/>
          <p:cNvSpPr>
            <a:spLocks noGrp="1"/>
          </p:cNvSpPr>
          <p:nvPr>
            <p:ph idx="1"/>
          </p:nvPr>
        </p:nvSpPr>
        <p:spPr/>
        <p:txBody>
          <a:bodyPr/>
          <a:lstStyle/>
          <a:p>
            <a:r>
              <a:rPr lang="en-US" dirty="0" smtClean="0"/>
              <a:t>HTML5 provides client-side local and session storage (</a:t>
            </a:r>
            <a:r>
              <a:rPr lang="en-US" dirty="0"/>
              <a:t>through JavaScript</a:t>
            </a:r>
            <a:r>
              <a:rPr lang="en-US" dirty="0" smtClean="0"/>
              <a:t>)</a:t>
            </a:r>
          </a:p>
          <a:p>
            <a:pPr lvl="1"/>
            <a:r>
              <a:rPr lang="en-US" noProof="1" smtClean="0">
                <a:solidFill>
                  <a:schemeClr val="accent5">
                    <a:lumMod val="20000"/>
                    <a:lumOff val="80000"/>
                  </a:schemeClr>
                </a:solidFill>
                <a:latin typeface="Consolas" panose="020B0609020204030204" pitchFamily="49" charset="0"/>
                <a:cs typeface="Consolas" panose="020B0609020204030204" pitchFamily="49" charset="0"/>
              </a:rPr>
              <a:t>localStorage</a:t>
            </a:r>
            <a:r>
              <a:rPr lang="en-US" dirty="0" smtClean="0"/>
              <a:t> – stores </a:t>
            </a:r>
            <a:r>
              <a:rPr lang="en-US" dirty="0"/>
              <a:t>data </a:t>
            </a:r>
            <a:r>
              <a:rPr lang="en-US" dirty="0" smtClean="0"/>
              <a:t>long term</a:t>
            </a:r>
            <a:endParaRPr lang="en-US" dirty="0"/>
          </a:p>
          <a:p>
            <a:pPr lvl="1"/>
            <a:r>
              <a:rPr lang="en-US" noProof="1" smtClean="0">
                <a:solidFill>
                  <a:schemeClr val="accent5">
                    <a:lumMod val="20000"/>
                    <a:lumOff val="80000"/>
                  </a:schemeClr>
                </a:solidFill>
                <a:latin typeface="Consolas" panose="020B0609020204030204" pitchFamily="49" charset="0"/>
                <a:cs typeface="Consolas" panose="020B0609020204030204" pitchFamily="49" charset="0"/>
              </a:rPr>
              <a:t>sessionStorage</a:t>
            </a:r>
            <a:r>
              <a:rPr lang="en-US" dirty="0" smtClean="0"/>
              <a:t> – stores </a:t>
            </a:r>
            <a:r>
              <a:rPr lang="en-US" dirty="0"/>
              <a:t>data for one </a:t>
            </a:r>
            <a:r>
              <a:rPr lang="en-US" dirty="0" smtClean="0"/>
              <a:t>session</a:t>
            </a:r>
          </a:p>
          <a:p>
            <a:r>
              <a:rPr lang="en-US" dirty="0" smtClean="0"/>
              <a:t>Local data is stored per domain</a:t>
            </a:r>
          </a:p>
          <a:p>
            <a:pPr lvl="1"/>
            <a:r>
              <a:rPr lang="en-US" dirty="0" smtClean="0"/>
              <a:t>E.g.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academy.telerik.com</a:t>
            </a:r>
            <a:r>
              <a:rPr lang="en-US" dirty="0" smtClean="0"/>
              <a:t> 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facebook.com</a:t>
            </a:r>
            <a:r>
              <a:rPr lang="en-US" dirty="0" smtClean="0"/>
              <a:t> have different storages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 name="Text Placeholder 1"/>
          <p:cNvSpPr txBox="1">
            <a:spLocks/>
          </p:cNvSpPr>
          <p:nvPr/>
        </p:nvSpPr>
        <p:spPr>
          <a:xfrm>
            <a:off x="575816" y="5238690"/>
            <a:ext cx="8009384" cy="10893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noProof="1">
                <a:effectLst>
                  <a:outerShdw blurRad="38100" dist="38100" dir="2700000" algn="tl">
                    <a:srgbClr val="000000"/>
                  </a:outerShdw>
                </a:effectLst>
              </a:rPr>
              <a:t>localStorage.setItem(</a:t>
            </a:r>
            <a:r>
              <a:rPr lang="en-US" noProof="1" smtClean="0">
                <a:effectLst>
                  <a:outerShdw blurRad="38100" dist="38100" dir="2700000" algn="tl">
                    <a:srgbClr val="000000"/>
                  </a:outerShdw>
                </a:effectLst>
              </a:rPr>
              <a:t>'myColor', 'red');</a:t>
            </a:r>
            <a:endParaRPr lang="en-US" noProof="1">
              <a:effectLst>
                <a:outerShdw blurRad="38100" dist="38100" dir="2700000" algn="tl">
                  <a:srgbClr val="000000"/>
                </a:outerShdw>
              </a:effectLst>
            </a:endParaRPr>
          </a:p>
          <a:p>
            <a:pPr>
              <a:lnSpc>
                <a:spcPct val="110000"/>
              </a:lnSpc>
              <a:defRPr/>
            </a:pPr>
            <a:r>
              <a:rPr lang="en-US" noProof="1">
                <a:effectLst>
                  <a:outerShdw blurRad="38100" dist="38100" dir="2700000" algn="tl">
                    <a:srgbClr val="000000"/>
                  </a:outerShdw>
                </a:effectLst>
              </a:rPr>
              <a:t>var </a:t>
            </a:r>
            <a:r>
              <a:rPr lang="en-US" noProof="1" smtClean="0">
                <a:effectLst>
                  <a:outerShdw blurRad="38100" dist="38100" dir="2700000" algn="tl">
                    <a:srgbClr val="000000"/>
                  </a:outerShdw>
                </a:effectLst>
              </a:rPr>
              <a:t>color </a:t>
            </a:r>
            <a:r>
              <a:rPr lang="en-US" noProof="1">
                <a:effectLst>
                  <a:outerShdw blurRad="38100" dist="38100" dir="2700000" algn="tl">
                    <a:srgbClr val="000000"/>
                  </a:outerShdw>
                </a:effectLst>
              </a:rPr>
              <a:t>= </a:t>
            </a:r>
            <a:r>
              <a:rPr lang="en-US" noProof="1" smtClean="0">
                <a:effectLst>
                  <a:outerShdw blurRad="38100" dist="38100" dir="2700000" algn="tl">
                    <a:srgbClr val="000000"/>
                  </a:outerShdw>
                </a:effectLst>
              </a:rPr>
              <a:t>localStorage.getItem</a:t>
            </a:r>
            <a:r>
              <a:rPr lang="en-US" noProof="1">
                <a:effectLst>
                  <a:outerShdw blurRad="38100" dist="38100" dir="2700000" algn="tl">
                    <a:srgbClr val="000000"/>
                  </a:outerShdw>
                </a:effectLst>
              </a:rPr>
              <a:t>(</a:t>
            </a:r>
            <a:r>
              <a:rPr lang="en-US" noProof="1" smtClean="0">
                <a:effectLst>
                  <a:outerShdw blurRad="38100" dist="38100" dir="2700000" algn="tl">
                    <a:srgbClr val="000000"/>
                  </a:outerShdw>
                </a:effectLst>
              </a:rPr>
              <a:t>'myColor'); </a:t>
            </a:r>
            <a:r>
              <a:rPr lang="en-US" noProof="1">
                <a:effectLst>
                  <a:outerShdw blurRad="38100" dist="38100" dir="2700000" algn="tl">
                    <a:srgbClr val="000000"/>
                  </a:outerShdw>
                </a:effectLst>
              </a:rPr>
              <a:t>// -&gt; </a:t>
            </a:r>
            <a:r>
              <a:rPr lang="en-US" noProof="1" smtClean="0">
                <a:effectLst>
                  <a:outerShdw blurRad="38100" dist="38100" dir="2700000" algn="tl">
                    <a:srgbClr val="000000"/>
                  </a:outerShdw>
                </a:effectLst>
              </a:rPr>
              <a:t>'red'</a:t>
            </a:r>
            <a:endParaRPr lang="en-US" noProof="1">
              <a:effectLst>
                <a:outerShdw blurRad="38100" dist="38100" dir="2700000" algn="tl">
                  <a:srgbClr val="000000"/>
                </a:outerShdw>
              </a:effectLst>
            </a:endParaRPr>
          </a:p>
          <a:p>
            <a:pPr>
              <a:lnSpc>
                <a:spcPct val="110000"/>
              </a:lnSpc>
              <a:defRPr/>
            </a:pPr>
            <a:r>
              <a:rPr lang="en-US" noProof="1">
                <a:effectLst>
                  <a:outerShdw blurRad="38100" dist="38100" dir="2700000" algn="tl">
                    <a:srgbClr val="000000"/>
                  </a:outerShdw>
                </a:effectLst>
              </a:rPr>
              <a:t>localStorage.removeItem(</a:t>
            </a:r>
            <a:r>
              <a:rPr lang="en-US" noProof="1" smtClean="0">
                <a:effectLst>
                  <a:outerShdw blurRad="38100" dist="38100" dir="2700000" algn="tl">
                    <a:srgbClr val="000000"/>
                  </a:outerShdw>
                </a:effectLst>
              </a:rPr>
              <a:t>'myColor');</a:t>
            </a:r>
            <a:endParaRPr lang="en-US" dirty="0">
              <a:effectLst>
                <a:outerShdw blurRad="38100" dist="38100" dir="2700000" algn="tl">
                  <a:srgbClr val="000000"/>
                </a:outerShdw>
              </a:effectLst>
            </a:endParaRPr>
          </a:p>
        </p:txBody>
      </p:sp>
    </p:spTree>
    <p:extLst>
      <p:ext uri="{BB962C8B-B14F-4D97-AF65-F5344CB8AC3E}">
        <p14:creationId xmlns:p14="http://schemas.microsoft.com/office/powerpoint/2010/main" val="133744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title"/>
          </p:nvPr>
        </p:nvSpPr>
        <p:spPr/>
        <p:txBody>
          <a:bodyPr/>
          <a:lstStyle/>
          <a:p>
            <a:pPr>
              <a:defRPr/>
            </a:pPr>
            <a:r>
              <a:rPr lang="en-US" dirty="0" smtClean="0"/>
              <a:t>Parameterized Addresses</a:t>
            </a:r>
            <a:endParaRPr lang="bg-BG" dirty="0" smtClean="0"/>
          </a:p>
        </p:txBody>
      </p:sp>
      <p:sp>
        <p:nvSpPr>
          <p:cNvPr id="506882" name="Rectangle 2"/>
          <p:cNvSpPr>
            <a:spLocks noGrp="1" noChangeArrowheads="1"/>
          </p:cNvSpPr>
          <p:nvPr>
            <p:ph idx="1"/>
          </p:nvPr>
        </p:nvSpPr>
        <p:spPr/>
        <p:txBody>
          <a:bodyPr/>
          <a:lstStyle/>
          <a:p>
            <a:pPr marL="450850" indent="-450850">
              <a:lnSpc>
                <a:spcPct val="100000"/>
              </a:lnSpc>
              <a:defRPr/>
            </a:pPr>
            <a:r>
              <a:rPr lang="en-US" dirty="0" smtClean="0"/>
              <a:t>Also known as </a:t>
            </a:r>
            <a:r>
              <a:rPr lang="en-US" dirty="0" smtClean="0">
                <a:solidFill>
                  <a:schemeClr val="accent5">
                    <a:lumMod val="20000"/>
                    <a:lumOff val="80000"/>
                  </a:schemeClr>
                </a:solidFill>
              </a:rPr>
              <a:t>query </a:t>
            </a:r>
            <a:r>
              <a:rPr lang="en-US" dirty="0">
                <a:solidFill>
                  <a:schemeClr val="accent5">
                    <a:lumMod val="20000"/>
                    <a:lumOff val="80000"/>
                  </a:schemeClr>
                </a:solidFill>
              </a:rPr>
              <a:t>strings</a:t>
            </a:r>
            <a:endParaRPr lang="en-US" dirty="0" smtClean="0">
              <a:solidFill>
                <a:schemeClr val="accent5">
                  <a:lumMod val="20000"/>
                  <a:lumOff val="80000"/>
                </a:schemeClr>
              </a:solidFill>
            </a:endParaRPr>
          </a:p>
          <a:p>
            <a:pPr marL="450850" indent="-450850">
              <a:lnSpc>
                <a:spcPct val="100000"/>
              </a:lnSpc>
              <a:defRPr/>
            </a:pPr>
            <a:r>
              <a:rPr lang="en-US" dirty="0" smtClean="0"/>
              <a:t>Setting the parameters in the URL of a page after the "</a:t>
            </a:r>
            <a:r>
              <a:rPr lang="en-US" dirty="0" smtClean="0">
                <a:solidFill>
                  <a:schemeClr val="accent5">
                    <a:lumMod val="20000"/>
                    <a:lumOff val="80000"/>
                  </a:schemeClr>
                </a:solidFill>
                <a:latin typeface="Courier New" pitchFamily="49" charset="0"/>
              </a:rPr>
              <a:t>?</a:t>
            </a:r>
            <a:r>
              <a:rPr lang="en-US" dirty="0" smtClean="0"/>
              <a:t>" sign:</a:t>
            </a:r>
          </a:p>
          <a:p>
            <a:pPr marL="450850" indent="-450850">
              <a:lnSpc>
                <a:spcPct val="100000"/>
              </a:lnSpc>
              <a:defRPr/>
            </a:pPr>
            <a:endParaRPr lang="en-US" dirty="0" smtClean="0"/>
          </a:p>
          <a:p>
            <a:pPr marL="450850" indent="-450850">
              <a:lnSpc>
                <a:spcPct val="100000"/>
              </a:lnSpc>
              <a:defRPr/>
            </a:pPr>
            <a:r>
              <a:rPr lang="en-US" dirty="0" smtClean="0"/>
              <a:t>Reading a query parameter:</a:t>
            </a:r>
          </a:p>
          <a:p>
            <a:pPr marL="450850" indent="-450850">
              <a:lnSpc>
                <a:spcPct val="100000"/>
              </a:lnSpc>
              <a:defRPr/>
            </a:pPr>
            <a:endParaRPr lang="en-US" dirty="0"/>
          </a:p>
          <a:p>
            <a:pPr marL="450850" indent="-450850">
              <a:lnSpc>
                <a:spcPct val="100000"/>
              </a:lnSpc>
              <a:defRPr/>
            </a:pPr>
            <a:r>
              <a:rPr lang="en-US" dirty="0" smtClean="0"/>
              <a:t>Used to pass data from one page to another</a:t>
            </a:r>
          </a:p>
          <a:p>
            <a:pPr marL="450850" indent="-450850">
              <a:lnSpc>
                <a:spcPct val="100000"/>
              </a:lnSpc>
              <a:defRPr/>
            </a:pPr>
            <a:r>
              <a:rPr lang="en-US" dirty="0" smtClean="0"/>
              <a:t>Insecure, because malicious user can copy or change the address</a:t>
            </a:r>
            <a:endParaRPr lang="en-US" dirty="0"/>
          </a:p>
        </p:txBody>
      </p:sp>
      <p:sp>
        <p:nvSpPr>
          <p:cNvPr id="8" name="Text Placeholder 1"/>
          <p:cNvSpPr txBox="1">
            <a:spLocks/>
          </p:cNvSpPr>
          <p:nvPr/>
        </p:nvSpPr>
        <p:spPr>
          <a:xfrm>
            <a:off x="827584" y="4044890"/>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b="1" noProof="1">
                <a:effectLst>
                  <a:outerShdw blurRad="38100" dist="38100" dir="2700000" algn="tl">
                    <a:srgbClr val="000000">
                      <a:alpha val="43137"/>
                    </a:srgbClr>
                  </a:outerShdw>
                </a:effectLst>
              </a:rPr>
              <a:t>string selectedTabID = Request.QueryString["tabid"];</a:t>
            </a:r>
          </a:p>
        </p:txBody>
      </p:sp>
      <p:sp>
        <p:nvSpPr>
          <p:cNvPr id="9" name="Text Placeholder 1"/>
          <p:cNvSpPr txBox="1">
            <a:spLocks/>
          </p:cNvSpPr>
          <p:nvPr/>
        </p:nvSpPr>
        <p:spPr>
          <a:xfrm>
            <a:off x="827584" y="2763416"/>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defPPr>
              <a:defRPr lang="en-US"/>
            </a:defPPr>
            <a:lvl1pPr marL="0" indent="0" eaLnBrk="1" hangingPunct="1">
              <a:lnSpc>
                <a:spcPct val="100000"/>
              </a:lnSpc>
              <a:spcBef>
                <a:spcPts val="0"/>
              </a:spcBef>
              <a:buClr>
                <a:schemeClr val="accent5">
                  <a:lumMod val="40000"/>
                  <a:lumOff val="60000"/>
                </a:schemeClr>
              </a:buClr>
              <a:buSzPct val="70000"/>
              <a:buFont typeface="Wingdings 2" pitchFamily="18" charset="2"/>
              <a:buNone/>
              <a:defRPr sz="2000">
                <a:solidFill>
                  <a:srgbClr val="8CF4F2"/>
                </a:solidFill>
                <a:effectLst>
                  <a:outerShdw blurRad="38100" dist="38100" dir="2700000" algn="tl">
                    <a:srgbClr val="000000"/>
                  </a:outerShdw>
                </a:effectLst>
                <a:latin typeface="Consolas" pitchFamily="49" charset="0"/>
                <a:cs typeface="Consolas" pitchFamily="49" charset="0"/>
              </a:defRPr>
            </a:lvl1pPr>
            <a:lvl2pPr marL="630238" indent="-273050" eaLnBrk="1" hangingPunct="1">
              <a:spcBef>
                <a:spcPct val="20000"/>
              </a:spcBef>
              <a:buClr>
                <a:schemeClr val="accent2">
                  <a:lumMod val="60000"/>
                  <a:lumOff val="40000"/>
                </a:schemeClr>
              </a:buClr>
              <a:buFont typeface="Wingdings 2" pitchFamily="18" charset="2"/>
              <a:buChar char=""/>
              <a:defRPr sz="3000">
                <a:solidFill>
                  <a:schemeClr val="tx1">
                    <a:lumMod val="20000"/>
                    <a:lumOff val="80000"/>
                  </a:schemeClr>
                </a:solidFill>
                <a:effectLst>
                  <a:outerShdw blurRad="38100" dist="38100" dir="2700000" algn="tl">
                    <a:srgbClr val="000000">
                      <a:alpha val="43137"/>
                    </a:srgbClr>
                  </a:outerShdw>
                </a:effectLst>
                <a:latin typeface="+mn-lt"/>
              </a:defRPr>
            </a:lvl2pPr>
            <a:lvl3pPr marL="922338" indent="-273050" eaLnBrk="1" hangingPunct="1">
              <a:spcBef>
                <a:spcPct val="20000"/>
              </a:spcBef>
              <a:buClr>
                <a:schemeClr val="tx1">
                  <a:lumMod val="50000"/>
                </a:schemeClr>
              </a:buClr>
              <a:buFont typeface="Wingdings 2" pitchFamily="18" charset="2"/>
              <a:buChar char=""/>
              <a:defRPr sz="2800">
                <a:solidFill>
                  <a:schemeClr val="tx1">
                    <a:lumMod val="20000"/>
                    <a:lumOff val="80000"/>
                  </a:schemeClr>
                </a:solidFill>
                <a:effectLst>
                  <a:outerShdw blurRad="38100" dist="38100" dir="2700000" algn="tl">
                    <a:srgbClr val="000000">
                      <a:alpha val="43137"/>
                    </a:srgbClr>
                  </a:outerShdw>
                </a:effectLst>
                <a:latin typeface="+mn-lt"/>
              </a:defRPr>
            </a:lvl3pPr>
            <a:lvl4pPr marL="1187450" indent="-228600" eaLnBrk="1" hangingPunct="1">
              <a:spcBef>
                <a:spcPct val="20000"/>
              </a:spcBef>
              <a:buClr>
                <a:srgbClr val="F8BD52"/>
              </a:buClr>
              <a:buFont typeface="Wingdings 2" pitchFamily="18" charset="2"/>
              <a:buChar char=""/>
              <a:defRPr sz="2600">
                <a:solidFill>
                  <a:schemeClr val="tx1">
                    <a:lumMod val="20000"/>
                    <a:lumOff val="80000"/>
                  </a:schemeClr>
                </a:solidFill>
                <a:effectLst>
                  <a:outerShdw blurRad="38100" dist="38100" dir="2700000" algn="tl">
                    <a:srgbClr val="000000">
                      <a:alpha val="43137"/>
                    </a:srgbClr>
                  </a:outerShdw>
                </a:effectLst>
                <a:latin typeface="+mn-lt"/>
              </a:defRPr>
            </a:lvl4pPr>
            <a:lvl5pPr marL="1425575" indent="-228600" eaLnBrk="1" hangingPunct="1">
              <a:spcBef>
                <a:spcPct val="20000"/>
              </a:spcBef>
              <a:buClr>
                <a:srgbClr val="46A6BD"/>
              </a:buClr>
              <a:buFont typeface="Wingdings 2" pitchFamily="18" charset="2"/>
              <a:buChar char=""/>
              <a:defRPr sz="2400">
                <a:solidFill>
                  <a:schemeClr val="tx1">
                    <a:lumMod val="20000"/>
                    <a:lumOff val="80000"/>
                  </a:schemeClr>
                </a:solidFill>
                <a:effectLst>
                  <a:outerShdw blurRad="38100" dist="38100" dir="2700000" algn="tl">
                    <a:srgbClr val="000000">
                      <a:alpha val="43137"/>
                    </a:srgbClr>
                  </a:outerShdw>
                </a:effectLst>
                <a:latin typeface="+mn-lt"/>
              </a:defRPr>
            </a:lvl5pPr>
            <a:lvl6pPr marL="1673352" indent="-228600">
              <a:spcBef>
                <a:spcPct val="20000"/>
              </a:spcBef>
              <a:buClr>
                <a:schemeClr val="accent6"/>
              </a:buClr>
              <a:buFont typeface="Wingdings 2"/>
              <a:buChar char=""/>
              <a:defRPr sz="1800">
                <a:solidFill>
                  <a:schemeClr val="tx1"/>
                </a:solidFill>
                <a:latin typeface="+mn-lt"/>
              </a:defRPr>
            </a:lvl6pPr>
            <a:lvl7pPr marL="1911096" indent="-228600">
              <a:spcBef>
                <a:spcPct val="20000"/>
              </a:spcBef>
              <a:buClr>
                <a:schemeClr val="tx2"/>
              </a:buClr>
              <a:buFont typeface="Wingdings 2"/>
              <a:buChar char=""/>
              <a:defRPr sz="1600">
                <a:solidFill>
                  <a:schemeClr val="tx1"/>
                </a:solidFill>
                <a:latin typeface="+mn-lt"/>
              </a:defRPr>
            </a:lvl7pPr>
            <a:lvl8pPr marL="2121408" indent="-182880">
              <a:spcBef>
                <a:spcPct val="20000"/>
              </a:spcBef>
              <a:buClr>
                <a:schemeClr val="tx2"/>
              </a:buClr>
              <a:buFont typeface="Wingdings 2"/>
              <a:buChar char=""/>
              <a:defRPr sz="1400">
                <a:solidFill>
                  <a:schemeClr val="tx1"/>
                </a:solidFill>
                <a:latin typeface="+mn-lt"/>
              </a:defRPr>
            </a:lvl8pPr>
            <a:lvl9pPr marL="2322576" indent="-182880">
              <a:spcBef>
                <a:spcPct val="20000"/>
              </a:spcBef>
              <a:buClr>
                <a:schemeClr val="tx2"/>
              </a:buClr>
              <a:buFont typeface="Wingdings 2"/>
              <a:buChar char=""/>
              <a:defRPr sz="1400">
                <a:solidFill>
                  <a:schemeClr val="tx1"/>
                </a:solidFill>
                <a:latin typeface="+mn-lt"/>
              </a:defRPr>
            </a:lvl9pPr>
          </a:lstStyle>
          <a:p>
            <a:r>
              <a:rPr lang="en-US" b="1" noProof="1">
                <a:effectLst>
                  <a:outerShdw blurRad="38100" dist="38100" dir="2700000" algn="tl">
                    <a:srgbClr val="000000">
                      <a:alpha val="43137"/>
                    </a:srgbClr>
                  </a:outerShdw>
                </a:effectLst>
              </a:rPr>
              <a:t>http://asp.net/getstarted/default.aspx?tabid=61 </a:t>
            </a:r>
            <a:endParaRPr lang="en-US" b="1" dirty="0">
              <a:effectLst>
                <a:outerShdw blurRad="38100" dist="38100" dir="2700000" algn="tl">
                  <a:srgbClr val="000000">
                    <a:alpha val="43137"/>
                  </a:srgbClr>
                </a:outerShdw>
              </a:effectLst>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22</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693665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1403648" y="1143000"/>
            <a:ext cx="6336704" cy="1656184"/>
          </a:xfrm>
          <a:noFill/>
        </p:spPr>
        <p:txBody>
          <a:bodyPr/>
          <a:lstStyle/>
          <a:p>
            <a:pPr>
              <a:lnSpc>
                <a:spcPct val="100000"/>
              </a:lnSpc>
            </a:pPr>
            <a:r>
              <a:rPr lang="en-US" dirty="0" smtClean="0">
                <a:effectLst>
                  <a:outerShdw blurRad="38100" dist="38100" dir="2700000" algn="tl">
                    <a:srgbClr val="000000">
                      <a:alpha val="43137"/>
                    </a:srgbClr>
                  </a:outerShdw>
                </a:effectLst>
              </a:rPr>
              <a:t>ASP.NET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State Management</a:t>
            </a:r>
            <a:endParaRPr lang="bg-BG" dirty="0" smtClean="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000" y="3547290"/>
            <a:ext cx="1662720" cy="2216962"/>
          </a:xfrm>
          <a:prstGeom prst="roundRect">
            <a:avLst>
              <a:gd name="adj" fmla="val 6299"/>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81" y="3547290"/>
            <a:ext cx="1981200" cy="2216964"/>
          </a:xfrm>
          <a:prstGeom prst="rect">
            <a:avLst/>
          </a:prstGeom>
          <a:effectLst>
            <a:softEdge rad="31750"/>
          </a:effectLst>
        </p:spPr>
      </p:pic>
      <p:pic>
        <p:nvPicPr>
          <p:cNvPr id="4098" name="Picture 2" descr="http://images.techtipsgeek.com/post/cookies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3081" y="3276600"/>
            <a:ext cx="3092282" cy="275834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96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115888"/>
            <a:ext cx="6934200" cy="1103312"/>
          </a:xfrm>
        </p:spPr>
        <p:txBody>
          <a:bodyPr/>
          <a:lstStyle/>
          <a:p>
            <a:r>
              <a:rPr lang="en-US" dirty="0" smtClean="0"/>
              <a:t>ASP.NET Based State Management</a:t>
            </a:r>
            <a:endParaRPr lang="en-US" dirty="0"/>
          </a:p>
        </p:txBody>
      </p:sp>
      <p:sp>
        <p:nvSpPr>
          <p:cNvPr id="5" name="Content Placeholder 4"/>
          <p:cNvSpPr>
            <a:spLocks noGrp="1"/>
          </p:cNvSpPr>
          <p:nvPr>
            <p:ph idx="1"/>
          </p:nvPr>
        </p:nvSpPr>
        <p:spPr>
          <a:xfrm>
            <a:off x="228600" y="1447800"/>
            <a:ext cx="8686800" cy="5257800"/>
          </a:xfrm>
        </p:spPr>
        <p:txBody>
          <a:bodyPr/>
          <a:lstStyle/>
          <a:p>
            <a:pPr>
              <a:lnSpc>
                <a:spcPct val="100000"/>
              </a:lnSpc>
            </a:pPr>
            <a:r>
              <a:rPr lang="en-US" dirty="0" smtClean="0"/>
              <a:t>Client side state</a:t>
            </a:r>
          </a:p>
          <a:p>
            <a:pPr lvl="1">
              <a:lnSpc>
                <a:spcPct val="100000"/>
              </a:lnSpc>
            </a:pPr>
            <a:r>
              <a:rPr lang="en-US" dirty="0"/>
              <a:t>View</a:t>
            </a:r>
            <a:r>
              <a:rPr lang="en-US" dirty="0" smtClean="0"/>
              <a:t> state</a:t>
            </a:r>
          </a:p>
          <a:p>
            <a:pPr>
              <a:lnSpc>
                <a:spcPct val="100000"/>
              </a:lnSpc>
              <a:spcBef>
                <a:spcPts val="1200"/>
              </a:spcBef>
            </a:pPr>
            <a:endParaRPr lang="en-US" dirty="0" smtClean="0"/>
          </a:p>
          <a:p>
            <a:pPr>
              <a:lnSpc>
                <a:spcPct val="100000"/>
              </a:lnSpc>
              <a:spcBef>
                <a:spcPts val="1200"/>
              </a:spcBef>
            </a:pPr>
            <a:endParaRPr lang="en-US" dirty="0" smtClean="0"/>
          </a:p>
          <a:p>
            <a:pPr>
              <a:lnSpc>
                <a:spcPct val="100000"/>
              </a:lnSpc>
              <a:spcBef>
                <a:spcPts val="1200"/>
              </a:spcBef>
            </a:pPr>
            <a:r>
              <a:rPr lang="en-US" dirty="0" smtClean="0"/>
              <a:t>Server side state</a:t>
            </a:r>
            <a:endParaRPr lang="en-US" dirty="0"/>
          </a:p>
          <a:p>
            <a:pPr lvl="1">
              <a:lnSpc>
                <a:spcPct val="100000"/>
              </a:lnSpc>
            </a:pPr>
            <a:r>
              <a:rPr lang="en-US" dirty="0"/>
              <a:t>Application state</a:t>
            </a:r>
          </a:p>
          <a:p>
            <a:pPr lvl="1">
              <a:lnSpc>
                <a:spcPct val="100000"/>
              </a:lnSpc>
            </a:pPr>
            <a:r>
              <a:rPr lang="en-US" dirty="0"/>
              <a:t>Session </a:t>
            </a:r>
            <a:r>
              <a:rPr lang="en-US" dirty="0" smtClean="0"/>
              <a:t>state</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24</a:t>
            </a:fld>
            <a:endParaRPr lang="en-US" dirty="0">
              <a:solidFill>
                <a:schemeClr val="tx1">
                  <a:lumMod val="60000"/>
                  <a:lumOff val="40000"/>
                </a:schemeClr>
              </a:solidFill>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0" y="1524000"/>
            <a:ext cx="3771900" cy="1847978"/>
          </a:xfrm>
          <a:prstGeom prst="rect">
            <a:avLst/>
          </a:prstGeom>
          <a:effectLst>
            <a:softEdge rad="31750"/>
          </a:effectLst>
        </p:spPr>
      </p:pic>
      <p:pic>
        <p:nvPicPr>
          <p:cNvPr id="6146" name="Picture 2" descr="https://www.grc.com/cookies/DeleteCook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049" y="3724339"/>
            <a:ext cx="1909801"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377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556792"/>
            <a:ext cx="7924800" cy="1618458"/>
          </a:xfrm>
        </p:spPr>
        <p:txBody>
          <a:bodyPr/>
          <a:lstStyle/>
          <a:p>
            <a:r>
              <a:rPr lang="en-US" dirty="0" smtClean="0">
                <a:effectLst>
                  <a:outerShdw blurRad="38100" dist="38100" dir="2700000" algn="tl">
                    <a:srgbClr val="000000">
                      <a:alpha val="43137"/>
                    </a:srgbClr>
                  </a:outerShdw>
                </a:effectLst>
              </a:rPr>
              <a:t>ASP.NET Client Side State Management</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611560" y="3284984"/>
            <a:ext cx="7924800" cy="569120"/>
          </a:xfrm>
        </p:spPr>
        <p:txBody>
          <a:bodyPr/>
          <a:lstStyle/>
          <a:p>
            <a:r>
              <a:rPr lang="en-US" dirty="0" smtClean="0"/>
              <a:t>ViewState</a:t>
            </a:r>
            <a:endParaRPr lang="en-US" dirty="0"/>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3786441"/>
            <a:ext cx="1714500" cy="1343025"/>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610836"/>
            <a:ext cx="1694234" cy="1694234"/>
          </a:xfrm>
          <a:prstGeom prst="roundRect">
            <a:avLst>
              <a:gd name="adj" fmla="val 692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eye, view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42060">
            <a:off x="3774975" y="4226897"/>
            <a:ext cx="1805136" cy="180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027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pPr>
              <a:defRPr/>
            </a:pPr>
            <a:r>
              <a:rPr lang="en-US" dirty="0" smtClean="0"/>
              <a:t>ViewState</a:t>
            </a:r>
            <a:endParaRPr lang="bg-BG" dirty="0" smtClean="0"/>
          </a:p>
        </p:txBody>
      </p:sp>
      <p:sp>
        <p:nvSpPr>
          <p:cNvPr id="520195" name="Rectangle 3"/>
          <p:cNvSpPr>
            <a:spLocks noGrp="1" noChangeArrowheads="1"/>
          </p:cNvSpPr>
          <p:nvPr>
            <p:ph idx="1"/>
          </p:nvPr>
        </p:nvSpPr>
        <p:spPr/>
        <p:txBody>
          <a:bodyPr/>
          <a:lstStyle/>
          <a:p>
            <a:pPr marL="450850" indent="-450850">
              <a:lnSpc>
                <a:spcPct val="100000"/>
              </a:lnSpc>
              <a:defRPr/>
            </a:pPr>
            <a:r>
              <a:rPr lang="en-US" dirty="0" smtClean="0"/>
              <a:t>ViewState keeps the state of the controls over several consecutive requests to the same page </a:t>
            </a:r>
            <a:r>
              <a:rPr lang="bg-BG" dirty="0" smtClean="0"/>
              <a:t>(</a:t>
            </a:r>
            <a:r>
              <a:rPr lang="en-US" dirty="0" smtClean="0"/>
              <a:t>postbacks</a:t>
            </a:r>
            <a:r>
              <a:rPr lang="bg-BG" dirty="0" smtClean="0"/>
              <a:t>)</a:t>
            </a:r>
          </a:p>
          <a:p>
            <a:pPr marL="450850" indent="-450850">
              <a:lnSpc>
                <a:spcPct val="100000"/>
              </a:lnSpc>
              <a:defRPr/>
            </a:pPr>
            <a:r>
              <a:rPr lang="en-US" dirty="0" smtClean="0"/>
              <a:t>Every change in the visualization of a control</a:t>
            </a:r>
            <a:r>
              <a:rPr lang="bg-BG" dirty="0" smtClean="0"/>
              <a:t> </a:t>
            </a:r>
            <a:r>
              <a:rPr lang="en-US" dirty="0" smtClean="0"/>
              <a:t>is saved in the ViewState</a:t>
            </a:r>
            <a:endParaRPr lang="bg-BG" dirty="0" smtClean="0"/>
          </a:p>
          <a:p>
            <a:pPr marL="798513" lvl="1" indent="-450850">
              <a:lnSpc>
                <a:spcPct val="100000"/>
              </a:lnSpc>
              <a:defRPr/>
            </a:pPr>
            <a:r>
              <a:rPr lang="en-US" dirty="0" smtClean="0"/>
              <a:t>E.g. adding an element to a list control</a:t>
            </a:r>
          </a:p>
          <a:p>
            <a:pPr marL="450850" indent="-450850">
              <a:lnSpc>
                <a:spcPct val="100000"/>
              </a:lnSpc>
              <a:defRPr/>
            </a:pPr>
            <a:r>
              <a:rPr lang="bg-BG" dirty="0" smtClean="0"/>
              <a:t> </a:t>
            </a:r>
            <a:r>
              <a:rPr lang="en-US" dirty="0" smtClean="0"/>
              <a:t>Can save custom data defined by developers</a:t>
            </a:r>
          </a:p>
        </p:txBody>
      </p:sp>
      <p:sp>
        <p:nvSpPr>
          <p:cNvPr id="6" name="Text Placeholder 1"/>
          <p:cNvSpPr txBox="1">
            <a:spLocks/>
          </p:cNvSpPr>
          <p:nvPr/>
        </p:nvSpPr>
        <p:spPr>
          <a:xfrm>
            <a:off x="827584" y="5877272"/>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lblUsername.Text = </a:t>
            </a:r>
            <a:r>
              <a:rPr lang="en-US" noProof="1" smtClean="0"/>
              <a:t>(string) ViewState</a:t>
            </a:r>
            <a:r>
              <a:rPr lang="en-US" noProof="1"/>
              <a:t>["Username"];</a:t>
            </a:r>
          </a:p>
        </p:txBody>
      </p:sp>
      <p:sp>
        <p:nvSpPr>
          <p:cNvPr id="7" name="Text Placeholder 1"/>
          <p:cNvSpPr txBox="1">
            <a:spLocks/>
          </p:cNvSpPr>
          <p:nvPr/>
        </p:nvSpPr>
        <p:spPr>
          <a:xfrm>
            <a:off x="827584" y="5105400"/>
            <a:ext cx="756084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ViewState["Username"] = txtUsername.Text.Trim();</a:t>
            </a: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677393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pPr>
              <a:defRPr/>
            </a:pPr>
            <a:r>
              <a:rPr lang="en-US" dirty="0" smtClean="0"/>
              <a:t>ViewState – Behind the Scene</a:t>
            </a:r>
            <a:endParaRPr lang="bg-BG" dirty="0" smtClean="0"/>
          </a:p>
        </p:txBody>
      </p:sp>
      <p:sp>
        <p:nvSpPr>
          <p:cNvPr id="521219" name="Rectangle 3"/>
          <p:cNvSpPr>
            <a:spLocks noGrp="1" noChangeArrowheads="1"/>
          </p:cNvSpPr>
          <p:nvPr>
            <p:ph idx="1"/>
          </p:nvPr>
        </p:nvSpPr>
        <p:spPr>
          <a:xfrm>
            <a:off x="228600" y="889000"/>
            <a:ext cx="8686800" cy="5791200"/>
          </a:xfrm>
        </p:spPr>
        <p:txBody>
          <a:bodyPr/>
          <a:lstStyle/>
          <a:p>
            <a:pPr marL="450850" indent="-450850">
              <a:lnSpc>
                <a:spcPct val="100000"/>
              </a:lnSpc>
              <a:defRPr/>
            </a:pPr>
            <a:r>
              <a:rPr lang="en-US" dirty="0" smtClean="0">
                <a:latin typeface="+mj-lt"/>
              </a:rPr>
              <a:t>Data saved in the</a:t>
            </a:r>
            <a:r>
              <a:rPr lang="bg-BG" dirty="0" smtClean="0">
                <a:latin typeface="+mj-lt"/>
              </a:rPr>
              <a:t> </a:t>
            </a:r>
            <a:r>
              <a:rPr lang="en-US" noProof="1" smtClean="0">
                <a:solidFill>
                  <a:schemeClr val="accent5">
                    <a:lumMod val="20000"/>
                    <a:lumOff val="80000"/>
                  </a:schemeClr>
                </a:solidFill>
                <a:latin typeface="Consolas" pitchFamily="49" charset="0"/>
                <a:cs typeface="Consolas" pitchFamily="49" charset="0"/>
              </a:rPr>
              <a:t>ViewState</a:t>
            </a:r>
            <a:r>
              <a:rPr lang="en-US" dirty="0" smtClean="0">
                <a:latin typeface="+mj-lt"/>
              </a:rPr>
              <a:t> is:</a:t>
            </a:r>
          </a:p>
          <a:p>
            <a:pPr marL="798513" lvl="1" indent="-450850">
              <a:lnSpc>
                <a:spcPct val="100000"/>
              </a:lnSpc>
              <a:defRPr/>
            </a:pPr>
            <a:r>
              <a:rPr lang="en-US" dirty="0" smtClean="0">
                <a:latin typeface="+mj-lt"/>
              </a:rPr>
              <a:t>Serialized, encrypted and is sent to the client in a hidden form field:</a:t>
            </a:r>
            <a:endParaRPr lang="bg-BG" dirty="0" smtClean="0">
              <a:latin typeface="+mj-lt"/>
            </a:endParaRPr>
          </a:p>
          <a:p>
            <a:pPr marL="450850" indent="-450850">
              <a:lnSpc>
                <a:spcPct val="100000"/>
              </a:lnSpc>
              <a:defRPr/>
            </a:pPr>
            <a:endParaRPr kumimoji="0" lang="en-US" dirty="0" smtClean="0">
              <a:latin typeface="+mj-lt"/>
            </a:endParaRPr>
          </a:p>
          <a:p>
            <a:pPr marL="450850" indent="-450850">
              <a:lnSpc>
                <a:spcPct val="100000"/>
              </a:lnSpc>
              <a:defRPr/>
            </a:pPr>
            <a:endParaRPr lang="en-US" dirty="0" smtClean="0">
              <a:latin typeface="+mj-lt"/>
            </a:endParaRPr>
          </a:p>
          <a:p>
            <a:pPr marL="450850" indent="-450850">
              <a:lnSpc>
                <a:spcPct val="100000"/>
              </a:lnSpc>
              <a:defRPr/>
            </a:pPr>
            <a:r>
              <a:rPr lang="en-US" dirty="0" smtClean="0">
                <a:latin typeface="+mj-lt"/>
              </a:rPr>
              <a:t>At</a:t>
            </a:r>
            <a:r>
              <a:rPr lang="bg-BG" dirty="0" smtClean="0">
                <a:latin typeface="+mj-lt"/>
              </a:rPr>
              <a:t> </a:t>
            </a:r>
            <a:r>
              <a:rPr lang="en-US" dirty="0" smtClean="0">
                <a:latin typeface="+mj-lt"/>
              </a:rPr>
              <a:t>postback the </a:t>
            </a:r>
            <a:r>
              <a:rPr lang="en-US" dirty="0" smtClean="0">
                <a:solidFill>
                  <a:schemeClr val="accent5">
                    <a:lumMod val="20000"/>
                    <a:lumOff val="80000"/>
                  </a:schemeClr>
                </a:solidFill>
                <a:latin typeface="Consolas" pitchFamily="49" charset="0"/>
                <a:cs typeface="Consolas" pitchFamily="49" charset="0"/>
              </a:rPr>
              <a:t>ViewState</a:t>
            </a:r>
            <a:r>
              <a:rPr lang="en-US" dirty="0" smtClean="0"/>
              <a:t> </a:t>
            </a:r>
            <a:r>
              <a:rPr lang="en-US" dirty="0" smtClean="0">
                <a:latin typeface="+mj-lt"/>
              </a:rPr>
              <a:t>is deserialized and the state of the controls is restored</a:t>
            </a:r>
            <a:endParaRPr lang="bg-BG" dirty="0" smtClean="0">
              <a:latin typeface="+mj-lt"/>
            </a:endParaRPr>
          </a:p>
          <a:p>
            <a:pPr marL="798513" lvl="1" indent="-450850">
              <a:lnSpc>
                <a:spcPct val="100000"/>
              </a:lnSpc>
              <a:defRPr/>
            </a:pPr>
            <a:r>
              <a:rPr lang="en-US" dirty="0" smtClean="0">
                <a:latin typeface="+mj-lt"/>
              </a:rPr>
              <a:t>To accomplish serialization the</a:t>
            </a:r>
            <a:r>
              <a:rPr lang="bg-BG" dirty="0" smtClean="0">
                <a:latin typeface="+mj-lt"/>
              </a:rPr>
              <a:t> </a:t>
            </a:r>
            <a:r>
              <a:rPr kumimoji="0" lang="bg-BG" dirty="0" smtClean="0">
                <a:solidFill>
                  <a:schemeClr val="accent5">
                    <a:lumMod val="20000"/>
                    <a:lumOff val="80000"/>
                  </a:schemeClr>
                </a:solidFill>
                <a:latin typeface="Consolas" pitchFamily="49" charset="0"/>
                <a:cs typeface="Consolas" pitchFamily="49" charset="0"/>
              </a:rPr>
              <a:t>ObjectStateFormatter</a:t>
            </a:r>
            <a:r>
              <a:rPr lang="bg-BG" dirty="0" smtClean="0">
                <a:solidFill>
                  <a:schemeClr val="accent5">
                    <a:lumMod val="20000"/>
                    <a:lumOff val="80000"/>
                  </a:schemeClr>
                </a:solidFill>
                <a:latin typeface="+mj-lt"/>
              </a:rPr>
              <a:t> </a:t>
            </a:r>
            <a:r>
              <a:rPr lang="en-US" dirty="0" smtClean="0">
                <a:latin typeface="+mj-lt"/>
              </a:rPr>
              <a:t>class is used</a:t>
            </a:r>
          </a:p>
          <a:p>
            <a:pPr marL="798513" lvl="1" indent="-450850">
              <a:lnSpc>
                <a:spcPct val="100000"/>
              </a:lnSpc>
              <a:defRPr/>
            </a:pPr>
            <a:r>
              <a:rPr lang="en-US" dirty="0" smtClean="0">
                <a:latin typeface="+mj-lt"/>
              </a:rPr>
              <a:t>Encryption is based on machine key</a:t>
            </a:r>
          </a:p>
        </p:txBody>
      </p:sp>
      <p:sp>
        <p:nvSpPr>
          <p:cNvPr id="5" name="Text Placeholder 1"/>
          <p:cNvSpPr txBox="1">
            <a:spLocks/>
          </p:cNvSpPr>
          <p:nvPr/>
        </p:nvSpPr>
        <p:spPr>
          <a:xfrm>
            <a:off x="467544" y="2692737"/>
            <a:ext cx="8160716"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&lt;</a:t>
            </a:r>
            <a:r>
              <a:rPr lang="en-US" noProof="1"/>
              <a:t>input type="hidden" name="__</a:t>
            </a:r>
            <a:r>
              <a:rPr lang="en-US" noProof="1" smtClean="0"/>
              <a:t>VIEWSTATE“ id</a:t>
            </a:r>
            <a:r>
              <a:rPr lang="en-US" noProof="1"/>
              <a:t>="__VIEWSTATE</a:t>
            </a:r>
            <a:r>
              <a:rPr lang="en-US" noProof="1" smtClean="0"/>
              <a:t>"</a:t>
            </a:r>
            <a:endParaRPr lang="en-US" noProof="1"/>
          </a:p>
          <a:p>
            <a:pPr>
              <a:lnSpc>
                <a:spcPct val="100000"/>
              </a:lnSpc>
              <a:defRPr/>
            </a:pPr>
            <a:r>
              <a:rPr lang="en-US" noProof="1" smtClean="0"/>
              <a:t>  value</a:t>
            </a:r>
            <a:r>
              <a:rPr lang="en-US" noProof="1"/>
              <a:t>="/wEPDwUJODExMDE5NzY5D2QWAgIDD2QWAgIBDw8WA</a:t>
            </a:r>
            <a:endParaRPr lang="bg-BG" dirty="0"/>
          </a:p>
          <a:p>
            <a:pPr>
              <a:lnSpc>
                <a:spcPct val="100000"/>
              </a:lnSpc>
              <a:defRPr/>
            </a:pPr>
            <a:r>
              <a:rPr lang="en-US" noProof="1" smtClean="0"/>
              <a:t>  h4EVGV4dAUFS296bW9kZGR67yT0OasTSUMlwIXGj65FNx7ggA</a:t>
            </a:r>
            <a:r>
              <a:rPr lang="en-US" noProof="1"/>
              <a:t>=="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27</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513781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dirty="0" smtClean="0"/>
              <a:t>ViewState</a:t>
            </a:r>
            <a:r>
              <a:rPr lang="bg-BG" dirty="0" smtClean="0"/>
              <a:t> </a:t>
            </a:r>
            <a:r>
              <a:rPr lang="en-US" dirty="0" smtClean="0"/>
              <a:t>Configuration</a:t>
            </a:r>
            <a:endParaRPr lang="bg-BG" dirty="0" smtClean="0"/>
          </a:p>
        </p:txBody>
      </p:sp>
      <p:sp>
        <p:nvSpPr>
          <p:cNvPr id="525315"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To disable</a:t>
            </a:r>
            <a:r>
              <a:rPr lang="bg-BG" dirty="0" smtClean="0"/>
              <a:t> </a:t>
            </a:r>
            <a:r>
              <a:rPr lang="en-US" dirty="0">
                <a:solidFill>
                  <a:schemeClr val="accent5">
                    <a:lumMod val="20000"/>
                    <a:lumOff val="80000"/>
                  </a:schemeClr>
                </a:solidFill>
                <a:latin typeface="Consolas" pitchFamily="49" charset="0"/>
                <a:cs typeface="Consolas" pitchFamily="49" charset="0"/>
              </a:rPr>
              <a:t>ViewState </a:t>
            </a:r>
          </a:p>
          <a:p>
            <a:pPr marL="901700" lvl="1" indent="-271463">
              <a:lnSpc>
                <a:spcPct val="100000"/>
              </a:lnSpc>
              <a:defRPr/>
            </a:pPr>
            <a:r>
              <a:rPr lang="en-US" dirty="0" smtClean="0"/>
              <a:t>At page level</a:t>
            </a:r>
          </a:p>
          <a:p>
            <a:pPr marL="901700" lvl="1" indent="-271463">
              <a:lnSpc>
                <a:spcPct val="100000"/>
              </a:lnSpc>
              <a:spcBef>
                <a:spcPts val="0"/>
              </a:spcBef>
              <a:spcAft>
                <a:spcPts val="0"/>
              </a:spcAft>
              <a:defRPr/>
            </a:pPr>
            <a:endParaRPr lang="en-US" dirty="0" smtClean="0"/>
          </a:p>
          <a:p>
            <a:pPr marL="901700" lvl="1" indent="-271463">
              <a:lnSpc>
                <a:spcPct val="100000"/>
              </a:lnSpc>
              <a:spcBef>
                <a:spcPts val="1200"/>
              </a:spcBef>
              <a:spcAft>
                <a:spcPts val="0"/>
              </a:spcAft>
              <a:defRPr/>
            </a:pPr>
            <a:r>
              <a:rPr lang="en-US" dirty="0" smtClean="0"/>
              <a:t>At control level</a:t>
            </a:r>
            <a:endParaRPr lang="bg-BG" dirty="0" smtClean="0"/>
          </a:p>
          <a:p>
            <a:pPr marL="901700" lvl="1" indent="-271463">
              <a:lnSpc>
                <a:spcPct val="100000"/>
              </a:lnSpc>
              <a:defRPr/>
            </a:pPr>
            <a:endParaRPr lang="en-US" dirty="0" smtClean="0"/>
          </a:p>
          <a:p>
            <a:pPr marL="450850" indent="-450850">
              <a:lnSpc>
                <a:spcPct val="100000"/>
              </a:lnSpc>
              <a:spcBef>
                <a:spcPts val="3000"/>
              </a:spcBef>
              <a:defRPr/>
            </a:pPr>
            <a:r>
              <a:rPr lang="en-US" dirty="0" smtClean="0">
                <a:solidFill>
                  <a:schemeClr val="accent5">
                    <a:lumMod val="20000"/>
                    <a:lumOff val="80000"/>
                  </a:schemeClr>
                </a:solidFill>
                <a:latin typeface="Consolas" pitchFamily="49" charset="0"/>
                <a:cs typeface="Consolas" pitchFamily="49" charset="0"/>
              </a:rPr>
              <a:t>ViewState</a:t>
            </a:r>
            <a:r>
              <a:rPr lang="en-US" dirty="0" smtClean="0"/>
              <a:t> support encryption:</a:t>
            </a:r>
          </a:p>
          <a:p>
            <a:pPr marL="450850" indent="-450850">
              <a:lnSpc>
                <a:spcPct val="100000"/>
              </a:lnSpc>
              <a:defRPr/>
            </a:pPr>
            <a:endParaRPr lang="bg-BG" dirty="0" smtClean="0"/>
          </a:p>
          <a:p>
            <a:pPr marL="450850" indent="-450850">
              <a:lnSpc>
                <a:spcPct val="100000"/>
              </a:lnSpc>
              <a:defRPr/>
            </a:pPr>
            <a:r>
              <a:rPr lang="en-US" dirty="0" smtClean="0"/>
              <a:t>To save the</a:t>
            </a:r>
            <a:r>
              <a:rPr lang="bg-BG" dirty="0" smtClean="0"/>
              <a:t> </a:t>
            </a:r>
            <a:r>
              <a:rPr lang="en-US" dirty="0">
                <a:solidFill>
                  <a:schemeClr val="accent5">
                    <a:lumMod val="20000"/>
                    <a:lumOff val="80000"/>
                  </a:schemeClr>
                </a:solidFill>
                <a:latin typeface="Consolas" pitchFamily="49" charset="0"/>
                <a:cs typeface="Consolas" pitchFamily="49" charset="0"/>
              </a:rPr>
              <a:t>ViewState</a:t>
            </a:r>
            <a:r>
              <a:rPr lang="en-US" dirty="0" smtClean="0"/>
              <a:t> at the server we can use</a:t>
            </a:r>
            <a:r>
              <a:rPr lang="bg-BG" dirty="0" smtClean="0"/>
              <a:t> </a:t>
            </a:r>
            <a:r>
              <a:rPr kumimoji="0" lang="bg-BG" dirty="0" smtClean="0">
                <a:solidFill>
                  <a:schemeClr val="accent5">
                    <a:lumMod val="20000"/>
                    <a:lumOff val="80000"/>
                  </a:schemeClr>
                </a:solidFill>
                <a:latin typeface="Consolas" pitchFamily="49" charset="0"/>
                <a:cs typeface="Consolas" pitchFamily="49" charset="0"/>
              </a:rPr>
              <a:t>SessionPageStatePersister</a:t>
            </a:r>
            <a:r>
              <a:rPr lang="bg-BG" dirty="0" smtClean="0">
                <a:solidFill>
                  <a:schemeClr val="accent5">
                    <a:lumMod val="20000"/>
                    <a:lumOff val="80000"/>
                  </a:schemeClr>
                </a:solidFill>
                <a:latin typeface="Consolas" pitchFamily="49" charset="0"/>
                <a:cs typeface="Consolas" pitchFamily="49" charset="0"/>
              </a:rPr>
              <a:t> </a:t>
            </a:r>
            <a:endParaRPr lang="en-US" dirty="0" smtClean="0">
              <a:solidFill>
                <a:schemeClr val="accent5">
                  <a:lumMod val="20000"/>
                  <a:lumOff val="80000"/>
                </a:schemeClr>
              </a:solidFill>
              <a:latin typeface="Consolas" pitchFamily="49" charset="0"/>
              <a:cs typeface="Consolas" pitchFamily="49" charset="0"/>
            </a:endParaRPr>
          </a:p>
        </p:txBody>
      </p:sp>
      <p:sp>
        <p:nvSpPr>
          <p:cNvPr id="7" name="Text Placeholder 1"/>
          <p:cNvSpPr txBox="1">
            <a:spLocks/>
          </p:cNvSpPr>
          <p:nvPr/>
        </p:nvSpPr>
        <p:spPr>
          <a:xfrm>
            <a:off x="827584" y="4941168"/>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ViewStateEncryptionMode="Always" %&gt;</a:t>
            </a:r>
            <a:endParaRPr lang="en-US" dirty="0"/>
          </a:p>
        </p:txBody>
      </p:sp>
      <p:sp>
        <p:nvSpPr>
          <p:cNvPr id="8" name="Text Placeholder 1"/>
          <p:cNvSpPr txBox="1">
            <a:spLocks/>
          </p:cNvSpPr>
          <p:nvPr/>
        </p:nvSpPr>
        <p:spPr>
          <a:xfrm>
            <a:off x="827584" y="2308810"/>
            <a:ext cx="748883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EnableViewState="false" %&gt;</a:t>
            </a:r>
            <a:endParaRPr lang="en-US" dirty="0"/>
          </a:p>
        </p:txBody>
      </p:sp>
      <p:sp>
        <p:nvSpPr>
          <p:cNvPr id="9" name="Text Placeholder 1"/>
          <p:cNvSpPr txBox="1">
            <a:spLocks/>
          </p:cNvSpPr>
          <p:nvPr/>
        </p:nvSpPr>
        <p:spPr>
          <a:xfrm>
            <a:off x="827584" y="3429000"/>
            <a:ext cx="7488832"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&lt;asp:Label ID="</a:t>
            </a:r>
            <a:r>
              <a:rPr lang="en-US" noProof="1" smtClean="0"/>
              <a:t>labelName</a:t>
            </a:r>
            <a:r>
              <a:rPr lang="en-US" noProof="1"/>
              <a:t>" Runat="server</a:t>
            </a:r>
            <a:r>
              <a:rPr lang="en-US" noProof="1" smtClean="0"/>
              <a:t>"</a:t>
            </a:r>
          </a:p>
          <a:p>
            <a:pPr>
              <a:lnSpc>
                <a:spcPct val="100000"/>
              </a:lnSpc>
              <a:defRPr/>
            </a:pPr>
            <a:r>
              <a:rPr lang="en-US" noProof="1" smtClean="0"/>
              <a:t> Text="Software Academy" EnableViewState</a:t>
            </a:r>
            <a:r>
              <a:rPr lang="en-US" noProof="1"/>
              <a:t>="False" /&gt;</a:t>
            </a:r>
            <a:endParaRPr lang="en-US" dirty="0"/>
          </a:p>
        </p:txBody>
      </p:sp>
      <p:sp>
        <p:nvSpPr>
          <p:cNvPr id="10"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28</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739876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124744"/>
            <a:ext cx="7924800" cy="2194522"/>
          </a:xfrm>
        </p:spPr>
        <p:txBody>
          <a:bodyPr/>
          <a:lstStyle/>
          <a:p>
            <a:r>
              <a:rPr lang="en-US" dirty="0">
                <a:effectLst>
                  <a:outerShdw blurRad="38100" dist="38100" dir="2700000" algn="tl">
                    <a:srgbClr val="000000">
                      <a:alpha val="43137"/>
                    </a:srgbClr>
                  </a:outerShdw>
                </a:effectLst>
              </a:rPr>
              <a:t>ASP.NET </a:t>
            </a:r>
            <a:br>
              <a:rPr lang="en-US" dirty="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Server Side State Management</a:t>
            </a:r>
            <a:endParaRPr lang="en-US"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611560" y="3393280"/>
            <a:ext cx="7924800" cy="569120"/>
          </a:xfrm>
        </p:spPr>
        <p:txBody>
          <a:bodyPr/>
          <a:lstStyle/>
          <a:p>
            <a:r>
              <a:rPr lang="en-US" dirty="0" smtClean="0"/>
              <a:t>Application State and Session State</a:t>
            </a:r>
            <a:endParaRPr lang="en-US" dirty="0"/>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2968" y="4171794"/>
            <a:ext cx="4272136" cy="206551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7599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925689"/>
            <a:ext cx="7924800" cy="685800"/>
          </a:xfrm>
        </p:spPr>
        <p:txBody>
          <a:bodyPr/>
          <a:lstStyle/>
          <a:p>
            <a:r>
              <a:rPr lang="en-US" dirty="0"/>
              <a:t>Intrinsic Objects</a:t>
            </a:r>
            <a:r>
              <a:rPr lang="bg-BG" dirty="0"/>
              <a:t> </a:t>
            </a:r>
            <a:r>
              <a:rPr lang="en-US" dirty="0"/>
              <a:t>in ASP.NET</a:t>
            </a:r>
          </a:p>
        </p:txBody>
      </p:sp>
      <p:sp>
        <p:nvSpPr>
          <p:cNvPr id="5" name="Subtitle 4"/>
          <p:cNvSpPr>
            <a:spLocks noGrp="1"/>
          </p:cNvSpPr>
          <p:nvPr>
            <p:ph type="subTitle" idx="1"/>
          </p:nvPr>
        </p:nvSpPr>
        <p:spPr>
          <a:xfrm>
            <a:off x="609600" y="3651968"/>
            <a:ext cx="7924800" cy="569120"/>
          </a:xfrm>
        </p:spPr>
        <p:txBody>
          <a:bodyPr/>
          <a:lstStyle/>
          <a:p>
            <a:r>
              <a:rPr lang="en-US" dirty="0" smtClean="0"/>
              <a:t>Session, Application, Request, Response, …</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95436">
            <a:off x="1137529" y="4650509"/>
            <a:ext cx="2573022" cy="1610844"/>
          </a:xfrm>
          <a:prstGeom prst="roundRect">
            <a:avLst>
              <a:gd name="adj" fmla="val 1106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730">
            <a:off x="4496294" y="4752053"/>
            <a:ext cx="3559967" cy="1519143"/>
          </a:xfrm>
          <a:prstGeom prst="rect">
            <a:avLst/>
          </a:prstGeom>
          <a:noFill/>
          <a:ln>
            <a:noFill/>
          </a:ln>
          <a:effectLst>
            <a:glow rad="101600">
              <a:schemeClr val="accent4">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3466" y="692696"/>
            <a:ext cx="2584678" cy="1752324"/>
          </a:xfrm>
          <a:prstGeom prst="roundRect">
            <a:avLst>
              <a:gd name="adj" fmla="val 668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057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defRPr/>
            </a:pPr>
            <a:r>
              <a:rPr lang="en-US" sz="4000" dirty="0" smtClean="0"/>
              <a:t>Application State</a:t>
            </a:r>
            <a:endParaRPr lang="bg-BG" sz="4000" dirty="0" smtClean="0"/>
          </a:p>
        </p:txBody>
      </p:sp>
      <p:sp>
        <p:nvSpPr>
          <p:cNvPr id="488451" name="Rectangle 3"/>
          <p:cNvSpPr>
            <a:spLocks noGrp="1" noChangeArrowheads="1"/>
          </p:cNvSpPr>
          <p:nvPr>
            <p:ph idx="1"/>
          </p:nvPr>
        </p:nvSpPr>
        <p:spPr>
          <a:xfrm>
            <a:off x="228600" y="990600"/>
            <a:ext cx="8686800" cy="5715000"/>
          </a:xfrm>
        </p:spPr>
        <p:txBody>
          <a:bodyPr/>
          <a:lstStyle/>
          <a:p>
            <a:pPr marL="450850" indent="-450850">
              <a:lnSpc>
                <a:spcPct val="100000"/>
              </a:lnSpc>
              <a:defRPr/>
            </a:pPr>
            <a:r>
              <a:rPr lang="en-US" dirty="0" smtClean="0">
                <a:latin typeface="+mj-lt"/>
              </a:rPr>
              <a:t>The application state is shared storage of information at application level</a:t>
            </a:r>
          </a:p>
          <a:p>
            <a:pPr marL="798513" lvl="1" indent="-450850">
              <a:lnSpc>
                <a:spcPct val="100000"/>
              </a:lnSpc>
              <a:defRPr/>
            </a:pPr>
            <a:r>
              <a:rPr lang="en-US" dirty="0" smtClean="0">
                <a:latin typeface="+mj-lt"/>
              </a:rPr>
              <a:t>Store information in the memory of the server</a:t>
            </a:r>
          </a:p>
          <a:p>
            <a:pPr marL="798513" lvl="1" indent="-450850">
              <a:lnSpc>
                <a:spcPct val="100000"/>
              </a:lnSpc>
              <a:defRPr/>
            </a:pPr>
            <a:r>
              <a:rPr lang="en-US" dirty="0" smtClean="0">
                <a:solidFill>
                  <a:schemeClr val="accent5">
                    <a:lumMod val="20000"/>
                    <a:lumOff val="80000"/>
                  </a:schemeClr>
                </a:solidFill>
                <a:latin typeface="Consolas" panose="020B0609020204030204" pitchFamily="49" charset="0"/>
                <a:cs typeface="Consolas" panose="020B0609020204030204" pitchFamily="49" charset="0"/>
              </a:rPr>
              <a:t>Application</a:t>
            </a:r>
            <a:r>
              <a:rPr lang="en-US" dirty="0" smtClean="0"/>
              <a:t> – a single object for all clients</a:t>
            </a:r>
            <a:endParaRPr lang="bg-BG" dirty="0" smtClean="0">
              <a:latin typeface="+mj-lt"/>
            </a:endParaRPr>
          </a:p>
          <a:p>
            <a:pPr marL="450850" indent="-450850">
              <a:lnSpc>
                <a:spcPct val="100000"/>
              </a:lnSpc>
              <a:defRPr/>
            </a:pPr>
            <a:r>
              <a:rPr kumimoji="0" lang="en-US" noProof="1" smtClean="0">
                <a:solidFill>
                  <a:schemeClr val="accent5">
                    <a:lumMod val="20000"/>
                    <a:lumOff val="80000"/>
                  </a:schemeClr>
                </a:solidFill>
                <a:latin typeface="Consolas" pitchFamily="49" charset="0"/>
                <a:cs typeface="Consolas" pitchFamily="49" charset="0"/>
              </a:rPr>
              <a:t>HttpApplicationState</a:t>
            </a:r>
          </a:p>
          <a:p>
            <a:pPr marL="798513" lvl="1" indent="-450850">
              <a:lnSpc>
                <a:spcPct val="100000"/>
              </a:lnSpc>
              <a:defRPr/>
            </a:pPr>
            <a:r>
              <a:rPr lang="en-US" dirty="0" smtClean="0">
                <a:latin typeface="+mj-lt"/>
              </a:rPr>
              <a:t>A dictionary collection accessed through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latin typeface="+mj-lt"/>
              </a:rPr>
              <a:t> </a:t>
            </a:r>
            <a:r>
              <a:rPr lang="en-US" dirty="0" smtClean="0">
                <a:latin typeface="+mj-lt"/>
              </a:rPr>
              <a:t>or</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Page</a:t>
            </a: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latin typeface="+mj-lt"/>
              </a:rPr>
              <a:t>Available through all phases of the application lifecycle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2395374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a:defRPr/>
            </a:pPr>
            <a:r>
              <a:rPr lang="en-US" dirty="0" smtClean="0"/>
              <a:t>Application State (2)</a:t>
            </a:r>
            <a:endParaRPr lang="bg-BG" dirty="0" smtClean="0"/>
          </a:p>
        </p:txBody>
      </p:sp>
      <p:sp>
        <p:nvSpPr>
          <p:cNvPr id="509955" name="Rectangle 3"/>
          <p:cNvSpPr>
            <a:spLocks noGrp="1" noChangeArrowheads="1"/>
          </p:cNvSpPr>
          <p:nvPr>
            <p:ph idx="1"/>
          </p:nvPr>
        </p:nvSpPr>
        <p:spPr/>
        <p:txBody>
          <a:bodyPr/>
          <a:lstStyle/>
          <a:p>
            <a:pPr marL="450850" indent="-450850">
              <a:lnSpc>
                <a:spcPct val="100000"/>
              </a:lnSpc>
              <a:defRPr/>
            </a:pPr>
            <a:r>
              <a:rPr lang="en-US" dirty="0">
                <a:latin typeface="+mj-lt"/>
              </a:rPr>
              <a:t>In order to have synchronized access we use the</a:t>
            </a:r>
            <a:r>
              <a:rPr lang="bg-BG" dirty="0">
                <a:latin typeface="+mj-lt"/>
              </a:rPr>
              <a:t> </a:t>
            </a:r>
            <a:r>
              <a:rPr lang="en-US" dirty="0">
                <a:solidFill>
                  <a:schemeClr val="accent5">
                    <a:lumMod val="20000"/>
                    <a:lumOff val="80000"/>
                  </a:schemeClr>
                </a:solidFill>
                <a:latin typeface="Consolas" pitchFamily="49" charset="0"/>
                <a:cs typeface="Consolas" pitchFamily="49" charset="0"/>
              </a:rPr>
              <a:t>Lock()</a:t>
            </a:r>
            <a:r>
              <a:rPr lang="en-US" dirty="0">
                <a:solidFill>
                  <a:schemeClr val="accent5">
                    <a:lumMod val="20000"/>
                    <a:lumOff val="80000"/>
                  </a:schemeClr>
                </a:solidFill>
                <a:latin typeface="+mj-lt"/>
              </a:rPr>
              <a:t> </a:t>
            </a:r>
            <a:r>
              <a:rPr lang="en-US" dirty="0">
                <a:latin typeface="+mj-lt"/>
              </a:rPr>
              <a:t>and</a:t>
            </a:r>
            <a:r>
              <a:rPr lang="bg-BG" dirty="0">
                <a:latin typeface="+mj-lt"/>
              </a:rPr>
              <a:t> </a:t>
            </a:r>
            <a:r>
              <a:rPr lang="en-US" dirty="0">
                <a:solidFill>
                  <a:schemeClr val="accent5">
                    <a:lumMod val="20000"/>
                    <a:lumOff val="80000"/>
                  </a:schemeClr>
                </a:solidFill>
                <a:latin typeface="Consolas" pitchFamily="49" charset="0"/>
                <a:cs typeface="Consolas" pitchFamily="49" charset="0"/>
              </a:rPr>
              <a:t>Unlock()</a:t>
            </a:r>
            <a:r>
              <a:rPr lang="en-US" dirty="0">
                <a:latin typeface="+mj-lt"/>
              </a:rPr>
              <a:t>methods</a:t>
            </a:r>
          </a:p>
          <a:p>
            <a:pPr marL="450850" indent="-450850">
              <a:lnSpc>
                <a:spcPct val="100000"/>
              </a:lnSpc>
              <a:defRPr/>
            </a:pPr>
            <a:endParaRPr lang="en-US" dirty="0" smtClean="0">
              <a:latin typeface="+mj-lt"/>
            </a:endParaRPr>
          </a:p>
          <a:p>
            <a:pPr marL="450850" indent="-450850">
              <a:lnSpc>
                <a:spcPct val="100000"/>
              </a:lnSpc>
              <a:defRPr/>
            </a:pPr>
            <a:endParaRPr lang="en-US" dirty="0" smtClean="0">
              <a:latin typeface="+mj-lt"/>
            </a:endParaRPr>
          </a:p>
          <a:p>
            <a:pPr marL="450850" indent="-450850">
              <a:lnSpc>
                <a:spcPct val="100000"/>
              </a:lnSpc>
              <a:spcBef>
                <a:spcPts val="1200"/>
              </a:spcBef>
              <a:defRPr/>
            </a:pPr>
            <a:r>
              <a:rPr lang="en-US" dirty="0" smtClean="0">
                <a:solidFill>
                  <a:schemeClr val="accent5">
                    <a:lumMod val="20000"/>
                    <a:lumOff val="80000"/>
                  </a:schemeClr>
                </a:solidFill>
                <a:cs typeface="Consolas" pitchFamily="49" charset="0"/>
              </a:rPr>
              <a:t>Application State</a:t>
            </a:r>
            <a:r>
              <a:rPr lang="en-US" dirty="0" smtClean="0"/>
              <a:t> </a:t>
            </a:r>
            <a:r>
              <a:rPr lang="en-US" dirty="0" smtClean="0">
                <a:latin typeface="+mj-lt"/>
              </a:rPr>
              <a:t>is rarely used in the real world </a:t>
            </a:r>
            <a:r>
              <a:rPr lang="bg-BG" dirty="0" smtClean="0">
                <a:latin typeface="+mj-lt"/>
              </a:rPr>
              <a:t>(</a:t>
            </a:r>
            <a:r>
              <a:rPr lang="en-US" dirty="0" smtClean="0">
                <a:latin typeface="+mj-lt"/>
              </a:rPr>
              <a:t>unlike the cache</a:t>
            </a:r>
            <a:r>
              <a:rPr lang="bg-BG" dirty="0" smtClean="0">
                <a:latin typeface="+mj-lt"/>
              </a:rPr>
              <a:t>) </a:t>
            </a:r>
            <a:endParaRPr lang="en-US" dirty="0" smtClean="0">
              <a:latin typeface="+mj-lt"/>
            </a:endParaRPr>
          </a:p>
          <a:p>
            <a:pPr marL="798513" lvl="1" indent="-450850">
              <a:lnSpc>
                <a:spcPct val="100000"/>
              </a:lnSpc>
              <a:defRPr/>
            </a:pPr>
            <a:r>
              <a:rPr lang="en-US" dirty="0" smtClean="0">
                <a:latin typeface="+mj-lt"/>
              </a:rPr>
              <a:t>Using a database is a better choice</a:t>
            </a:r>
          </a:p>
          <a:p>
            <a:pPr marL="450850" indent="-450850">
              <a:lnSpc>
                <a:spcPct val="100000"/>
              </a:lnSpc>
              <a:defRPr/>
            </a:pPr>
            <a:r>
              <a:rPr lang="en-US" dirty="0" smtClean="0">
                <a:latin typeface="+mj-lt"/>
              </a:rPr>
              <a:t>Useful place to store small amounts of often-used data that is the shared for all users</a:t>
            </a:r>
          </a:p>
        </p:txBody>
      </p:sp>
      <p:sp>
        <p:nvSpPr>
          <p:cNvPr id="4" name="Text Placeholder 1"/>
          <p:cNvSpPr txBox="1">
            <a:spLocks/>
          </p:cNvSpPr>
          <p:nvPr/>
        </p:nvSpPr>
        <p:spPr>
          <a:xfrm>
            <a:off x="683568" y="2133600"/>
            <a:ext cx="7776864"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dirty="0"/>
              <a:t>Application.Lock();</a:t>
            </a:r>
          </a:p>
          <a:p>
            <a:pPr>
              <a:lnSpc>
                <a:spcPct val="110000"/>
              </a:lnSpc>
              <a:defRPr/>
            </a:pPr>
            <a:r>
              <a:rPr lang="en-US" dirty="0"/>
              <a:t>Application["Users"] = (int) Application["Users"] + 1;</a:t>
            </a:r>
          </a:p>
          <a:p>
            <a:pPr>
              <a:lnSpc>
                <a:spcPct val="110000"/>
              </a:lnSpc>
              <a:defRPr/>
            </a:pPr>
            <a:r>
              <a:rPr lang="en-US" dirty="0"/>
              <a:t>Application.UnLock();</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31</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12813898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ctrTitle"/>
          </p:nvPr>
        </p:nvSpPr>
        <p:spPr>
          <a:xfrm>
            <a:off x="609600" y="1676400"/>
            <a:ext cx="7924800" cy="685800"/>
          </a:xfrm>
        </p:spPr>
        <p:txBody>
          <a:bodyPr/>
          <a:lstStyle/>
          <a:p>
            <a:pPr>
              <a:lnSpc>
                <a:spcPct val="110000"/>
              </a:lnSpc>
              <a:defRPr/>
            </a:pPr>
            <a:r>
              <a:rPr lang="en-US" dirty="0" smtClean="0"/>
              <a:t>ASP.NET Application State</a:t>
            </a:r>
            <a:endParaRPr lang="bg-BG" dirty="0" smtClean="0"/>
          </a:p>
        </p:txBody>
      </p:sp>
      <p:sp>
        <p:nvSpPr>
          <p:cNvPr id="2" name="Subtitle 1"/>
          <p:cNvSpPr>
            <a:spLocks noGrp="1"/>
          </p:cNvSpPr>
          <p:nvPr>
            <p:ph type="subTitle" idx="1"/>
          </p:nvPr>
        </p:nvSpPr>
        <p:spPr>
          <a:xfrm>
            <a:off x="609600" y="2580976"/>
            <a:ext cx="7924800" cy="569120"/>
          </a:xfrm>
        </p:spPr>
        <p:txBody>
          <a:bodyPr/>
          <a:lstStyle/>
          <a:p>
            <a:r>
              <a:rPr lang="en-US" dirty="0" smtClean="0"/>
              <a:t>Live Demo</a:t>
            </a:r>
            <a:endParaRPr lang="en-US" dirty="0"/>
          </a:p>
        </p:txBody>
      </p:sp>
      <p:pic>
        <p:nvPicPr>
          <p:cNvPr id="1126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rot="1119696">
            <a:off x="1674215" y="3722732"/>
            <a:ext cx="2636026" cy="2124278"/>
          </a:xfrm>
          <a:prstGeom prst="rect">
            <a:avLst/>
          </a:prstGeom>
          <a:noFill/>
          <a:ln>
            <a:noFill/>
          </a:ln>
          <a:effectLst>
            <a:outerShdw dist="35921" dir="2700000" algn="ctr" rotWithShape="0">
              <a:schemeClr val="bg2"/>
            </a:outerShdw>
            <a:softEdge rad="635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2" name="Picture 2" descr="http://gallery.techarena.in/data/513/Solid_State_Drive.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686591">
            <a:off x="3666144" y="2968414"/>
            <a:ext cx="4615308" cy="3076873"/>
          </a:xfrm>
          <a:prstGeom prst="rect">
            <a:avLst/>
          </a:prstGeom>
          <a:noFill/>
          <a:effectLst>
            <a:softEdge rad="31750"/>
          </a:effectLst>
        </p:spPr>
      </p:pic>
    </p:spTree>
    <p:extLst>
      <p:ext uri="{BB962C8B-B14F-4D97-AF65-F5344CB8AC3E}">
        <p14:creationId xmlns:p14="http://schemas.microsoft.com/office/powerpoint/2010/main" val="3202788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a:defRPr/>
            </a:pPr>
            <a:r>
              <a:rPr lang="en-US" dirty="0" smtClean="0"/>
              <a:t>Session State</a:t>
            </a:r>
            <a:endParaRPr lang="bg-BG" dirty="0" smtClean="0"/>
          </a:p>
        </p:txBody>
      </p:sp>
      <p:sp>
        <p:nvSpPr>
          <p:cNvPr id="513027" name="Rectangle 3"/>
          <p:cNvSpPr>
            <a:spLocks noGrp="1" noChangeArrowheads="1"/>
          </p:cNvSpPr>
          <p:nvPr>
            <p:ph idx="1"/>
          </p:nvPr>
        </p:nvSpPr>
        <p:spPr>
          <a:xfrm>
            <a:off x="228600" y="990600"/>
            <a:ext cx="8686800" cy="5715000"/>
          </a:xfrm>
        </p:spPr>
        <p:txBody>
          <a:bodyPr/>
          <a:lstStyle/>
          <a:p>
            <a:pPr marL="450850" indent="-450850">
              <a:lnSpc>
                <a:spcPct val="100000"/>
              </a:lnSpc>
              <a:spcBef>
                <a:spcPts val="300"/>
              </a:spcBef>
              <a:defRPr/>
            </a:pPr>
            <a:r>
              <a:rPr lang="en-US" dirty="0" smtClean="0"/>
              <a:t>Storage of information at user level</a:t>
            </a:r>
            <a:r>
              <a:rPr lang="bg-BG" dirty="0" smtClean="0"/>
              <a:t> (</a:t>
            </a:r>
            <a:r>
              <a:rPr lang="en-US" dirty="0" smtClean="0"/>
              <a:t>different one for each user</a:t>
            </a:r>
            <a:r>
              <a:rPr lang="bg-BG" dirty="0" smtClean="0"/>
              <a:t>)</a:t>
            </a:r>
          </a:p>
          <a:p>
            <a:pPr marL="450850" indent="-450850">
              <a:lnSpc>
                <a:spcPct val="100000"/>
              </a:lnSpc>
              <a:spcBef>
                <a:spcPts val="300"/>
              </a:spcBef>
              <a:defRPr/>
            </a:pPr>
            <a:r>
              <a:rPr lang="en-US" dirty="0" smtClean="0"/>
              <a:t>The session is active:</a:t>
            </a:r>
          </a:p>
          <a:p>
            <a:pPr marL="901700" lvl="1" indent="-271463">
              <a:lnSpc>
                <a:spcPct val="100000"/>
              </a:lnSpc>
              <a:spcBef>
                <a:spcPts val="300"/>
              </a:spcBef>
              <a:defRPr/>
            </a:pPr>
            <a:r>
              <a:rPr lang="en-US" dirty="0" smtClean="0"/>
              <a:t>Till the user closes the browser or</a:t>
            </a:r>
          </a:p>
          <a:p>
            <a:pPr marL="901700" lvl="1" indent="-271463">
              <a:lnSpc>
                <a:spcPct val="100000"/>
              </a:lnSpc>
              <a:spcBef>
                <a:spcPts val="300"/>
              </a:spcBef>
              <a:defRPr/>
            </a:pPr>
            <a:r>
              <a:rPr lang="en-US" dirty="0" smtClean="0"/>
              <a:t>A certain period expires</a:t>
            </a:r>
            <a:r>
              <a:rPr lang="bg-BG" dirty="0" smtClean="0"/>
              <a:t> (20 </a:t>
            </a:r>
            <a:r>
              <a:rPr lang="en-US" dirty="0" smtClean="0"/>
              <a:t>minutes for example</a:t>
            </a:r>
            <a:r>
              <a:rPr lang="bg-BG" dirty="0" smtClean="0"/>
              <a:t>)</a:t>
            </a:r>
          </a:p>
          <a:p>
            <a:pPr marL="450850" indent="-450850">
              <a:lnSpc>
                <a:spcPct val="100000"/>
              </a:lnSpc>
              <a:spcBef>
                <a:spcPts val="300"/>
              </a:spcBef>
              <a:defRPr/>
            </a:pPr>
            <a:r>
              <a:rPr lang="en-US" dirty="0" smtClean="0"/>
              <a:t>Every session</a:t>
            </a:r>
            <a:r>
              <a:rPr lang="bg-BG" dirty="0" smtClean="0"/>
              <a:t> </a:t>
            </a:r>
            <a:r>
              <a:rPr lang="en-US" dirty="0" smtClean="0"/>
              <a:t>is identified by a unique</a:t>
            </a:r>
            <a:r>
              <a:rPr lang="bg-BG" dirty="0" smtClean="0"/>
              <a:t> </a:t>
            </a:r>
            <a:r>
              <a:rPr lang="en-US" dirty="0" smtClean="0">
                <a:solidFill>
                  <a:schemeClr val="accent5">
                    <a:lumMod val="20000"/>
                    <a:lumOff val="80000"/>
                  </a:schemeClr>
                </a:solidFill>
                <a:latin typeface="Consolas" pitchFamily="49" charset="0"/>
                <a:cs typeface="Consolas" pitchFamily="49" charset="0"/>
              </a:rPr>
              <a:t>SessionID</a:t>
            </a:r>
          </a:p>
          <a:p>
            <a:pPr marL="901700" lvl="1" indent="-271463">
              <a:lnSpc>
                <a:spcPct val="100000"/>
              </a:lnSpc>
              <a:spcBef>
                <a:spcPts val="300"/>
              </a:spcBef>
              <a:defRPr/>
            </a:pPr>
            <a:r>
              <a:rPr lang="en-US" dirty="0" smtClean="0"/>
              <a:t>Created</a:t>
            </a:r>
            <a:r>
              <a:rPr lang="bg-BG" dirty="0" smtClean="0"/>
              <a:t> </a:t>
            </a:r>
            <a:r>
              <a:rPr lang="en-US" dirty="0" smtClean="0"/>
              <a:t>at first entry in the site</a:t>
            </a:r>
          </a:p>
          <a:p>
            <a:pPr marL="901700" lvl="1" indent="-271463">
              <a:lnSpc>
                <a:spcPct val="100000"/>
              </a:lnSpc>
              <a:spcBef>
                <a:spcPts val="300"/>
              </a:spcBef>
              <a:defRPr/>
            </a:pPr>
            <a:r>
              <a:rPr lang="en-US" dirty="0" smtClean="0"/>
              <a:t>Transmitted in a </a:t>
            </a:r>
            <a:r>
              <a:rPr lang="en-US" dirty="0">
                <a:solidFill>
                  <a:schemeClr val="accent5">
                    <a:lumMod val="20000"/>
                    <a:lumOff val="80000"/>
                  </a:schemeClr>
                </a:solidFill>
                <a:latin typeface="Consolas" pitchFamily="49" charset="0"/>
                <a:cs typeface="Consolas" pitchFamily="49" charset="0"/>
              </a:rPr>
              <a:t>c</a:t>
            </a:r>
            <a:r>
              <a:rPr lang="en-US" dirty="0" smtClean="0">
                <a:solidFill>
                  <a:schemeClr val="accent5">
                    <a:lumMod val="20000"/>
                    <a:lumOff val="80000"/>
                  </a:schemeClr>
                </a:solidFill>
                <a:latin typeface="Consolas" pitchFamily="49" charset="0"/>
                <a:cs typeface="Consolas" pitchFamily="49" charset="0"/>
              </a:rPr>
              <a:t>ookie</a:t>
            </a:r>
            <a:r>
              <a:rPr lang="en-US" dirty="0" smtClean="0"/>
              <a:t> by default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33</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340717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a:defRPr/>
            </a:pPr>
            <a:r>
              <a:rPr lang="en-US" dirty="0" smtClean="0"/>
              <a:t>Session State</a:t>
            </a:r>
            <a:r>
              <a:rPr lang="bg-BG" dirty="0" smtClean="0"/>
              <a:t> </a:t>
            </a:r>
            <a:r>
              <a:rPr lang="en-US" dirty="0" smtClean="0"/>
              <a:t>(</a:t>
            </a:r>
            <a:r>
              <a:rPr lang="bg-BG" dirty="0" smtClean="0"/>
              <a:t>2</a:t>
            </a:r>
            <a:r>
              <a:rPr lang="en-US" dirty="0" smtClean="0"/>
              <a:t>)</a:t>
            </a:r>
            <a:endParaRPr lang="bg-BG" dirty="0" smtClean="0"/>
          </a:p>
        </p:txBody>
      </p:sp>
      <p:sp>
        <p:nvSpPr>
          <p:cNvPr id="514051" name="Rectangle 3"/>
          <p:cNvSpPr>
            <a:spLocks noGrp="1" noChangeArrowheads="1"/>
          </p:cNvSpPr>
          <p:nvPr>
            <p:ph idx="1"/>
          </p:nvPr>
        </p:nvSpPr>
        <p:spPr>
          <a:xfrm>
            <a:off x="228600" y="980728"/>
            <a:ext cx="8686800" cy="5724872"/>
          </a:xfrm>
        </p:spPr>
        <p:txBody>
          <a:bodyPr/>
          <a:lstStyle/>
          <a:p>
            <a:pPr marL="450850" indent="-450850">
              <a:lnSpc>
                <a:spcPct val="100000"/>
              </a:lnSpc>
              <a:defRPr/>
            </a:pPr>
            <a:r>
              <a:rPr lang="en-US" dirty="0" smtClean="0"/>
              <a:t>The</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HttpSessionState</a:t>
            </a:r>
            <a:r>
              <a:rPr lang="bg-BG" dirty="0" smtClean="0">
                <a:solidFill>
                  <a:schemeClr val="accent5">
                    <a:lumMod val="20000"/>
                    <a:lumOff val="80000"/>
                  </a:schemeClr>
                </a:solidFill>
              </a:rPr>
              <a:t> </a:t>
            </a:r>
            <a:r>
              <a:rPr lang="en-US" dirty="0" smtClean="0"/>
              <a:t>dictionary collection is used through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HttpContext</a:t>
            </a:r>
            <a:r>
              <a:rPr lang="en-US" dirty="0" smtClean="0">
                <a:solidFill>
                  <a:schemeClr val="accent5">
                    <a:lumMod val="20000"/>
                    <a:lumOff val="80000"/>
                  </a:schemeClr>
                </a:solidFill>
              </a:rPr>
              <a:t> </a:t>
            </a:r>
            <a:r>
              <a:rPr lang="en-US" dirty="0" smtClean="0"/>
              <a:t>or</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Page</a:t>
            </a:r>
          </a:p>
          <a:p>
            <a:pPr marL="450850" indent="-450850">
              <a:lnSpc>
                <a:spcPct val="100000"/>
              </a:lnSpc>
              <a:defRPr/>
            </a:pPr>
            <a:endParaRPr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endParaRPr kumimoji="0" lang="en-US"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t>To handle events fired when a session is started or ended we use </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Session_OnStart</a:t>
            </a:r>
            <a:r>
              <a:rPr lang="bg-BG" dirty="0" smtClean="0">
                <a:solidFill>
                  <a:schemeClr val="accent5">
                    <a:lumMod val="20000"/>
                    <a:lumOff val="80000"/>
                  </a:schemeClr>
                </a:solidFill>
              </a:rPr>
              <a:t> </a:t>
            </a:r>
            <a:r>
              <a:rPr lang="en-US" dirty="0" smtClean="0"/>
              <a:t>and</a:t>
            </a:r>
            <a:r>
              <a:rPr lang="bg-BG" dirty="0" smtClean="0"/>
              <a:t> </a:t>
            </a:r>
            <a:r>
              <a:rPr kumimoji="0" lang="en-US" dirty="0" smtClean="0">
                <a:solidFill>
                  <a:schemeClr val="accent5">
                    <a:lumMod val="20000"/>
                    <a:lumOff val="80000"/>
                  </a:schemeClr>
                </a:solidFill>
                <a:latin typeface="Consolas" pitchFamily="49" charset="0"/>
                <a:cs typeface="Consolas" pitchFamily="49" charset="0"/>
              </a:rPr>
              <a:t>Session_OnEnd</a:t>
            </a:r>
            <a:r>
              <a:rPr lang="bg-BG" dirty="0" smtClean="0">
                <a:solidFill>
                  <a:schemeClr val="accent5">
                    <a:lumMod val="20000"/>
                    <a:lumOff val="80000"/>
                  </a:schemeClr>
                </a:solidFill>
              </a:rPr>
              <a:t> </a:t>
            </a:r>
            <a:r>
              <a:rPr lang="en-US" dirty="0" smtClean="0"/>
              <a:t>in the</a:t>
            </a:r>
            <a:r>
              <a:rPr lang="bg-BG" dirty="0" smtClean="0"/>
              <a:t> </a:t>
            </a:r>
            <a:r>
              <a:rPr lang="en-US" dirty="0" smtClean="0">
                <a:solidFill>
                  <a:schemeClr val="accent5">
                    <a:lumMod val="20000"/>
                    <a:lumOff val="80000"/>
                  </a:schemeClr>
                </a:solidFill>
                <a:latin typeface="Consolas" pitchFamily="49" charset="0"/>
                <a:cs typeface="Consolas" pitchFamily="49" charset="0"/>
              </a:rPr>
              <a:t>Global.asax</a:t>
            </a:r>
            <a:r>
              <a:rPr lang="en-US" dirty="0" smtClean="0">
                <a:solidFill>
                  <a:schemeClr val="accent5">
                    <a:lumMod val="20000"/>
                    <a:lumOff val="80000"/>
                  </a:schemeClr>
                </a:solidFill>
              </a:rPr>
              <a:t> </a:t>
            </a:r>
            <a:r>
              <a:rPr lang="en-US" dirty="0" smtClean="0"/>
              <a:t>file</a:t>
            </a:r>
            <a:endParaRPr lang="bg-BG" dirty="0" smtClean="0"/>
          </a:p>
          <a:p>
            <a:pPr marL="450850" indent="-450850">
              <a:lnSpc>
                <a:spcPct val="100000"/>
              </a:lnSpc>
              <a:defRPr/>
            </a:pPr>
            <a:r>
              <a:rPr lang="en-US" dirty="0" smtClean="0"/>
              <a:t>To deny/restrict </a:t>
            </a:r>
            <a:r>
              <a:rPr lang="bg-BG" dirty="0" smtClean="0"/>
              <a:t> </a:t>
            </a:r>
            <a:r>
              <a:rPr lang="en-US" dirty="0" smtClean="0"/>
              <a:t>access to the session</a:t>
            </a:r>
          </a:p>
        </p:txBody>
      </p:sp>
      <p:sp>
        <p:nvSpPr>
          <p:cNvPr id="5" name="Text Placeholder 1"/>
          <p:cNvSpPr txBox="1">
            <a:spLocks/>
          </p:cNvSpPr>
          <p:nvPr/>
        </p:nvSpPr>
        <p:spPr>
          <a:xfrm>
            <a:off x="827585" y="5745450"/>
            <a:ext cx="748883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 Page EnableSessionState="False" %&gt;</a:t>
            </a:r>
            <a:endParaRPr lang="en-US" dirty="0"/>
          </a:p>
          <a:p>
            <a:pPr>
              <a:lnSpc>
                <a:spcPct val="100000"/>
              </a:lnSpc>
              <a:defRPr/>
            </a:pPr>
            <a:r>
              <a:rPr lang="en-US" noProof="1"/>
              <a:t>&lt;%@ Page EnableSessionState="ReadOnly" %&gt;</a:t>
            </a:r>
            <a:endParaRPr lang="en-US" dirty="0"/>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34</a:t>
            </a:fld>
            <a:endParaRPr lang="en-US" dirty="0">
              <a:solidFill>
                <a:schemeClr val="tx1">
                  <a:lumMod val="60000"/>
                  <a:lumOff val="40000"/>
                </a:schemeClr>
              </a:solidFill>
              <a:latin typeface="+mj-lt"/>
            </a:endParaRPr>
          </a:p>
        </p:txBody>
      </p:sp>
      <p:sp>
        <p:nvSpPr>
          <p:cNvPr id="7" name="Text Placeholder 1"/>
          <p:cNvSpPr txBox="1">
            <a:spLocks/>
          </p:cNvSpPr>
          <p:nvPr/>
        </p:nvSpPr>
        <p:spPr>
          <a:xfrm>
            <a:off x="827585" y="2204864"/>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smtClean="0"/>
              <a:t>Session["username"] = "pesho";</a:t>
            </a:r>
            <a:endParaRPr lang="en-US" dirty="0"/>
          </a:p>
        </p:txBody>
      </p:sp>
      <p:sp>
        <p:nvSpPr>
          <p:cNvPr id="8" name="Text Placeholder 1"/>
          <p:cNvSpPr txBox="1">
            <a:spLocks/>
          </p:cNvSpPr>
          <p:nvPr/>
        </p:nvSpPr>
        <p:spPr>
          <a:xfrm>
            <a:off x="827584" y="2812866"/>
            <a:ext cx="748883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string = (string) Session["username</a:t>
            </a:r>
            <a:r>
              <a:rPr lang="en-US" noProof="1" smtClean="0"/>
              <a:t>"];</a:t>
            </a:r>
            <a:endParaRPr lang="en-US" dirty="0"/>
          </a:p>
        </p:txBody>
      </p:sp>
    </p:spTree>
    <p:extLst>
      <p:ext uri="{BB962C8B-B14F-4D97-AF65-F5344CB8AC3E}">
        <p14:creationId xmlns:p14="http://schemas.microsoft.com/office/powerpoint/2010/main" val="1260048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a:defRPr/>
            </a:pPr>
            <a:r>
              <a:rPr lang="en-US" dirty="0" smtClean="0"/>
              <a:t>Session Configuration</a:t>
            </a:r>
            <a:endParaRPr lang="bg-BG" dirty="0" smtClean="0"/>
          </a:p>
        </p:txBody>
      </p:sp>
      <p:sp>
        <p:nvSpPr>
          <p:cNvPr id="515075" name="Rectangle 3"/>
          <p:cNvSpPr>
            <a:spLocks noGrp="1" noChangeArrowheads="1"/>
          </p:cNvSpPr>
          <p:nvPr>
            <p:ph idx="1"/>
          </p:nvPr>
        </p:nvSpPr>
        <p:spPr/>
        <p:txBody>
          <a:bodyPr/>
          <a:lstStyle/>
          <a:p>
            <a:pPr marL="450850" indent="-450850">
              <a:lnSpc>
                <a:spcPct val="100000"/>
              </a:lnSpc>
              <a:defRPr/>
            </a:pPr>
            <a:r>
              <a:rPr lang="en-US" dirty="0" smtClean="0">
                <a:latin typeface="+mj-lt"/>
              </a:rPr>
              <a:t>We can configure various aspects of the session mechanism</a:t>
            </a:r>
          </a:p>
          <a:p>
            <a:pPr marL="450850" indent="-450850">
              <a:lnSpc>
                <a:spcPct val="100000"/>
              </a:lnSpc>
              <a:defRPr/>
            </a:pPr>
            <a:r>
              <a:rPr lang="en-US" dirty="0" smtClean="0">
                <a:latin typeface="+mj-lt"/>
              </a:rPr>
              <a:t>Use the</a:t>
            </a:r>
            <a:r>
              <a:rPr lang="bg-BG" dirty="0" smtClean="0">
                <a:latin typeface="+mj-lt"/>
              </a:rPr>
              <a:t> </a:t>
            </a:r>
            <a:r>
              <a:rPr kumimoji="0" lang="en-US" dirty="0" smtClean="0">
                <a:solidFill>
                  <a:schemeClr val="accent5">
                    <a:lumMod val="20000"/>
                    <a:lumOff val="80000"/>
                  </a:schemeClr>
                </a:solidFill>
                <a:latin typeface="Consolas" pitchFamily="49" charset="0"/>
                <a:cs typeface="Consolas" pitchFamily="49" charset="0"/>
              </a:rPr>
              <a:t>sessionState</a:t>
            </a:r>
            <a:r>
              <a:rPr lang="en-US" dirty="0" smtClean="0">
                <a:solidFill>
                  <a:schemeClr val="accent5">
                    <a:lumMod val="20000"/>
                    <a:lumOff val="80000"/>
                  </a:schemeClr>
                </a:solidFill>
                <a:latin typeface="+mj-lt"/>
              </a:rPr>
              <a:t> </a:t>
            </a:r>
            <a:r>
              <a:rPr lang="en-US" dirty="0" smtClean="0">
                <a:latin typeface="+mj-lt"/>
              </a:rPr>
              <a:t>section in </a:t>
            </a:r>
            <a:r>
              <a:rPr lang="en-US" noProof="1" smtClean="0">
                <a:solidFill>
                  <a:schemeClr val="accent5">
                    <a:lumMod val="20000"/>
                    <a:lumOff val="80000"/>
                  </a:schemeClr>
                </a:solidFill>
                <a:latin typeface="Consolas" pitchFamily="49" charset="0"/>
                <a:cs typeface="Consolas" pitchFamily="49" charset="0"/>
              </a:rPr>
              <a:t>Web.config</a:t>
            </a:r>
          </a:p>
          <a:p>
            <a:pPr marL="450850" indent="-450850">
              <a:lnSpc>
                <a:spcPct val="100000"/>
              </a:lnSpc>
              <a:defRPr/>
            </a:pPr>
            <a:r>
              <a:rPr lang="en-US" dirty="0" smtClean="0">
                <a:latin typeface="+mj-lt"/>
              </a:rPr>
              <a:t>Example:</a:t>
            </a:r>
          </a:p>
        </p:txBody>
      </p:sp>
      <p:sp>
        <p:nvSpPr>
          <p:cNvPr id="6" name="Text Placeholder 1"/>
          <p:cNvSpPr txBox="1">
            <a:spLocks/>
          </p:cNvSpPr>
          <p:nvPr/>
        </p:nvSpPr>
        <p:spPr>
          <a:xfrm>
            <a:off x="755576" y="4191000"/>
            <a:ext cx="7626424"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defRPr/>
            </a:pPr>
            <a:r>
              <a:rPr lang="en-US" noProof="1"/>
              <a:t>&lt;system.web&gt;</a:t>
            </a:r>
          </a:p>
          <a:p>
            <a:pPr>
              <a:lnSpc>
                <a:spcPct val="100000"/>
              </a:lnSpc>
              <a:defRPr/>
            </a:pPr>
            <a:r>
              <a:rPr lang="en-US" noProof="1"/>
              <a:t> </a:t>
            </a:r>
            <a:r>
              <a:rPr lang="en-US" noProof="1" smtClean="0"/>
              <a:t> &lt;</a:t>
            </a:r>
            <a:r>
              <a:rPr lang="en-US" noProof="1"/>
              <a:t>sessionState </a:t>
            </a:r>
          </a:p>
          <a:p>
            <a:pPr>
              <a:lnSpc>
                <a:spcPct val="100000"/>
              </a:lnSpc>
              <a:defRPr/>
            </a:pPr>
            <a:r>
              <a:rPr lang="en-US" noProof="1" smtClean="0"/>
              <a:t>    cookieless</a:t>
            </a:r>
            <a:r>
              <a:rPr lang="en-US" noProof="1"/>
              <a:t>="true" mode="InProc" </a:t>
            </a:r>
          </a:p>
          <a:p>
            <a:pPr>
              <a:lnSpc>
                <a:spcPct val="100000"/>
              </a:lnSpc>
              <a:defRPr/>
            </a:pPr>
            <a:r>
              <a:rPr lang="en-US" noProof="1"/>
              <a:t> </a:t>
            </a:r>
            <a:r>
              <a:rPr lang="en-US" noProof="1" smtClean="0"/>
              <a:t>   timeout</a:t>
            </a:r>
            <a:r>
              <a:rPr lang="en-US" noProof="1"/>
              <a:t>="60" cookieName="MySite" /&gt;</a:t>
            </a:r>
          </a:p>
          <a:p>
            <a:pPr>
              <a:lnSpc>
                <a:spcPct val="100000"/>
              </a:lnSpc>
              <a:defRPr/>
            </a:pPr>
            <a:r>
              <a:rPr lang="en-US" noProof="1"/>
              <a:t>&lt;/system.web&gt;</a:t>
            </a:r>
            <a:endParaRPr lang="en-US" dirty="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35</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402766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dirty="0" smtClean="0"/>
              <a:t>Session Configuration (2)</a:t>
            </a:r>
            <a:endParaRPr lang="bg-BG" dirty="0" smtClean="0"/>
          </a:p>
        </p:txBody>
      </p:sp>
      <p:sp>
        <p:nvSpPr>
          <p:cNvPr id="528387" name="Rectangle 3"/>
          <p:cNvSpPr>
            <a:spLocks noGrp="1" noChangeArrowheads="1"/>
          </p:cNvSpPr>
          <p:nvPr>
            <p:ph idx="1"/>
          </p:nvPr>
        </p:nvSpPr>
        <p:spPr/>
        <p:txBody>
          <a:bodyPr/>
          <a:lstStyle/>
          <a:p>
            <a:pPr marL="450850" indent="-450850">
              <a:lnSpc>
                <a:spcPct val="100000"/>
              </a:lnSpc>
              <a:defRPr/>
            </a:pPr>
            <a:r>
              <a:rPr lang="en-US" dirty="0" smtClean="0"/>
              <a:t>Important attributes</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Timeout</a:t>
            </a:r>
            <a:r>
              <a:rPr lang="en-US" dirty="0" smtClean="0">
                <a:solidFill>
                  <a:schemeClr val="accent5">
                    <a:lumMod val="20000"/>
                    <a:lumOff val="80000"/>
                  </a:schemeClr>
                </a:solidFill>
              </a:rPr>
              <a:t> </a:t>
            </a:r>
          </a:p>
          <a:p>
            <a:pPr marL="1193800" lvl="2" indent="-271463">
              <a:lnSpc>
                <a:spcPct val="100000"/>
              </a:lnSpc>
              <a:defRPr/>
            </a:pPr>
            <a:r>
              <a:rPr lang="en-US" dirty="0" smtClean="0"/>
              <a:t>A period for which the session is active</a:t>
            </a:r>
            <a:endParaRPr lang="bg-BG" dirty="0" smtClean="0"/>
          </a:p>
          <a:p>
            <a:pPr marL="901700" lvl="1" indent="-271463">
              <a:lnSpc>
                <a:spcPct val="100000"/>
              </a:lnSpc>
              <a:defRPr/>
            </a:pPr>
            <a:r>
              <a:rPr kumimoji="0" lang="en-US" dirty="0" smtClean="0">
                <a:solidFill>
                  <a:schemeClr val="accent5">
                    <a:lumMod val="20000"/>
                    <a:lumOff val="80000"/>
                  </a:schemeClr>
                </a:solidFill>
                <a:latin typeface="Consolas" pitchFamily="49" charset="0"/>
                <a:cs typeface="Consolas" pitchFamily="49" charset="0"/>
              </a:rPr>
              <a:t>Mode</a:t>
            </a:r>
          </a:p>
          <a:p>
            <a:pPr marL="1193800" lvl="2" indent="-271463">
              <a:lnSpc>
                <a:spcPct val="100000"/>
              </a:lnSpc>
              <a:defRPr/>
            </a:pPr>
            <a:r>
              <a:rPr lang="en-US" dirty="0" smtClean="0"/>
              <a:t>Where the session is stored </a:t>
            </a:r>
            <a:r>
              <a:rPr lang="bg-BG" dirty="0" smtClean="0"/>
              <a:t>– </a:t>
            </a:r>
            <a:r>
              <a:rPr lang="en-US" dirty="0" smtClean="0"/>
              <a:t>in the current process</a:t>
            </a:r>
            <a:r>
              <a:rPr lang="bg-BG" dirty="0" smtClean="0"/>
              <a:t>, </a:t>
            </a:r>
            <a:r>
              <a:rPr lang="en-US" dirty="0" smtClean="0"/>
              <a:t>SQL Server</a:t>
            </a:r>
            <a:r>
              <a:rPr lang="bg-BG" dirty="0" smtClean="0"/>
              <a:t>, </a:t>
            </a:r>
            <a:r>
              <a:rPr lang="en-US" dirty="0" smtClean="0"/>
              <a:t>external state server</a:t>
            </a:r>
            <a:endParaRPr lang="bg-BG" dirty="0" smtClean="0"/>
          </a:p>
          <a:p>
            <a:pPr marL="901700" lvl="1" indent="-271463">
              <a:lnSpc>
                <a:spcPct val="100000"/>
              </a:lnSpc>
              <a:defRPr/>
            </a:pPr>
            <a:r>
              <a:rPr kumimoji="0" lang="en-US" noProof="1" smtClean="0">
                <a:solidFill>
                  <a:schemeClr val="accent5">
                    <a:lumMod val="20000"/>
                    <a:lumOff val="80000"/>
                  </a:schemeClr>
                </a:solidFill>
                <a:latin typeface="Consolas" pitchFamily="49" charset="0"/>
                <a:cs typeface="Consolas" pitchFamily="49" charset="0"/>
              </a:rPr>
              <a:t>Cookieless</a:t>
            </a:r>
          </a:p>
          <a:p>
            <a:pPr marL="901700" lvl="1" indent="-271463">
              <a:lnSpc>
                <a:spcPct val="100000"/>
              </a:lnSpc>
              <a:defRPr/>
            </a:pPr>
            <a:r>
              <a:rPr lang="en-US" dirty="0" smtClean="0"/>
              <a:t>A session that doesn’t use cookies </a:t>
            </a:r>
            <a:r>
              <a:rPr lang="bg-BG" dirty="0" smtClean="0"/>
              <a:t>–</a:t>
            </a:r>
            <a:r>
              <a:rPr lang="en-US" dirty="0" smtClean="0"/>
              <a:t> the </a:t>
            </a:r>
            <a:r>
              <a:rPr lang="en-US" noProof="1" smtClean="0">
                <a:solidFill>
                  <a:schemeClr val="accent5">
                    <a:lumMod val="20000"/>
                    <a:lumOff val="80000"/>
                  </a:schemeClr>
                </a:solidFill>
                <a:latin typeface="Consolas" pitchFamily="49" charset="0"/>
                <a:cs typeface="Consolas" pitchFamily="49" charset="0"/>
              </a:rPr>
              <a:t>SessionID</a:t>
            </a:r>
            <a:r>
              <a:rPr lang="en-US" dirty="0" smtClean="0"/>
              <a:t> is sent as a parameter in the URL</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91059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609600" y="1488976"/>
            <a:ext cx="7924800" cy="685800"/>
          </a:xfrm>
        </p:spPr>
        <p:txBody>
          <a:bodyPr/>
          <a:lstStyle/>
          <a:p>
            <a:pPr>
              <a:lnSpc>
                <a:spcPct val="110000"/>
              </a:lnSpc>
              <a:defRPr/>
            </a:pPr>
            <a:r>
              <a:rPr lang="en-US" dirty="0" smtClean="0"/>
              <a:t>ASP.NET Session State</a:t>
            </a:r>
            <a:endParaRPr lang="bg-BG" dirty="0" smtClean="0"/>
          </a:p>
        </p:txBody>
      </p:sp>
      <p:sp>
        <p:nvSpPr>
          <p:cNvPr id="3" name="Subtitle 2"/>
          <p:cNvSpPr>
            <a:spLocks noGrp="1"/>
          </p:cNvSpPr>
          <p:nvPr>
            <p:ph type="subTitle" idx="1"/>
          </p:nvPr>
        </p:nvSpPr>
        <p:spPr>
          <a:xfrm>
            <a:off x="609600" y="2250280"/>
            <a:ext cx="7924800" cy="569120"/>
          </a:xfrm>
        </p:spPr>
        <p:txBody>
          <a:bodyPr/>
          <a:lstStyle/>
          <a:p>
            <a:r>
              <a:rPr lang="en-US" dirty="0" smtClean="0"/>
              <a:t>Live Demo</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3131574"/>
            <a:ext cx="4464496" cy="2964426"/>
          </a:xfrm>
          <a:prstGeom prst="roundRect">
            <a:avLst>
              <a:gd name="adj" fmla="val 7008"/>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472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1828800" y="210344"/>
            <a:ext cx="7086600" cy="914400"/>
          </a:xfrm>
        </p:spPr>
        <p:txBody>
          <a:bodyPr/>
          <a:lstStyle/>
          <a:p>
            <a:pPr>
              <a:defRPr/>
            </a:pPr>
            <a:r>
              <a:rPr lang="en-US" dirty="0" smtClean="0"/>
              <a:t>State Management – Recommendations</a:t>
            </a:r>
            <a:endParaRPr lang="bg-BG" dirty="0" smtClean="0"/>
          </a:p>
        </p:txBody>
      </p:sp>
      <p:sp>
        <p:nvSpPr>
          <p:cNvPr id="519171" name="Rectangle 3"/>
          <p:cNvSpPr>
            <a:spLocks noGrp="1" noChangeArrowheads="1"/>
          </p:cNvSpPr>
          <p:nvPr>
            <p:ph idx="1"/>
          </p:nvPr>
        </p:nvSpPr>
        <p:spPr>
          <a:xfrm>
            <a:off x="228600" y="1340768"/>
            <a:ext cx="8686800" cy="5364832"/>
          </a:xfrm>
        </p:spPr>
        <p:txBody>
          <a:bodyPr/>
          <a:lstStyle/>
          <a:p>
            <a:pPr marL="450850" indent="-450850">
              <a:lnSpc>
                <a:spcPct val="100000"/>
              </a:lnSpc>
              <a:defRPr/>
            </a:pPr>
            <a:r>
              <a:rPr lang="en-US" dirty="0" smtClean="0"/>
              <a:t>Use a</a:t>
            </a:r>
            <a:r>
              <a:rPr lang="bg-BG" dirty="0" smtClean="0"/>
              <a:t> </a:t>
            </a:r>
            <a:r>
              <a:rPr lang="en-US" dirty="0" smtClean="0"/>
              <a:t>wrapper class over the session</a:t>
            </a:r>
          </a:p>
          <a:p>
            <a:pPr marL="798513" lvl="1" indent="-450850">
              <a:lnSpc>
                <a:spcPct val="100000"/>
              </a:lnSpc>
              <a:defRPr/>
            </a:pPr>
            <a:r>
              <a:rPr lang="en-US" dirty="0" smtClean="0"/>
              <a:t>Put all session data in a property inside this wrapper class</a:t>
            </a:r>
          </a:p>
          <a:p>
            <a:pPr marL="798513" lvl="1" indent="-450850">
              <a:lnSpc>
                <a:spcPct val="100000"/>
              </a:lnSpc>
              <a:defRPr/>
            </a:pPr>
            <a:r>
              <a:rPr lang="en-US" dirty="0" smtClean="0"/>
              <a:t>All session data should be serializable</a:t>
            </a:r>
            <a:endParaRPr lang="bg-BG" dirty="0" smtClean="0"/>
          </a:p>
          <a:p>
            <a:pPr marL="450850" indent="-450850">
              <a:lnSpc>
                <a:spcPct val="100000"/>
              </a:lnSpc>
              <a:defRPr/>
            </a:pPr>
            <a:r>
              <a:rPr lang="en-US" dirty="0" smtClean="0"/>
              <a:t>Don’t save too much information in the </a:t>
            </a:r>
            <a:r>
              <a:rPr lang="en-US" dirty="0" smtClean="0">
                <a:solidFill>
                  <a:schemeClr val="accent5">
                    <a:lumMod val="20000"/>
                    <a:lumOff val="80000"/>
                  </a:schemeClr>
                </a:solidFill>
                <a:latin typeface="Consolas" pitchFamily="49" charset="0"/>
                <a:cs typeface="Consolas" pitchFamily="49" charset="0"/>
              </a:rPr>
              <a:t>Session</a:t>
            </a:r>
            <a:endParaRPr lang="bg-BG" dirty="0" smtClean="0">
              <a:solidFill>
                <a:schemeClr val="accent5">
                  <a:lumMod val="20000"/>
                  <a:lumOff val="80000"/>
                </a:schemeClr>
              </a:solidFill>
              <a:latin typeface="Consolas" pitchFamily="49" charset="0"/>
              <a:cs typeface="Consolas" pitchFamily="49" charset="0"/>
            </a:endParaRPr>
          </a:p>
          <a:p>
            <a:pPr marL="450850" indent="-450850">
              <a:lnSpc>
                <a:spcPct val="100000"/>
              </a:lnSpc>
              <a:defRPr/>
            </a:pPr>
            <a:r>
              <a:rPr lang="en-US" dirty="0" smtClean="0"/>
              <a:t>Don’t save lots of information in the</a:t>
            </a:r>
            <a:r>
              <a:rPr lang="bg-BG" dirty="0" smtClean="0"/>
              <a:t> </a:t>
            </a:r>
            <a:r>
              <a:rPr lang="en-US" noProof="1" smtClean="0">
                <a:solidFill>
                  <a:schemeClr val="accent5">
                    <a:lumMod val="20000"/>
                    <a:lumOff val="80000"/>
                  </a:schemeClr>
                </a:solidFill>
                <a:latin typeface="Consolas" pitchFamily="49" charset="0"/>
                <a:cs typeface="Consolas" pitchFamily="49" charset="0"/>
              </a:rPr>
              <a:t>ViewState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38</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102472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1187624" y="4559463"/>
            <a:ext cx="6768752" cy="1538883"/>
          </a:xfrm>
          <a:noFill/>
        </p:spPr>
        <p:txBody>
          <a:bodyPr wrap="square" lIns="0" rIns="0">
            <a:spAutoFit/>
          </a:bodyPr>
          <a:lstStyle/>
          <a:p>
            <a:pPr>
              <a:lnSpc>
                <a:spcPct val="100000"/>
              </a:lnSpc>
            </a:pPr>
            <a:r>
              <a:rPr lang="en-US" dirty="0" smtClean="0">
                <a:effectLst>
                  <a:outerShdw blurRad="38100" dist="38100" dir="2700000" algn="tl">
                    <a:srgbClr val="000000">
                      <a:alpha val="43137"/>
                    </a:srgbClr>
                  </a:outerShdw>
                </a:effectLst>
              </a:rPr>
              <a:t>Manipulating the HTTP Response Headers</a:t>
            </a:r>
            <a:endParaRPr lang="bg-BG" dirty="0" smtClean="0">
              <a:effectLst>
                <a:outerShdw blurRad="38100" dist="38100" dir="2700000" algn="tl">
                  <a:srgbClr val="000000">
                    <a:alpha val="43137"/>
                  </a:srgbClr>
                </a:outerShdw>
              </a:effectLst>
            </a:endParaRPr>
          </a:p>
        </p:txBody>
      </p:sp>
      <p:pic>
        <p:nvPicPr>
          <p:cNvPr id="1028" name="Picture 4" descr="http, internet, network, url, websit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88770">
            <a:off x="5641138" y="1398546"/>
            <a:ext cx="2203512" cy="22035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fold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412" y="1576277"/>
            <a:ext cx="2361653" cy="23616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hangelog, mime, x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5044" y="2106255"/>
            <a:ext cx="2093168" cy="20931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dit, editor, paper, pencil, writ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107470">
            <a:off x="3708756" y="732517"/>
            <a:ext cx="1687519" cy="168752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365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type="title"/>
          </p:nvPr>
        </p:nvSpPr>
        <p:spPr/>
        <p:txBody>
          <a:bodyPr/>
          <a:lstStyle/>
          <a:p>
            <a:pPr>
              <a:defRPr/>
            </a:pPr>
            <a:r>
              <a:rPr lang="en-US" dirty="0" smtClean="0"/>
              <a:t>Intrinsic Objects</a:t>
            </a:r>
            <a:r>
              <a:rPr lang="bg-BG" dirty="0" smtClean="0"/>
              <a:t> </a:t>
            </a:r>
            <a:r>
              <a:rPr lang="en-US" dirty="0" smtClean="0"/>
              <a:t>in ASP.NET</a:t>
            </a:r>
          </a:p>
        </p:txBody>
      </p:sp>
      <p:sp>
        <p:nvSpPr>
          <p:cNvPr id="537602" name="Rectangle 2"/>
          <p:cNvSpPr>
            <a:spLocks noGrp="1" noChangeArrowheads="1"/>
          </p:cNvSpPr>
          <p:nvPr>
            <p:ph idx="1"/>
          </p:nvPr>
        </p:nvSpPr>
        <p:spPr>
          <a:xfrm>
            <a:off x="368300" y="908721"/>
            <a:ext cx="8485188" cy="5688632"/>
          </a:xfrm>
        </p:spPr>
        <p:txBody>
          <a:bodyPr/>
          <a:lstStyle/>
          <a:p>
            <a:pPr>
              <a:lnSpc>
                <a:spcPct val="110000"/>
              </a:lnSpc>
              <a:defRPr/>
            </a:pPr>
            <a:r>
              <a:rPr lang="en-US" dirty="0" smtClean="0"/>
              <a:t>Intrinsic objects in ASP.NET are available in the context of any </a:t>
            </a:r>
            <a:r>
              <a:rPr lang="en-US" dirty="0" smtClean="0">
                <a:solidFill>
                  <a:schemeClr val="accent5">
                    <a:lumMod val="20000"/>
                    <a:lumOff val="80000"/>
                  </a:schemeClr>
                </a:solidFill>
                <a:latin typeface="Consolas" pitchFamily="49" charset="0"/>
                <a:cs typeface="Consolas" pitchFamily="49" charset="0"/>
              </a:rPr>
              <a:t>Page</a:t>
            </a:r>
            <a:r>
              <a:rPr lang="en-US" dirty="0" smtClean="0"/>
              <a:t> or </a:t>
            </a:r>
            <a:r>
              <a:rPr lang="en-US" dirty="0" smtClean="0">
                <a:solidFill>
                  <a:schemeClr val="accent5">
                    <a:lumMod val="20000"/>
                    <a:lumOff val="80000"/>
                  </a:schemeClr>
                </a:solidFill>
                <a:latin typeface="Consolas" pitchFamily="49" charset="0"/>
                <a:cs typeface="Consolas" pitchFamily="49" charset="0"/>
              </a:rPr>
              <a:t>Control</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Application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Session</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HttpSession</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Request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HttpRequest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Response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HttpResponse</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Server</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Context</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HttpContext</a:t>
            </a:r>
            <a:r>
              <a:rPr lang="en-US" dirty="0" smtClean="0">
                <a:latin typeface="+mj-lt"/>
              </a:rPr>
              <a:t> class)</a:t>
            </a:r>
          </a:p>
          <a:p>
            <a:pPr lvl="1">
              <a:lnSpc>
                <a:spcPct val="110000"/>
              </a:lnSpc>
              <a:defRPr/>
            </a:pPr>
            <a:r>
              <a:rPr lang="en-US" dirty="0" smtClean="0">
                <a:solidFill>
                  <a:schemeClr val="accent5">
                    <a:lumMod val="20000"/>
                    <a:lumOff val="80000"/>
                  </a:schemeClr>
                </a:solidFill>
                <a:latin typeface="Consolas" pitchFamily="49" charset="0"/>
                <a:cs typeface="Consolas" pitchFamily="49" charset="0"/>
              </a:rPr>
              <a:t>Cache</a:t>
            </a:r>
            <a:r>
              <a:rPr lang="en-US" dirty="0" smtClean="0">
                <a:latin typeface="+mj-lt"/>
              </a:rPr>
              <a:t> (</a:t>
            </a:r>
            <a:r>
              <a:rPr lang="en-US" noProof="1" smtClean="0">
                <a:solidFill>
                  <a:schemeClr val="accent5">
                    <a:lumMod val="20000"/>
                    <a:lumOff val="80000"/>
                  </a:schemeClr>
                </a:solidFill>
                <a:latin typeface="Consolas" pitchFamily="49" charset="0"/>
                <a:cs typeface="Consolas" pitchFamily="49" charset="0"/>
              </a:rPr>
              <a:t>System.Web.Caching.Cache</a:t>
            </a:r>
            <a:r>
              <a:rPr lang="en-US" dirty="0" smtClean="0">
                <a:latin typeface="+mj-lt"/>
              </a:rPr>
              <a:t> 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02296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828800" y="116632"/>
            <a:ext cx="7086600" cy="914400"/>
          </a:xfrm>
        </p:spPr>
        <p:txBody>
          <a:bodyPr/>
          <a:lstStyle/>
          <a:p>
            <a:r>
              <a:rPr lang="en-US" dirty="0" smtClean="0">
                <a:effectLst>
                  <a:outerShdw blurRad="38100" dist="38100" dir="2700000" algn="tl">
                    <a:srgbClr val="000000">
                      <a:alpha val="43137"/>
                    </a:srgbClr>
                  </a:outerShdw>
                </a:effectLst>
              </a:rPr>
              <a:t>The HTTP Response Headers</a:t>
            </a:r>
            <a:endParaRPr lang="bg-BG" dirty="0" smtClean="0">
              <a:effectLst>
                <a:outerShdw blurRad="38100" dist="38100" dir="2700000" algn="tl">
                  <a:srgbClr val="000000">
                    <a:alpha val="43137"/>
                  </a:srgbClr>
                </a:outerShdw>
              </a:effectLst>
            </a:endParaRPr>
          </a:p>
        </p:txBody>
      </p:sp>
      <p:sp>
        <p:nvSpPr>
          <p:cNvPr id="602115" name="Rectangle 3"/>
          <p:cNvSpPr>
            <a:spLocks noGrp="1" noChangeArrowheads="1"/>
          </p:cNvSpPr>
          <p:nvPr>
            <p:ph idx="1"/>
          </p:nvPr>
        </p:nvSpPr>
        <p:spPr>
          <a:xfrm>
            <a:off x="228600" y="980728"/>
            <a:ext cx="8686800" cy="5616624"/>
          </a:xfrm>
        </p:spPr>
        <p:txBody>
          <a:bodyPr/>
          <a:lstStyle/>
          <a:p>
            <a:pPr marL="450850" indent="-450850">
              <a:lnSpc>
                <a:spcPct val="110000"/>
              </a:lnSpc>
              <a:spcBef>
                <a:spcPts val="0"/>
              </a:spcBef>
              <a:spcAft>
                <a:spcPts val="0"/>
              </a:spcAft>
              <a:defRPr/>
            </a:pPr>
            <a:r>
              <a:rPr lang="en-US" dirty="0" smtClean="0"/>
              <a:t>HTTP headers are part of the server response</a:t>
            </a:r>
          </a:p>
          <a:p>
            <a:pPr marL="798513" lvl="1" indent="-450850">
              <a:lnSpc>
                <a:spcPct val="110000"/>
              </a:lnSpc>
              <a:spcBef>
                <a:spcPts val="0"/>
              </a:spcBef>
              <a:spcAft>
                <a:spcPts val="0"/>
              </a:spcAft>
              <a:defRPr/>
            </a:pPr>
            <a:r>
              <a:rPr lang="en-US" dirty="0" smtClean="0"/>
              <a:t>Allow the server to pass additional information about the response</a:t>
            </a:r>
          </a:p>
          <a:p>
            <a:pPr marL="1193800" lvl="2" indent="-271463">
              <a:lnSpc>
                <a:spcPct val="110000"/>
              </a:lnSpc>
              <a:spcBef>
                <a:spcPts val="0"/>
              </a:spcBef>
              <a:spcAft>
                <a:spcPts val="0"/>
              </a:spcAft>
              <a:defRPr/>
            </a:pPr>
            <a:r>
              <a:rPr lang="en-US" dirty="0" smtClean="0"/>
              <a:t>Page content, MIME type, encoding, caching mode, cookies, HTTP response codes, etc.</a:t>
            </a:r>
          </a:p>
          <a:p>
            <a:pPr marL="798513" lvl="1" indent="-450850">
              <a:lnSpc>
                <a:spcPct val="110000"/>
              </a:lnSpc>
              <a:spcBef>
                <a:spcPts val="0"/>
              </a:spcBef>
              <a:spcAft>
                <a:spcPts val="0"/>
              </a:spcAft>
              <a:defRPr/>
            </a:pPr>
            <a:r>
              <a:rPr lang="en-US" dirty="0" smtClean="0"/>
              <a:t>Provide information about the server to the client Web browser</a:t>
            </a:r>
          </a:p>
          <a:p>
            <a:pPr marL="450850" indent="-450850">
              <a:lnSpc>
                <a:spcPct val="110000"/>
              </a:lnSpc>
              <a:spcBef>
                <a:spcPts val="0"/>
              </a:spcBef>
              <a:spcAft>
                <a:spcPts val="0"/>
              </a:spcAft>
              <a:defRPr/>
            </a:pPr>
            <a:r>
              <a:rPr lang="en-US" dirty="0" smtClean="0"/>
              <a:t>Accessible from code behind through </a:t>
            </a:r>
            <a:r>
              <a:rPr lang="en-US" noProof="1" smtClean="0">
                <a:solidFill>
                  <a:schemeClr val="accent5">
                    <a:lumMod val="20000"/>
                    <a:lumOff val="80000"/>
                  </a:schemeClr>
                </a:solidFill>
                <a:latin typeface="Consolas" pitchFamily="49" charset="0"/>
                <a:cs typeface="Consolas" pitchFamily="49" charset="0"/>
              </a:rPr>
              <a:t>Response.Headers</a:t>
            </a:r>
            <a:r>
              <a:rPr lang="en-US" dirty="0" smtClean="0">
                <a:solidFill>
                  <a:schemeClr val="accent5">
                    <a:lumMod val="20000"/>
                    <a:lumOff val="80000"/>
                  </a:schemeClr>
                </a:solidFill>
              </a:rPr>
              <a:t> </a:t>
            </a:r>
            <a:r>
              <a:rPr lang="en-US" dirty="0" smtClean="0"/>
              <a:t>collection</a:t>
            </a:r>
          </a:p>
          <a:p>
            <a:pPr marL="798513" lvl="1" indent="-450850">
              <a:lnSpc>
                <a:spcPct val="110000"/>
              </a:lnSpc>
              <a:spcBef>
                <a:spcPts val="0"/>
              </a:spcBef>
              <a:spcAft>
                <a:spcPts val="0"/>
              </a:spcAft>
              <a:defRPr/>
            </a:pPr>
            <a:r>
              <a:rPr lang="en-US" dirty="0" smtClean="0"/>
              <a:t>If the body contents is started to render, headers cannot be modified</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40</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929746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828800" y="210344"/>
            <a:ext cx="7086600" cy="914400"/>
          </a:xfrm>
        </p:spPr>
        <p:txBody>
          <a:bodyPr/>
          <a:lstStyle/>
          <a:p>
            <a:r>
              <a:rPr lang="en-US" dirty="0" smtClean="0">
                <a:effectLst>
                  <a:outerShdw blurRad="38100" dist="38100" dir="2700000" algn="tl">
                    <a:srgbClr val="000000">
                      <a:alpha val="43137"/>
                    </a:srgbClr>
                  </a:outerShdw>
                </a:effectLst>
              </a:rPr>
              <a:t>Manipulating the HTTP Response Headers</a:t>
            </a:r>
            <a:endParaRPr lang="bg-BG" dirty="0" smtClean="0">
              <a:effectLst>
                <a:outerShdw blurRad="38100" dist="38100" dir="2700000" algn="tl">
                  <a:srgbClr val="000000">
                    <a:alpha val="43137"/>
                  </a:srgbClr>
                </a:outerShdw>
              </a:effectLst>
            </a:endParaRPr>
          </a:p>
        </p:txBody>
      </p:sp>
      <p:sp>
        <p:nvSpPr>
          <p:cNvPr id="604163" name="Rectangle 3"/>
          <p:cNvSpPr>
            <a:spLocks noGrp="1" noChangeArrowheads="1"/>
          </p:cNvSpPr>
          <p:nvPr>
            <p:ph idx="1"/>
          </p:nvPr>
        </p:nvSpPr>
        <p:spPr>
          <a:xfrm>
            <a:off x="228600" y="1340768"/>
            <a:ext cx="8686800" cy="5364832"/>
          </a:xfrm>
        </p:spPr>
        <p:txBody>
          <a:bodyPr/>
          <a:lstStyle/>
          <a:p>
            <a:pPr marL="450850" indent="-450850">
              <a:lnSpc>
                <a:spcPct val="100000"/>
              </a:lnSpc>
              <a:defRPr/>
            </a:pPr>
            <a:r>
              <a:rPr lang="en-US" dirty="0" smtClean="0"/>
              <a:t>Some widely-used response headers:</a:t>
            </a:r>
          </a:p>
          <a:p>
            <a:pPr marL="901700" lvl="1" indent="-271463">
              <a:lnSpc>
                <a:spcPct val="100000"/>
              </a:lnSpc>
              <a:defRPr/>
            </a:pPr>
            <a:r>
              <a:rPr lang="en-US" noProof="1" smtClean="0">
                <a:solidFill>
                  <a:schemeClr val="accent5">
                    <a:lumMod val="20000"/>
                    <a:lumOff val="80000"/>
                  </a:schemeClr>
                </a:solidFill>
                <a:latin typeface="Consolas" pitchFamily="49" charset="0"/>
                <a:cs typeface="Consolas" pitchFamily="49" charset="0"/>
              </a:rPr>
              <a:t>HeaderEncoding</a:t>
            </a:r>
            <a:r>
              <a:rPr lang="en-US" dirty="0" smtClean="0">
                <a:solidFill>
                  <a:schemeClr val="accent5">
                    <a:lumMod val="20000"/>
                    <a:lumOff val="80000"/>
                  </a:schemeClr>
                </a:solidFill>
              </a:rPr>
              <a:t> </a:t>
            </a:r>
            <a:r>
              <a:rPr lang="en-US" dirty="0" smtClean="0"/>
              <a:t>– </a:t>
            </a:r>
            <a:r>
              <a:rPr lang="en-US" dirty="0" smtClean="0">
                <a:latin typeface="+mj-lt"/>
              </a:rPr>
              <a:t>sets header encoding</a:t>
            </a:r>
          </a:p>
          <a:p>
            <a:pPr marL="901700" lvl="1" indent="-271463">
              <a:lnSpc>
                <a:spcPct val="100000"/>
              </a:lnSpc>
              <a:defRPr/>
            </a:pPr>
            <a:r>
              <a:rPr lang="bg-BG" dirty="0" smtClean="0">
                <a:latin typeface="Courier New" pitchFamily="49" charset="0"/>
              </a:rPr>
              <a:t>	</a:t>
            </a:r>
            <a:r>
              <a:rPr lang="en-US" dirty="0" smtClean="0">
                <a:solidFill>
                  <a:schemeClr val="accent5">
                    <a:lumMod val="20000"/>
                    <a:lumOff val="80000"/>
                  </a:schemeClr>
                </a:solidFill>
                <a:latin typeface="Consolas" pitchFamily="49" charset="0"/>
                <a:cs typeface="Consolas" pitchFamily="49" charset="0"/>
              </a:rPr>
              <a:t>Headers</a:t>
            </a:r>
            <a:r>
              <a:rPr lang="en-US" dirty="0" smtClean="0">
                <a:solidFill>
                  <a:schemeClr val="accent5">
                    <a:lumMod val="20000"/>
                    <a:lumOff val="80000"/>
                  </a:schemeClr>
                </a:solidFill>
              </a:rPr>
              <a:t> </a:t>
            </a:r>
            <a:r>
              <a:rPr lang="en-US" dirty="0" smtClean="0"/>
              <a:t>– read only collection of headers</a:t>
            </a:r>
          </a:p>
          <a:p>
            <a:pPr marL="901700" lvl="1" indent="-271463">
              <a:lnSpc>
                <a:spcPct val="100000"/>
              </a:lnSpc>
              <a:defRPr/>
            </a:pPr>
            <a:r>
              <a:rPr lang="en-US" noProof="1" smtClean="0">
                <a:solidFill>
                  <a:schemeClr val="accent5">
                    <a:lumMod val="20000"/>
                    <a:lumOff val="80000"/>
                  </a:schemeClr>
                </a:solidFill>
                <a:latin typeface="Consolas" pitchFamily="49" charset="0"/>
                <a:cs typeface="Consolas" pitchFamily="49" charset="0"/>
              </a:rPr>
              <a:t>ContentType</a:t>
            </a:r>
            <a:r>
              <a:rPr lang="en-US" dirty="0" smtClean="0">
                <a:solidFill>
                  <a:schemeClr val="accent5">
                    <a:lumMod val="20000"/>
                    <a:lumOff val="80000"/>
                  </a:schemeClr>
                </a:solidFill>
              </a:rPr>
              <a:t> </a:t>
            </a:r>
            <a:r>
              <a:rPr lang="en-US" dirty="0" smtClean="0"/>
              <a:t>– MIME type of the output</a:t>
            </a:r>
            <a:r>
              <a:rPr lang="en-US" dirty="0" smtClean="0">
                <a:latin typeface="Courier New" pitchFamily="49" charset="0"/>
              </a:rPr>
              <a:t> </a:t>
            </a:r>
          </a:p>
          <a:p>
            <a:pPr marL="901700" lvl="1" indent="-271463">
              <a:lnSpc>
                <a:spcPct val="100000"/>
              </a:lnSpc>
              <a:defRPr/>
            </a:pPr>
            <a:r>
              <a:rPr lang="bg-BG" dirty="0" smtClean="0">
                <a:latin typeface="Consolas" pitchFamily="49" charset="0"/>
                <a:cs typeface="Consolas" pitchFamily="49" charset="0"/>
              </a:rPr>
              <a:t>	</a:t>
            </a:r>
            <a:r>
              <a:rPr lang="en-US" dirty="0" smtClean="0">
                <a:solidFill>
                  <a:schemeClr val="accent5">
                    <a:lumMod val="20000"/>
                    <a:lumOff val="80000"/>
                  </a:schemeClr>
                </a:solidFill>
                <a:latin typeface="Consolas" pitchFamily="49" charset="0"/>
                <a:cs typeface="Consolas" pitchFamily="49" charset="0"/>
              </a:rPr>
              <a:t>Expires</a:t>
            </a:r>
            <a:r>
              <a:rPr lang="en-US" dirty="0" smtClean="0">
                <a:solidFill>
                  <a:schemeClr val="accent5">
                    <a:lumMod val="20000"/>
                    <a:lumOff val="80000"/>
                  </a:schemeClr>
                </a:solidFill>
                <a:cs typeface="Consolas" pitchFamily="49" charset="0"/>
              </a:rPr>
              <a:t> </a:t>
            </a:r>
            <a:r>
              <a:rPr lang="en-US" dirty="0" smtClean="0"/>
              <a:t>– numbers of minutes before page cached in browser expires</a:t>
            </a:r>
            <a:r>
              <a:rPr lang="en-US" dirty="0" smtClean="0">
                <a:latin typeface="Courier New" pitchFamily="49" charset="0"/>
              </a:rPr>
              <a:t> </a:t>
            </a:r>
          </a:p>
          <a:p>
            <a:pPr marL="901700" lvl="1" indent="-271463">
              <a:lnSpc>
                <a:spcPct val="100000"/>
              </a:lnSpc>
              <a:defRPr/>
            </a:pPr>
            <a:r>
              <a:rPr lang="bg-BG" dirty="0" smtClean="0">
                <a:latin typeface="Courier New" pitchFamily="49" charset="0"/>
              </a:rPr>
              <a:t>	</a:t>
            </a:r>
            <a:r>
              <a:rPr lang="en-US" noProof="1" smtClean="0">
                <a:solidFill>
                  <a:schemeClr val="accent5">
                    <a:lumMod val="20000"/>
                    <a:lumOff val="80000"/>
                  </a:schemeClr>
                </a:solidFill>
                <a:latin typeface="Consolas" pitchFamily="49" charset="0"/>
                <a:cs typeface="Consolas" pitchFamily="49" charset="0"/>
              </a:rPr>
              <a:t>StatusCode</a:t>
            </a:r>
            <a:r>
              <a:rPr lang="en-US" dirty="0" smtClean="0">
                <a:solidFill>
                  <a:schemeClr val="accent5">
                    <a:lumMod val="20000"/>
                    <a:lumOff val="80000"/>
                  </a:schemeClr>
                </a:solidFill>
                <a:latin typeface="+mj-lt"/>
              </a:rPr>
              <a:t> </a:t>
            </a:r>
            <a:r>
              <a:rPr lang="en-US" dirty="0" smtClean="0">
                <a:latin typeface="+mj-lt"/>
              </a:rPr>
              <a:t>– HTTP status code of the output</a:t>
            </a:r>
          </a:p>
          <a:p>
            <a:pPr marL="901700" lvl="1" indent="-271463">
              <a:lnSpc>
                <a:spcPct val="100000"/>
              </a:lnSpc>
              <a:defRPr/>
            </a:pPr>
            <a:r>
              <a:rPr lang="en-US" noProof="1" smtClean="0">
                <a:latin typeface="Courier New" pitchFamily="49" charset="0"/>
              </a:rPr>
              <a:t>	</a:t>
            </a:r>
            <a:r>
              <a:rPr lang="en-US" noProof="1" smtClean="0">
                <a:solidFill>
                  <a:schemeClr val="accent5">
                    <a:lumMod val="20000"/>
                    <a:lumOff val="80000"/>
                  </a:schemeClr>
                </a:solidFill>
                <a:latin typeface="Consolas" pitchFamily="49" charset="0"/>
                <a:cs typeface="Consolas" pitchFamily="49" charset="0"/>
              </a:rPr>
              <a:t>AppendHeader()</a:t>
            </a:r>
            <a:r>
              <a:rPr lang="en-US" sz="2800" dirty="0" smtClean="0">
                <a:solidFill>
                  <a:schemeClr val="accent5">
                    <a:lumMod val="20000"/>
                    <a:lumOff val="80000"/>
                  </a:schemeClr>
                </a:solidFill>
              </a:rPr>
              <a:t> </a:t>
            </a:r>
            <a:r>
              <a:rPr lang="en-US" sz="2800" dirty="0"/>
              <a:t>– </a:t>
            </a:r>
            <a:r>
              <a:rPr lang="en-US" dirty="0" smtClean="0">
                <a:latin typeface="+mj-lt"/>
              </a:rPr>
              <a:t>adds an HTTP header to the output stream</a:t>
            </a:r>
            <a:endParaRPr lang="bg-BG" dirty="0" smtClean="0">
              <a:latin typeface="+mj-lt"/>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41</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723661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828800" y="138336"/>
            <a:ext cx="7086600" cy="914400"/>
          </a:xfrm>
        </p:spPr>
        <p:txBody>
          <a:bodyPr/>
          <a:lstStyle/>
          <a:p>
            <a:r>
              <a:rPr lang="en-US" sz="3600" dirty="0" smtClean="0">
                <a:effectLst>
                  <a:outerShdw blurRad="38100" dist="38100" dir="2700000" algn="tl">
                    <a:srgbClr val="000000">
                      <a:alpha val="43137"/>
                    </a:srgbClr>
                  </a:outerShdw>
                </a:effectLst>
              </a:rPr>
              <a:t>Manipulating the HTTP</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Response Headers – Example</a:t>
            </a:r>
            <a:endParaRPr lang="bg-BG" sz="3600" dirty="0" smtClean="0">
              <a:effectLst>
                <a:outerShdw blurRad="38100" dist="38100" dir="2700000" algn="tl">
                  <a:srgbClr val="000000">
                    <a:alpha val="43137"/>
                  </a:srgbClr>
                </a:outerShdw>
              </a:effectLst>
            </a:endParaRPr>
          </a:p>
        </p:txBody>
      </p:sp>
      <p:sp>
        <p:nvSpPr>
          <p:cNvPr id="607235" name="Rectangle 3"/>
          <p:cNvSpPr>
            <a:spLocks noGrp="1" noChangeArrowheads="1"/>
          </p:cNvSpPr>
          <p:nvPr>
            <p:ph idx="1"/>
          </p:nvPr>
        </p:nvSpPr>
        <p:spPr>
          <a:xfrm>
            <a:off x="228600" y="1268760"/>
            <a:ext cx="8686800" cy="5436840"/>
          </a:xfrm>
        </p:spPr>
        <p:txBody>
          <a:bodyPr/>
          <a:lstStyle/>
          <a:p>
            <a:pPr marL="450850" indent="-450850">
              <a:lnSpc>
                <a:spcPct val="110000"/>
              </a:lnSpc>
              <a:spcBef>
                <a:spcPts val="0"/>
              </a:spcBef>
              <a:spcAft>
                <a:spcPts val="0"/>
              </a:spcAft>
              <a:defRPr/>
            </a:pPr>
            <a:r>
              <a:rPr lang="en-US" dirty="0" smtClean="0"/>
              <a:t>Downloading image file generated at the server by an ASP.NET page:</a:t>
            </a:r>
          </a:p>
          <a:p>
            <a:pPr marL="901700" lvl="1" indent="-271463">
              <a:lnSpc>
                <a:spcPct val="110000"/>
              </a:lnSpc>
              <a:spcBef>
                <a:spcPts val="0"/>
              </a:spcBef>
              <a:spcAft>
                <a:spcPts val="0"/>
              </a:spcAft>
              <a:buFontTx/>
              <a:buNone/>
              <a:defRPr/>
            </a:pPr>
            <a:endParaRPr lang="en-US" dirty="0" smtClean="0">
              <a:latin typeface="Courier New" pitchFamily="49" charset="0"/>
            </a:endParaRPr>
          </a:p>
        </p:txBody>
      </p:sp>
      <p:sp>
        <p:nvSpPr>
          <p:cNvPr id="5" name="Text Placeholder 1"/>
          <p:cNvSpPr txBox="1">
            <a:spLocks/>
          </p:cNvSpPr>
          <p:nvPr/>
        </p:nvSpPr>
        <p:spPr>
          <a:xfrm>
            <a:off x="467544" y="2684602"/>
            <a:ext cx="8208912" cy="3120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1" fontAlgn="base" hangingPunct="1">
              <a:spcBef>
                <a:spcPts val="0"/>
              </a:spcBef>
              <a:spcAft>
                <a:spcPct val="0"/>
              </a:spcAft>
              <a:buClr>
                <a:schemeClr val="accent5">
                  <a:lumMod val="40000"/>
                  <a:lumOff val="60000"/>
                </a:schemeClr>
              </a:buClr>
              <a:buSzPct val="70000"/>
              <a:buFont typeface="Wingdings 2" pitchFamily="18" charset="2"/>
              <a:buNone/>
              <a:defRPr lang="en-US" sz="20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10000"/>
              </a:lnSpc>
              <a:defRPr/>
            </a:pPr>
            <a:r>
              <a:rPr lang="en-US" noProof="1" smtClean="0">
                <a:ea typeface="Times New Roman" pitchFamily="18" charset="0"/>
              </a:rPr>
              <a:t>Response.Clear();</a:t>
            </a:r>
          </a:p>
          <a:p>
            <a:pPr>
              <a:lnSpc>
                <a:spcPct val="110000"/>
              </a:lnSpc>
              <a:defRPr/>
            </a:pPr>
            <a:r>
              <a:rPr lang="en-US" noProof="1" smtClean="0">
                <a:ea typeface="Times New Roman" pitchFamily="18" charset="0"/>
              </a:rPr>
              <a:t>Bitmap generatedImage = new Bitmap(200, 200);     </a:t>
            </a:r>
          </a:p>
          <a:p>
            <a:pPr>
              <a:lnSpc>
                <a:spcPct val="110000"/>
              </a:lnSpc>
              <a:defRPr/>
            </a:pPr>
            <a:r>
              <a:rPr lang="en-US" noProof="1" smtClean="0">
                <a:ea typeface="Times New Roman" pitchFamily="18" charset="0"/>
              </a:rPr>
              <a:t>Graphics gr = Graphics.FromImage(generatedImage);</a:t>
            </a:r>
          </a:p>
          <a:p>
            <a:pPr>
              <a:lnSpc>
                <a:spcPct val="110000"/>
              </a:lnSpc>
              <a:defRPr/>
            </a:pPr>
            <a:r>
              <a:rPr lang="en-US" noProof="1" smtClean="0">
                <a:ea typeface="Times New Roman" pitchFamily="18" charset="0"/>
              </a:rPr>
              <a:t>gr.FillRectangle(Brushes.MediumSeaGreen, 0, 0, 200, 200);</a:t>
            </a:r>
          </a:p>
          <a:p>
            <a:pPr>
              <a:lnSpc>
                <a:spcPct val="110000"/>
              </a:lnSpc>
              <a:defRPr/>
            </a:pPr>
            <a:r>
              <a:rPr lang="en-US" noProof="1" smtClean="0">
                <a:ea typeface="Times New Roman" pitchFamily="18" charset="0"/>
              </a:rPr>
              <a:t>gr.FillPie(Brushes.Yellow, 25, 25,150, 150, 0, 45);</a:t>
            </a:r>
          </a:p>
          <a:p>
            <a:pPr>
              <a:lnSpc>
                <a:spcPct val="110000"/>
              </a:lnSpc>
              <a:defRPr/>
            </a:pPr>
            <a:r>
              <a:rPr lang="en-US" noProof="1" smtClean="0">
                <a:ea typeface="Times New Roman" pitchFamily="18" charset="0"/>
              </a:rPr>
              <a:t>gr.FillPie(Brushes.Green, 25, 25, 150, 150, 45, 315);</a:t>
            </a:r>
          </a:p>
          <a:p>
            <a:pPr>
              <a:lnSpc>
                <a:spcPct val="110000"/>
              </a:lnSpc>
              <a:defRPr/>
            </a:pPr>
            <a:r>
              <a:rPr lang="en-US" noProof="1" smtClean="0">
                <a:ea typeface="Times New Roman" pitchFamily="18" charset="0"/>
              </a:rPr>
              <a:t>Response.ContentType = "image/gif";</a:t>
            </a:r>
          </a:p>
          <a:p>
            <a:pPr>
              <a:lnSpc>
                <a:spcPct val="110000"/>
              </a:lnSpc>
              <a:defRPr/>
            </a:pPr>
            <a:r>
              <a:rPr lang="en-US" noProof="1" smtClean="0">
                <a:ea typeface="Times New Roman" pitchFamily="18" charset="0"/>
              </a:rPr>
              <a:t>generatedImage.Save(</a:t>
            </a:r>
          </a:p>
          <a:p>
            <a:pPr>
              <a:lnSpc>
                <a:spcPct val="110000"/>
              </a:lnSpc>
              <a:defRPr/>
            </a:pPr>
            <a:r>
              <a:rPr lang="en-US" noProof="1" smtClean="0">
                <a:ea typeface="Times New Roman" pitchFamily="18" charset="0"/>
              </a:rPr>
              <a:t>  Response.OutputStream,ImageFormat.Gif);</a:t>
            </a:r>
            <a:endParaRPr lang="en-US" noProof="1">
              <a:ea typeface="Times New Roman" pitchFamily="18"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effectLst>
                  <a:outerShdw blurRad="38100" dist="38100" dir="2700000" algn="tl">
                    <a:srgbClr val="000000">
                      <a:alpha val="43137"/>
                    </a:srgbClr>
                  </a:outerShdw>
                </a:effectLst>
                <a:latin typeface="+mj-lt"/>
              </a:rPr>
              <a:pPr>
                <a:defRPr/>
              </a:pPr>
              <a:t>42</a:t>
            </a:fld>
            <a:endParaRPr lang="en-US" dirty="0">
              <a:solidFill>
                <a:schemeClr val="tx1">
                  <a:lumMod val="60000"/>
                  <a:lumOff val="40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16765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1115616" y="1351904"/>
            <a:ext cx="6912768" cy="1477887"/>
          </a:xfrm>
          <a:noFill/>
        </p:spPr>
        <p:txBody>
          <a:bodyPr/>
          <a:lstStyle/>
          <a:p>
            <a:pPr>
              <a:lnSpc>
                <a:spcPct val="100000"/>
              </a:lnSpc>
            </a:pPr>
            <a:r>
              <a:rPr lang="en-US" dirty="0" smtClean="0">
                <a:effectLst>
                  <a:outerShdw blurRad="38100" dist="38100" dir="2700000" algn="tl">
                    <a:srgbClr val="000000">
                      <a:alpha val="43137"/>
                    </a:srgbClr>
                  </a:outerShdw>
                </a:effectLst>
              </a:rPr>
              <a:t>Dynamically Generate Image in ASP.NET Page</a:t>
            </a:r>
            <a:endParaRPr lang="bg-BG" dirty="0" smtClean="0">
              <a:effectLst>
                <a:outerShdw blurRad="38100" dist="38100" dir="2700000" algn="tl">
                  <a:srgbClr val="000000">
                    <a:alpha val="43137"/>
                  </a:srgbClr>
                </a:outerShdw>
              </a:effectLst>
            </a:endParaRPr>
          </a:p>
        </p:txBody>
      </p:sp>
      <p:sp>
        <p:nvSpPr>
          <p:cNvPr id="2" name="Subtitle 1"/>
          <p:cNvSpPr>
            <a:spLocks noGrp="1"/>
          </p:cNvSpPr>
          <p:nvPr>
            <p:ph type="subTitle" idx="1"/>
          </p:nvPr>
        </p:nvSpPr>
        <p:spPr>
          <a:xfrm>
            <a:off x="609600" y="2936080"/>
            <a:ext cx="7924800" cy="569120"/>
          </a:xfrm>
        </p:spPr>
        <p:txBody>
          <a:bodyPr/>
          <a:lstStyle/>
          <a:p>
            <a:r>
              <a:rPr lang="en-US" dirty="0" smtClean="0"/>
              <a:t>Live Demo</a:t>
            </a:r>
            <a:endParaRPr lang="en-US" dirty="0"/>
          </a:p>
        </p:txBody>
      </p:sp>
      <p:pic>
        <p:nvPicPr>
          <p:cNvPr id="13314"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471592" y="3896072"/>
            <a:ext cx="3023344" cy="2261461"/>
          </a:xfrm>
          <a:prstGeom prst="roundRect">
            <a:avLst>
              <a:gd name="adj" fmla="val 655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42"/>
          <a:stretch/>
        </p:blipFill>
        <p:spPr bwMode="auto">
          <a:xfrm>
            <a:off x="403760" y="3824064"/>
            <a:ext cx="2296031" cy="2339110"/>
          </a:xfrm>
          <a:prstGeom prst="rect">
            <a:avLst/>
          </a:prstGeom>
          <a:noFill/>
          <a:ln>
            <a:noFill/>
          </a:ln>
          <a:effectLst>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descr="clipping,picture,photo,pic,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179695">
            <a:off x="3056141" y="4221518"/>
            <a:ext cx="1831186" cy="183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52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State Management</a:t>
            </a:r>
          </a:p>
        </p:txBody>
      </p:sp>
      <p:sp>
        <p:nvSpPr>
          <p:cNvPr id="4" name="Text Placeholder 3"/>
          <p:cNvSpPr>
            <a:spLocks noGrp="1"/>
          </p:cNvSpPr>
          <p:nvPr>
            <p:ph type="body" sz="quarter" idx="10"/>
          </p:nvPr>
        </p:nvSpPr>
        <p:spPr>
          <a:xfrm>
            <a:off x="6115981" y="6400800"/>
            <a:ext cx="2909706" cy="369332"/>
          </a:xfrm>
        </p:spPr>
        <p:txBody>
          <a:bodyPr/>
          <a:lstStyle/>
          <a:p>
            <a:r>
              <a:rPr lang="en-US" dirty="0">
                <a:hlinkClick r:id="rId2"/>
              </a:rPr>
              <a:t>http://</a:t>
            </a:r>
            <a:r>
              <a:rPr lang="en-US" dirty="0" smtClean="0">
                <a:hlinkClick r:id="rId2"/>
              </a:rPr>
              <a:t>academy.telerik.com</a:t>
            </a:r>
            <a:endParaRPr lang="en-US" dirty="0"/>
          </a:p>
        </p:txBody>
      </p:sp>
    </p:spTree>
    <p:extLst>
      <p:ext uri="{BB962C8B-B14F-4D97-AF65-F5344CB8AC3E}">
        <p14:creationId xmlns:p14="http://schemas.microsoft.com/office/powerpoint/2010/main" val="1265141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pPr>
              <a:defRPr/>
            </a:pPr>
            <a:r>
              <a:rPr lang="en-US" dirty="0" smtClean="0"/>
              <a:t>Exercises</a:t>
            </a:r>
          </a:p>
        </p:txBody>
      </p:sp>
      <p:sp>
        <p:nvSpPr>
          <p:cNvPr id="536579" name="Rectangle 3"/>
          <p:cNvSpPr>
            <a:spLocks noGrp="1" noChangeArrowheads="1"/>
          </p:cNvSpPr>
          <p:nvPr>
            <p:ph idx="1"/>
          </p:nvPr>
        </p:nvSpPr>
        <p:spPr>
          <a:xfrm>
            <a:off x="228600" y="1052736"/>
            <a:ext cx="8686800" cy="5544616"/>
          </a:xfrm>
        </p:spPr>
        <p:txBody>
          <a:bodyPr/>
          <a:lstStyle/>
          <a:p>
            <a:pPr marL="444500" indent="-444500">
              <a:lnSpc>
                <a:spcPct val="100000"/>
              </a:lnSpc>
              <a:buFontTx/>
              <a:buAutoNum type="arabicPeriod"/>
              <a:tabLst/>
              <a:defRPr/>
            </a:pPr>
            <a:r>
              <a:rPr lang="en-US" sz="2800" dirty="0" smtClean="0"/>
              <a:t>Create an</a:t>
            </a:r>
            <a:r>
              <a:rPr lang="bg-BG" sz="2800" dirty="0" smtClean="0"/>
              <a:t> </a:t>
            </a:r>
            <a:r>
              <a:rPr lang="en-US" sz="2800" dirty="0" smtClean="0"/>
              <a:t>ASP.NET Web Form</a:t>
            </a:r>
            <a:r>
              <a:rPr lang="bg-BG" sz="2800" dirty="0" smtClean="0"/>
              <a:t>, </a:t>
            </a:r>
            <a:r>
              <a:rPr lang="en-US" sz="2800" dirty="0" smtClean="0"/>
              <a:t>which prints the type of the browser and</a:t>
            </a:r>
            <a:r>
              <a:rPr lang="bg-BG" sz="2800" dirty="0" smtClean="0"/>
              <a:t> </a:t>
            </a:r>
            <a:r>
              <a:rPr lang="en-US" sz="2800" dirty="0" smtClean="0"/>
              <a:t>the client IP address requested </a:t>
            </a:r>
            <a:r>
              <a:rPr lang="en-US" sz="2800" dirty="0" smtClean="0">
                <a:solidFill>
                  <a:schemeClr val="accent5">
                    <a:lumMod val="20000"/>
                    <a:lumOff val="80000"/>
                  </a:schemeClr>
                </a:solidFill>
                <a:latin typeface="Consolas" pitchFamily="49" charset="0"/>
                <a:cs typeface="Consolas" pitchFamily="49" charset="0"/>
              </a:rPr>
              <a:t>.</a:t>
            </a:r>
            <a:r>
              <a:rPr lang="en-US" sz="2800" noProof="1" smtClean="0">
                <a:solidFill>
                  <a:schemeClr val="accent5">
                    <a:lumMod val="20000"/>
                    <a:lumOff val="80000"/>
                  </a:schemeClr>
                </a:solidFill>
                <a:latin typeface="Consolas" pitchFamily="49" charset="0"/>
                <a:cs typeface="Consolas" pitchFamily="49" charset="0"/>
              </a:rPr>
              <a:t>aspx</a:t>
            </a:r>
            <a:r>
              <a:rPr lang="en-US" sz="2800" dirty="0" smtClean="0"/>
              <a:t> page.</a:t>
            </a:r>
            <a:endParaRPr lang="bg-BG" sz="2800" dirty="0" smtClean="0"/>
          </a:p>
          <a:p>
            <a:pPr marL="444500" indent="-444500">
              <a:lnSpc>
                <a:spcPct val="100000"/>
              </a:lnSpc>
              <a:buFontTx/>
              <a:buAutoNum type="arabicPeriod"/>
              <a:tabLst/>
              <a:defRPr/>
            </a:pPr>
            <a:r>
              <a:rPr lang="en-US" sz="2800" dirty="0" smtClean="0"/>
              <a:t>Create a ASP.NET Web Form which appends the input of a text field when a button is clicked in the</a:t>
            </a:r>
            <a:r>
              <a:rPr lang="bg-BG" sz="2800" dirty="0" smtClean="0"/>
              <a:t> </a:t>
            </a:r>
            <a:r>
              <a:rPr lang="en-US" sz="2800" dirty="0" smtClean="0">
                <a:solidFill>
                  <a:schemeClr val="accent5">
                    <a:lumMod val="20000"/>
                    <a:lumOff val="80000"/>
                  </a:schemeClr>
                </a:solidFill>
                <a:latin typeface="Consolas" pitchFamily="49" charset="0"/>
                <a:cs typeface="Consolas" pitchFamily="49" charset="0"/>
              </a:rPr>
              <a:t>Session</a:t>
            </a:r>
            <a:r>
              <a:rPr lang="en-US" sz="2800" dirty="0" smtClean="0"/>
              <a:t> object and then prints it in a </a:t>
            </a:r>
            <a:r>
              <a:rPr lang="en-US" sz="2800" noProof="1" smtClean="0">
                <a:solidFill>
                  <a:schemeClr val="accent5">
                    <a:lumMod val="20000"/>
                    <a:lumOff val="80000"/>
                  </a:schemeClr>
                </a:solidFill>
                <a:latin typeface="Consolas" pitchFamily="49" charset="0"/>
                <a:cs typeface="Consolas" pitchFamily="49" charset="0"/>
              </a:rPr>
              <a:t>&lt;asp:Label&gt;</a:t>
            </a:r>
            <a:r>
              <a:rPr lang="en-US" sz="2800" dirty="0" smtClean="0"/>
              <a:t> control. Use </a:t>
            </a:r>
            <a:r>
              <a:rPr lang="en-US" sz="2800" dirty="0" smtClean="0">
                <a:solidFill>
                  <a:schemeClr val="accent5">
                    <a:lumMod val="20000"/>
                    <a:lumOff val="80000"/>
                  </a:schemeClr>
                </a:solidFill>
                <a:latin typeface="Consolas" pitchFamily="49" charset="0"/>
                <a:cs typeface="Consolas" pitchFamily="49" charset="0"/>
              </a:rPr>
              <a:t>List&lt;string&gt;</a:t>
            </a:r>
            <a:r>
              <a:rPr lang="en-US" sz="2800" dirty="0" smtClean="0"/>
              <a:t> to keep all the text lines entered in the page during the session lifetime.</a:t>
            </a:r>
            <a:endParaRPr lang="bg-BG" sz="2800" dirty="0" smtClean="0"/>
          </a:p>
          <a:p>
            <a:pPr marL="444500" indent="-444500">
              <a:lnSpc>
                <a:spcPct val="100000"/>
              </a:lnSpc>
              <a:buFontTx/>
              <a:buAutoNum type="arabicPeriod"/>
              <a:tabLst/>
              <a:defRPr/>
            </a:pPr>
            <a:r>
              <a:rPr lang="en-US" sz="2800" dirty="0" smtClean="0"/>
              <a:t>Create two pages that exchange user data with cookies. The first page is a login page. The second one redirects to the first one if the expected cookie is missing. The cookie must expire in 1 minute.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45</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953510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smtClean="0"/>
              <a:t>Exercises (2)</a:t>
            </a:r>
          </a:p>
        </p:txBody>
      </p:sp>
      <p:sp>
        <p:nvSpPr>
          <p:cNvPr id="553987" name="Rectangle 3"/>
          <p:cNvSpPr>
            <a:spLocks noGrp="1" noChangeArrowheads="1"/>
          </p:cNvSpPr>
          <p:nvPr>
            <p:ph idx="1"/>
          </p:nvPr>
        </p:nvSpPr>
        <p:spPr/>
        <p:txBody>
          <a:bodyPr/>
          <a:lstStyle/>
          <a:p>
            <a:pPr marL="444500" indent="-444500">
              <a:lnSpc>
                <a:spcPct val="100000"/>
              </a:lnSpc>
              <a:buFontTx/>
              <a:buAutoNum type="arabicPeriod" startAt="4"/>
              <a:tabLst/>
              <a:defRPr/>
            </a:pPr>
            <a:r>
              <a:rPr lang="en-US" sz="2800" noProof="1" smtClean="0"/>
              <a:t>In ASPX page holding a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TextBox</a:t>
            </a:r>
            <a:r>
              <a:rPr lang="en-US" sz="2800" noProof="1" smtClean="0"/>
              <a:t> run a JavaScript code that deletes the ViewState hidden field variable in ASPX page. What happens at postback?</a:t>
            </a:r>
          </a:p>
          <a:p>
            <a:pPr marL="444500" indent="-444500">
              <a:lnSpc>
                <a:spcPct val="100000"/>
              </a:lnSpc>
              <a:buFontTx/>
              <a:buAutoNum type="arabicPeriod" startAt="4"/>
              <a:tabLst/>
              <a:defRPr/>
            </a:pPr>
            <a:r>
              <a:rPr lang="en-US" sz="2800" noProof="1" smtClean="0"/>
              <a:t>Implement a graphical Web counter. It should display as JPEG image the total number of visitors of the requested </a:t>
            </a:r>
            <a:r>
              <a:rPr lang="en-US" sz="2800" noProof="1" smtClean="0">
                <a:solidFill>
                  <a:schemeClr val="accent5">
                    <a:lumMod val="20000"/>
                    <a:lumOff val="80000"/>
                  </a:schemeClr>
                </a:solidFill>
                <a:latin typeface="Consolas" pitchFamily="49" charset="0"/>
                <a:cs typeface="Consolas" pitchFamily="49" charset="0"/>
              </a:rPr>
              <a:t>.aspx</a:t>
            </a:r>
            <a:r>
              <a:rPr lang="en-US" sz="2800" noProof="1" smtClean="0"/>
              <a:t> page since the start of the Web application. Keep the number of visitors in the </a:t>
            </a:r>
            <a:r>
              <a:rPr lang="en-US" sz="2800" noProof="1" smtClean="0">
                <a:solidFill>
                  <a:schemeClr val="accent5">
                    <a:lumMod val="20000"/>
                    <a:lumOff val="80000"/>
                  </a:schemeClr>
                </a:solidFill>
                <a:latin typeface="Consolas" pitchFamily="49" charset="0"/>
                <a:cs typeface="Consolas" pitchFamily="49" charset="0"/>
              </a:rPr>
              <a:t>Application</a:t>
            </a:r>
            <a:r>
              <a:rPr lang="en-US" sz="2800" noProof="1" smtClean="0"/>
              <a:t> object. What happens when the Web server is stopped?</a:t>
            </a:r>
          </a:p>
          <a:p>
            <a:pPr marL="444500" indent="-444500">
              <a:lnSpc>
                <a:spcPct val="100000"/>
              </a:lnSpc>
              <a:buFontTx/>
              <a:buAutoNum type="arabicPeriod" startAt="4"/>
              <a:tabLst/>
              <a:defRPr/>
            </a:pPr>
            <a:r>
              <a:rPr lang="en-US" sz="2800" noProof="1" smtClean="0"/>
              <a:t>Re-implement the previous task to keep the total number of visitors in SQL Server database.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666877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defRPr/>
            </a:pPr>
            <a:r>
              <a:rPr lang="en-US" dirty="0" smtClean="0"/>
              <a:t>Exercises (3)</a:t>
            </a:r>
          </a:p>
        </p:txBody>
      </p:sp>
      <p:sp>
        <p:nvSpPr>
          <p:cNvPr id="553987" name="Rectangle 3"/>
          <p:cNvSpPr>
            <a:spLocks noGrp="1" noChangeArrowheads="1"/>
          </p:cNvSpPr>
          <p:nvPr>
            <p:ph idx="1"/>
          </p:nvPr>
        </p:nvSpPr>
        <p:spPr>
          <a:xfrm>
            <a:off x="228600" y="980728"/>
            <a:ext cx="8686800" cy="5638800"/>
          </a:xfrm>
        </p:spPr>
        <p:txBody>
          <a:bodyPr/>
          <a:lstStyle/>
          <a:p>
            <a:pPr marL="441325" indent="-441325">
              <a:lnSpc>
                <a:spcPct val="100000"/>
              </a:lnSpc>
              <a:buFont typeface="+mj-lt"/>
              <a:buAutoNum type="arabicPeriod" startAt="7"/>
              <a:tabLst/>
              <a:defRPr/>
            </a:pPr>
            <a:r>
              <a:rPr lang="en-US" sz="2800" noProof="1" smtClean="0"/>
              <a:t>* Implement the Tic-Tac-Toe game which allows Internet users to play one against another. Multiple game sessions should be supported to run in parallel. The main page (</a:t>
            </a:r>
            <a:r>
              <a:rPr lang="en-US" sz="2800" noProof="1" smtClean="0">
                <a:solidFill>
                  <a:schemeClr val="accent5">
                    <a:lumMod val="20000"/>
                    <a:lumOff val="80000"/>
                  </a:schemeClr>
                </a:solidFill>
                <a:latin typeface="Consolas" pitchFamily="49" charset="0"/>
                <a:cs typeface="Consolas" pitchFamily="49" charset="0"/>
              </a:rPr>
              <a:t>Default.aspx</a:t>
            </a:r>
            <a:r>
              <a:rPr lang="en-US" sz="2800" noProof="1" smtClean="0"/>
              <a:t>) should list all games in the application (games now playing, finished games and games waiting for a second player). The user could start a new game or join existing game which has only one player or view who is the winner of any finished game. When starting new game or joining an existing game, the player should enter his or her name. Players who wait for an oponent to join to their game or to enter a valid move should check repeatedly at 1 second.</a:t>
            </a:r>
          </a:p>
          <a:p>
            <a:pPr marL="444500" indent="-444500">
              <a:lnSpc>
                <a:spcPct val="100000"/>
              </a:lnSpc>
              <a:buFontTx/>
              <a:buAutoNum type="arabicPeriod" startAt="7"/>
              <a:tabLst/>
              <a:defRPr/>
            </a:pPr>
            <a:endParaRPr lang="en-US" sz="2800" noProof="1"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47</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94448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pPr>
              <a:defRPr/>
            </a:pPr>
            <a:r>
              <a:rPr lang="en-US" dirty="0" smtClean="0"/>
              <a:t>HttpApplication</a:t>
            </a:r>
            <a:endParaRPr lang="bg-BG" dirty="0" smtClean="0"/>
          </a:p>
        </p:txBody>
      </p:sp>
      <p:sp>
        <p:nvSpPr>
          <p:cNvPr id="539651" name="Rectangle 3"/>
          <p:cNvSpPr>
            <a:spLocks noGrp="1" noChangeArrowheads="1"/>
          </p:cNvSpPr>
          <p:nvPr>
            <p:ph idx="1"/>
          </p:nvPr>
        </p:nvSpPr>
        <p:spPr>
          <a:xfrm>
            <a:off x="228600" y="936124"/>
            <a:ext cx="8686800" cy="5638800"/>
          </a:xfrm>
        </p:spPr>
        <p:txBody>
          <a:bodyPr/>
          <a:lstStyle/>
          <a:p>
            <a:pPr>
              <a:lnSpc>
                <a:spcPct val="100000"/>
              </a:lnSpc>
              <a:spcBef>
                <a:spcPts val="300"/>
              </a:spcBef>
              <a:defRPr/>
            </a:pPr>
            <a:r>
              <a:rPr lang="en-US" noProof="1" smtClean="0">
                <a:solidFill>
                  <a:schemeClr val="accent5">
                    <a:lumMod val="20000"/>
                    <a:lumOff val="80000"/>
                  </a:schemeClr>
                </a:solidFill>
                <a:latin typeface="Consolas" pitchFamily="49" charset="0"/>
                <a:cs typeface="Consolas" pitchFamily="49" charset="0"/>
              </a:rPr>
              <a:t>HttpApplication</a:t>
            </a:r>
            <a:r>
              <a:rPr lang="en-US" dirty="0" smtClean="0"/>
              <a:t> keeps the application state</a:t>
            </a:r>
          </a:p>
          <a:p>
            <a:pPr>
              <a:lnSpc>
                <a:spcPct val="100000"/>
              </a:lnSpc>
              <a:spcBef>
                <a:spcPts val="300"/>
              </a:spcBef>
              <a:defRPr/>
            </a:pPr>
            <a:r>
              <a:rPr lang="en-US" dirty="0" smtClean="0"/>
              <a:t>Provides access to other intrinsic </a:t>
            </a:r>
            <a:r>
              <a:rPr lang="en-US" dirty="0"/>
              <a:t>objects</a:t>
            </a:r>
            <a:endParaRPr lang="bg-BG" dirty="0" smtClean="0"/>
          </a:p>
          <a:p>
            <a:pPr lvl="1">
              <a:lnSpc>
                <a:spcPct val="100000"/>
              </a:lnSpc>
              <a:spcBef>
                <a:spcPts val="300"/>
              </a:spcBef>
              <a:defRPr/>
            </a:pPr>
            <a:r>
              <a:rPr lang="en-US" dirty="0" smtClean="0"/>
              <a:t>Properties</a:t>
            </a:r>
            <a:r>
              <a:rPr lang="bg-BG" dirty="0" smtClean="0"/>
              <a:t> </a:t>
            </a:r>
            <a:r>
              <a:rPr lang="en-US" dirty="0" smtClean="0">
                <a:solidFill>
                  <a:schemeClr val="accent5">
                    <a:lumMod val="20000"/>
                    <a:lumOff val="80000"/>
                  </a:schemeClr>
                </a:solidFill>
                <a:latin typeface="Consolas" pitchFamily="49" charset="0"/>
                <a:cs typeface="Consolas" pitchFamily="49" charset="0"/>
              </a:rPr>
              <a:t>Application</a:t>
            </a:r>
            <a:r>
              <a:rPr lang="en-US" dirty="0" smtClean="0"/>
              <a:t>, </a:t>
            </a:r>
            <a:r>
              <a:rPr lang="en-US" dirty="0" smtClean="0">
                <a:solidFill>
                  <a:schemeClr val="accent5">
                    <a:lumMod val="20000"/>
                    <a:lumOff val="80000"/>
                  </a:schemeClr>
                </a:solidFill>
                <a:latin typeface="Consolas" pitchFamily="49" charset="0"/>
                <a:cs typeface="Consolas" pitchFamily="49" charset="0"/>
              </a:rPr>
              <a:t>Context</a:t>
            </a:r>
            <a:r>
              <a:rPr lang="en-US" dirty="0" smtClean="0"/>
              <a:t>, </a:t>
            </a:r>
            <a:r>
              <a:rPr lang="en-US" dirty="0" smtClean="0">
                <a:solidFill>
                  <a:schemeClr val="accent5">
                    <a:lumMod val="20000"/>
                    <a:lumOff val="80000"/>
                  </a:schemeClr>
                </a:solidFill>
                <a:latin typeface="Consolas" pitchFamily="49" charset="0"/>
                <a:cs typeface="Consolas" pitchFamily="49" charset="0"/>
              </a:rPr>
              <a:t>Request</a:t>
            </a:r>
            <a:r>
              <a:rPr lang="en-US" dirty="0" smtClean="0"/>
              <a:t>, </a:t>
            </a:r>
            <a:r>
              <a:rPr lang="en-US" dirty="0" smtClean="0">
                <a:solidFill>
                  <a:schemeClr val="accent5">
                    <a:lumMod val="20000"/>
                    <a:lumOff val="80000"/>
                  </a:schemeClr>
                </a:solidFill>
                <a:latin typeface="Consolas" pitchFamily="49" charset="0"/>
                <a:cs typeface="Consolas" pitchFamily="49" charset="0"/>
              </a:rPr>
              <a:t>Response</a:t>
            </a:r>
            <a:r>
              <a:rPr lang="en-US" dirty="0" smtClean="0"/>
              <a:t>, </a:t>
            </a:r>
            <a:r>
              <a:rPr lang="en-US" dirty="0" smtClean="0">
                <a:solidFill>
                  <a:schemeClr val="accent5">
                    <a:lumMod val="20000"/>
                    <a:lumOff val="80000"/>
                  </a:schemeClr>
                </a:solidFill>
                <a:latin typeface="Consolas" pitchFamily="49" charset="0"/>
                <a:cs typeface="Consolas" pitchFamily="49" charset="0"/>
              </a:rPr>
              <a:t>Server</a:t>
            </a:r>
            <a:r>
              <a:rPr lang="en-US" dirty="0" smtClean="0"/>
              <a:t>, </a:t>
            </a:r>
            <a:r>
              <a:rPr lang="en-US" dirty="0" smtClean="0">
                <a:solidFill>
                  <a:schemeClr val="accent5">
                    <a:lumMod val="20000"/>
                    <a:lumOff val="80000"/>
                  </a:schemeClr>
                </a:solidFill>
                <a:latin typeface="Consolas" pitchFamily="49" charset="0"/>
                <a:cs typeface="Consolas" pitchFamily="49" charset="0"/>
              </a:rPr>
              <a:t>Session</a:t>
            </a:r>
            <a:r>
              <a:rPr lang="en-US" dirty="0" smtClean="0"/>
              <a:t> etc.</a:t>
            </a:r>
          </a:p>
          <a:p>
            <a:pPr>
              <a:lnSpc>
                <a:spcPct val="100000"/>
              </a:lnSpc>
              <a:spcBef>
                <a:spcPts val="300"/>
              </a:spcBef>
              <a:defRPr/>
            </a:pPr>
            <a:r>
              <a:rPr lang="en-US" dirty="0" smtClean="0"/>
              <a:t>Provide events for</a:t>
            </a:r>
            <a:r>
              <a:rPr lang="bg-BG" dirty="0" smtClean="0"/>
              <a:t>:</a:t>
            </a:r>
          </a:p>
          <a:p>
            <a:pPr lvl="1">
              <a:lnSpc>
                <a:spcPct val="100000"/>
              </a:lnSpc>
              <a:spcBef>
                <a:spcPts val="300"/>
              </a:spcBef>
              <a:defRPr/>
            </a:pPr>
            <a:r>
              <a:rPr lang="en-US" dirty="0" smtClean="0"/>
              <a:t>Start of a new request</a:t>
            </a:r>
            <a:endParaRPr lang="bg-BG" dirty="0" smtClean="0"/>
          </a:p>
          <a:p>
            <a:pPr lvl="1">
              <a:lnSpc>
                <a:spcPct val="100000"/>
              </a:lnSpc>
              <a:spcBef>
                <a:spcPts val="300"/>
              </a:spcBef>
              <a:defRPr/>
            </a:pPr>
            <a:r>
              <a:rPr lang="en-US" dirty="0" smtClean="0"/>
              <a:t>Authentication</a:t>
            </a:r>
            <a:endParaRPr lang="bg-BG" dirty="0" smtClean="0"/>
          </a:p>
          <a:p>
            <a:pPr lvl="1">
              <a:lnSpc>
                <a:spcPct val="100000"/>
              </a:lnSpc>
              <a:spcBef>
                <a:spcPts val="300"/>
              </a:spcBef>
              <a:defRPr/>
            </a:pPr>
            <a:r>
              <a:rPr lang="en-US" dirty="0" smtClean="0"/>
              <a:t>Authorization</a:t>
            </a:r>
            <a:endParaRPr lang="bg-BG" dirty="0" smtClean="0"/>
          </a:p>
          <a:p>
            <a:pPr lvl="1">
              <a:lnSpc>
                <a:spcPct val="100000"/>
              </a:lnSpc>
              <a:spcBef>
                <a:spcPts val="300"/>
              </a:spcBef>
              <a:defRPr/>
            </a:pPr>
            <a:r>
              <a:rPr lang="en-US" dirty="0" smtClean="0"/>
              <a:t>Working with the cache</a:t>
            </a:r>
            <a:endParaRPr lang="bg-BG" dirty="0" smtClean="0"/>
          </a:p>
          <a:p>
            <a:pPr lvl="1">
              <a:lnSpc>
                <a:spcPct val="100000"/>
              </a:lnSpc>
              <a:spcBef>
                <a:spcPts val="300"/>
              </a:spcBef>
              <a:defRPr/>
            </a:pPr>
            <a:r>
              <a:rPr lang="en-US" dirty="0" smtClean="0"/>
              <a:t>End of a request</a:t>
            </a:r>
            <a:endParaRPr lang="bg-BG" dirty="0" smtClean="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5</a:t>
            </a:fld>
            <a:endParaRPr lang="en-US" dirty="0">
              <a:solidFill>
                <a:schemeClr val="tx1">
                  <a:lumMod val="60000"/>
                  <a:lumOff val="40000"/>
                </a:schemeClr>
              </a:solidFill>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900" y="3251200"/>
            <a:ext cx="2853175" cy="3121423"/>
          </a:xfrm>
          <a:prstGeom prst="rect">
            <a:avLst/>
          </a:prstGeom>
        </p:spPr>
      </p:pic>
    </p:spTree>
    <p:extLst>
      <p:ext uri="{BB962C8B-B14F-4D97-AF65-F5344CB8AC3E}">
        <p14:creationId xmlns:p14="http://schemas.microsoft.com/office/powerpoint/2010/main" val="1251994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a:defRPr/>
            </a:pPr>
            <a:r>
              <a:rPr lang="en-US" dirty="0" smtClean="0"/>
              <a:t>HttpRequest</a:t>
            </a:r>
            <a:endParaRPr lang="bg-BG" dirty="0" smtClean="0"/>
          </a:p>
        </p:txBody>
      </p:sp>
      <p:sp>
        <p:nvSpPr>
          <p:cNvPr id="540675" name="Rectangle 3"/>
          <p:cNvSpPr>
            <a:spLocks noGrp="1" noChangeArrowheads="1"/>
          </p:cNvSpPr>
          <p:nvPr>
            <p:ph idx="1"/>
          </p:nvPr>
        </p:nvSpPr>
        <p:spPr>
          <a:xfrm>
            <a:off x="323850" y="980728"/>
            <a:ext cx="8496300" cy="5616575"/>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HttpRequest</a:t>
            </a:r>
            <a:r>
              <a:rPr lang="en-US" dirty="0" smtClean="0"/>
              <a:t> contains information about the current HTTP request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Request</a:t>
            </a:r>
            <a:r>
              <a:rPr lang="en-US" dirty="0" smtClean="0"/>
              <a:t> object)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ApplicationPath</a:t>
            </a:r>
            <a:r>
              <a:rPr lang="en-US" noProof="1" smtClean="0"/>
              <a:t> </a:t>
            </a:r>
            <a:r>
              <a:rPr lang="en-US" dirty="0" smtClean="0"/>
              <a:t>– root path on the server</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Browser</a:t>
            </a:r>
            <a:r>
              <a:rPr lang="en-US" noProof="1" smtClean="0"/>
              <a:t> </a:t>
            </a:r>
            <a:r>
              <a:rPr lang="en-US" dirty="0" smtClean="0"/>
              <a:t>– type, platform, capabilities, etc.</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Cookies</a:t>
            </a:r>
            <a:r>
              <a:rPr lang="en-US" noProof="1" smtClean="0"/>
              <a:t> </a:t>
            </a:r>
            <a:r>
              <a:rPr lang="en-US" dirty="0" smtClean="0"/>
              <a:t>– get the cookies collection</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HttpMethod</a:t>
            </a:r>
            <a:r>
              <a:rPr lang="en-US" noProof="1" smtClean="0"/>
              <a:t> </a:t>
            </a:r>
            <a:r>
              <a:rPr lang="en-US" dirty="0" smtClean="0"/>
              <a:t>– </a:t>
            </a:r>
            <a:r>
              <a:rPr lang="en-US" dirty="0" smtClean="0">
                <a:solidFill>
                  <a:schemeClr val="accent5">
                    <a:lumMod val="20000"/>
                    <a:lumOff val="80000"/>
                  </a:schemeClr>
                </a:solidFill>
                <a:latin typeface="Consolas" pitchFamily="49" charset="0"/>
                <a:cs typeface="Consolas" pitchFamily="49" charset="0"/>
              </a:rPr>
              <a:t>GET</a:t>
            </a:r>
            <a:r>
              <a:rPr lang="en-US" dirty="0" smtClean="0"/>
              <a:t> / </a:t>
            </a:r>
            <a:r>
              <a:rPr lang="en-US" dirty="0" smtClean="0">
                <a:solidFill>
                  <a:schemeClr val="accent5">
                    <a:lumMod val="20000"/>
                    <a:lumOff val="80000"/>
                  </a:schemeClr>
                </a:solidFill>
                <a:latin typeface="Consolas" pitchFamily="49" charset="0"/>
                <a:cs typeface="Consolas" pitchFamily="49" charset="0"/>
              </a:rPr>
              <a:t>POST</a:t>
            </a:r>
            <a:endParaRPr lang="bg-BG" dirty="0"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QueryString</a:t>
            </a:r>
            <a:r>
              <a:rPr lang="en-US" dirty="0" smtClean="0"/>
              <a:t> – e.g. </a:t>
            </a:r>
            <a:r>
              <a:rPr lang="en-US" dirty="0" smtClean="0">
                <a:solidFill>
                  <a:schemeClr val="accent5">
                    <a:lumMod val="20000"/>
                    <a:lumOff val="80000"/>
                  </a:schemeClr>
                </a:solidFill>
                <a:latin typeface="Consolas" pitchFamily="49" charset="0"/>
                <a:cs typeface="Consolas" pitchFamily="49" charset="0"/>
              </a:rPr>
              <a:t>?id=7&amp;lang=en</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ServerVariables</a:t>
            </a:r>
            <a:r>
              <a:rPr lang="en-US" dirty="0" smtClean="0"/>
              <a:t> – IIS server settings</a:t>
            </a:r>
            <a:endParaRPr lang="en-US" noProof="1" smtClean="0">
              <a:solidFill>
                <a:schemeClr val="accent5">
                  <a:lumMod val="20000"/>
                  <a:lumOff val="80000"/>
                </a:schemeClr>
              </a:solidFill>
              <a:latin typeface="Consolas" pitchFamily="49" charset="0"/>
              <a:cs typeface="Consolas" pitchFamily="49" charset="0"/>
            </a:endParaRP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a:t>
            </a:r>
            <a:r>
              <a:rPr lang="en-US" dirty="0" smtClean="0"/>
              <a:t> – the requested URL</a:t>
            </a:r>
            <a:endParaRPr lang="en-US" noProof="1" smtClean="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6</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1619303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pPr>
              <a:defRPr/>
            </a:pPr>
            <a:r>
              <a:rPr lang="en-US" dirty="0" smtClean="0"/>
              <a:t>HttpResponse</a:t>
            </a:r>
            <a:endParaRPr lang="bg-BG" dirty="0" smtClean="0"/>
          </a:p>
        </p:txBody>
      </p:sp>
      <p:sp>
        <p:nvSpPr>
          <p:cNvPr id="541699" name="Rectangle 3"/>
          <p:cNvSpPr>
            <a:spLocks noGrp="1" noChangeArrowheads="1"/>
          </p:cNvSpPr>
          <p:nvPr>
            <p:ph idx="1"/>
          </p:nvPr>
        </p:nvSpPr>
        <p:spPr>
          <a:xfrm>
            <a:off x="323850" y="908720"/>
            <a:ext cx="8496300" cy="5760640"/>
          </a:xfrm>
        </p:spPr>
        <p:txBody>
          <a:bodyPr/>
          <a:lstStyle/>
          <a:p>
            <a:pPr>
              <a:lnSpc>
                <a:spcPts val="3600"/>
              </a:lnSpc>
              <a:defRPr/>
            </a:pPr>
            <a:r>
              <a:rPr lang="en-US" noProof="1" smtClean="0">
                <a:solidFill>
                  <a:schemeClr val="accent5">
                    <a:lumMod val="20000"/>
                    <a:lumOff val="80000"/>
                  </a:schemeClr>
                </a:solidFill>
                <a:latin typeface="Consolas" pitchFamily="49" charset="0"/>
                <a:cs typeface="Consolas" pitchFamily="49" charset="0"/>
              </a:rPr>
              <a:t>HttpResponse</a:t>
            </a:r>
            <a:r>
              <a:rPr lang="en-US" dirty="0" smtClean="0"/>
              <a:t> contains information about the HTTP </a:t>
            </a:r>
            <a:r>
              <a:rPr lang="en-US" dirty="0"/>
              <a:t>response </a:t>
            </a:r>
            <a:r>
              <a:rPr lang="en-US" dirty="0" smtClean="0"/>
              <a:t>(</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Response</a:t>
            </a:r>
            <a:r>
              <a:rPr lang="en-US" dirty="0" smtClean="0"/>
              <a:t> </a:t>
            </a:r>
            <a:r>
              <a:rPr lang="en-US" dirty="0"/>
              <a:t>object)</a:t>
            </a:r>
            <a:endParaRPr lang="en-US" dirty="0" smtClean="0"/>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ContentType</a:t>
            </a:r>
            <a:r>
              <a:rPr lang="en-US" dirty="0" smtClean="0"/>
              <a:t> – MIME type (e.g. </a:t>
            </a:r>
            <a:r>
              <a:rPr lang="en-US" dirty="0" smtClean="0">
                <a:solidFill>
                  <a:schemeClr val="accent5">
                    <a:lumMod val="20000"/>
                    <a:lumOff val="80000"/>
                  </a:schemeClr>
                </a:solidFill>
                <a:latin typeface="Consolas" pitchFamily="49" charset="0"/>
                <a:cs typeface="Consolas" pitchFamily="49" charset="0"/>
              </a:rPr>
              <a:t>image/gif</a:t>
            </a:r>
            <a:r>
              <a:rPr lang="en-US" dirty="0" smtClean="0"/>
              <a:t>)</a:t>
            </a: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Charset</a:t>
            </a:r>
            <a:r>
              <a:rPr lang="en-US" dirty="0" smtClean="0"/>
              <a:t> – response encoding, e.g. </a:t>
            </a:r>
            <a:r>
              <a:rPr lang="en-US" dirty="0" smtClean="0">
                <a:solidFill>
                  <a:schemeClr val="accent5">
                    <a:lumMod val="20000"/>
                    <a:lumOff val="80000"/>
                  </a:schemeClr>
                </a:solidFill>
                <a:latin typeface="Consolas" pitchFamily="49" charset="0"/>
                <a:cs typeface="Consolas" pitchFamily="49" charset="0"/>
              </a:rPr>
              <a:t>UTF8</a:t>
            </a: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Cookies</a:t>
            </a:r>
            <a:r>
              <a:rPr lang="en-US" dirty="0" smtClean="0"/>
              <a:t> – sets cookies</a:t>
            </a:r>
            <a:endParaRPr lang="en-US" noProof="1" smtClean="0">
              <a:solidFill>
                <a:schemeClr val="accent5">
                  <a:lumMod val="20000"/>
                  <a:lumOff val="80000"/>
                </a:schemeClr>
              </a:solidFill>
              <a:latin typeface="Consolas" pitchFamily="49" charset="0"/>
              <a:cs typeface="Consolas" pitchFamily="49" charset="0"/>
            </a:endParaRP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Expires</a:t>
            </a:r>
            <a:r>
              <a:rPr lang="en-US" dirty="0" smtClean="0"/>
              <a:t> – sets browser's cache expiration</a:t>
            </a:r>
            <a:endParaRPr lang="en-US" noProof="1" smtClean="0">
              <a:solidFill>
                <a:schemeClr val="accent5">
                  <a:lumMod val="20000"/>
                  <a:lumOff val="80000"/>
                </a:schemeClr>
              </a:solidFill>
              <a:latin typeface="Consolas" pitchFamily="49" charset="0"/>
              <a:cs typeface="Consolas" pitchFamily="49" charset="0"/>
            </a:endParaRP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BufferOutput</a:t>
            </a:r>
            <a:r>
              <a:rPr lang="en-US" dirty="0" smtClean="0"/>
              <a:t> – buffer or not the response</a:t>
            </a:r>
            <a:endParaRPr lang="en-US" noProof="1" smtClean="0">
              <a:solidFill>
                <a:schemeClr val="accent5">
                  <a:lumMod val="20000"/>
                  <a:lumOff val="80000"/>
                </a:schemeClr>
              </a:solidFill>
              <a:latin typeface="Consolas" pitchFamily="49" charset="0"/>
              <a:cs typeface="Consolas" pitchFamily="49" charset="0"/>
            </a:endParaRP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ClearHeaders(…)</a:t>
            </a:r>
            <a:r>
              <a:rPr lang="en-US" dirty="0" smtClean="0"/>
              <a:t>, </a:t>
            </a:r>
            <a:r>
              <a:rPr lang="en-US" noProof="1" smtClean="0">
                <a:solidFill>
                  <a:schemeClr val="accent5">
                    <a:lumMod val="20000"/>
                    <a:lumOff val="80000"/>
                  </a:schemeClr>
                </a:solidFill>
                <a:latin typeface="Consolas" pitchFamily="49" charset="0"/>
                <a:cs typeface="Consolas" pitchFamily="49" charset="0"/>
              </a:rPr>
              <a:t>AddHeader(…)</a:t>
            </a:r>
          </a:p>
          <a:p>
            <a:pPr lvl="1">
              <a:lnSpc>
                <a:spcPts val="3600"/>
              </a:lnSpc>
              <a:defRPr/>
            </a:pPr>
            <a:r>
              <a:rPr lang="en-US" noProof="1" smtClean="0">
                <a:solidFill>
                  <a:schemeClr val="accent5">
                    <a:lumMod val="20000"/>
                    <a:lumOff val="80000"/>
                  </a:schemeClr>
                </a:solidFill>
                <a:latin typeface="Consolas" pitchFamily="49" charset="0"/>
                <a:cs typeface="Consolas" pitchFamily="49" charset="0"/>
              </a:rPr>
              <a:t>Write(…)</a:t>
            </a:r>
            <a:r>
              <a:rPr lang="en-US" dirty="0" smtClean="0"/>
              <a:t>, </a:t>
            </a:r>
            <a:r>
              <a:rPr lang="en-US" noProof="1" smtClean="0">
                <a:solidFill>
                  <a:schemeClr val="accent5">
                    <a:lumMod val="20000"/>
                    <a:lumOff val="80000"/>
                  </a:schemeClr>
                </a:solidFill>
                <a:latin typeface="Consolas" pitchFamily="49" charset="0"/>
                <a:cs typeface="Consolas" pitchFamily="49" charset="0"/>
              </a:rPr>
              <a:t>BinaryWrite(…)</a:t>
            </a:r>
            <a:r>
              <a:rPr lang="en-US" dirty="0" smtClean="0"/>
              <a:t>, </a:t>
            </a:r>
            <a:r>
              <a:rPr lang="en-US" noProof="1" smtClean="0">
                <a:solidFill>
                  <a:schemeClr val="accent5">
                    <a:lumMod val="20000"/>
                    <a:lumOff val="80000"/>
                  </a:schemeClr>
                </a:solidFill>
                <a:latin typeface="Consolas" pitchFamily="49" charset="0"/>
                <a:cs typeface="Consolas" pitchFamily="49" charset="0"/>
              </a:rPr>
              <a:t>WriteFile(…)</a:t>
            </a:r>
            <a:r>
              <a:rPr lang="en-US" dirty="0" smtClean="0"/>
              <a:t> – send text or binary data to the client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7</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940805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a:defRPr/>
            </a:pPr>
            <a:r>
              <a:rPr lang="bg-BG" dirty="0" smtClean="0"/>
              <a:t>HttpServerUtility</a:t>
            </a:r>
          </a:p>
        </p:txBody>
      </p:sp>
      <p:sp>
        <p:nvSpPr>
          <p:cNvPr id="548867" name="Rectangle 3"/>
          <p:cNvSpPr>
            <a:spLocks noGrp="1" noChangeArrowheads="1"/>
          </p:cNvSpPr>
          <p:nvPr>
            <p:ph idx="1"/>
          </p:nvPr>
        </p:nvSpPr>
        <p:spPr>
          <a:xfrm>
            <a:off x="323850" y="990600"/>
            <a:ext cx="8496300" cy="5605115"/>
          </a:xfrm>
        </p:spPr>
        <p:txBody>
          <a:bodyPr/>
          <a:lstStyle/>
          <a:p>
            <a:pPr>
              <a:lnSpc>
                <a:spcPct val="100000"/>
              </a:lnSpc>
              <a:defRPr/>
            </a:pPr>
            <a:r>
              <a:rPr lang="en-US" noProof="1" smtClean="0">
                <a:solidFill>
                  <a:schemeClr val="accent5">
                    <a:lumMod val="20000"/>
                    <a:lumOff val="80000"/>
                  </a:schemeClr>
                </a:solidFill>
                <a:latin typeface="Consolas" pitchFamily="49" charset="0"/>
                <a:cs typeface="Consolas" pitchFamily="49" charset="0"/>
              </a:rPr>
              <a:t>HttpServerUtility</a:t>
            </a:r>
            <a:r>
              <a:rPr lang="en-US" dirty="0" smtClean="0"/>
              <a:t> – helper methods for processing HTTP </a:t>
            </a:r>
            <a:r>
              <a:rPr lang="en-US" dirty="0"/>
              <a:t>requests </a:t>
            </a:r>
            <a:r>
              <a:rPr lang="en-US" dirty="0" smtClean="0"/>
              <a:t>(</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Server</a:t>
            </a:r>
            <a:r>
              <a:rPr lang="en-US" dirty="0" smtClean="0"/>
              <a:t> </a:t>
            </a:r>
            <a:r>
              <a:rPr lang="en-US" dirty="0"/>
              <a:t>object</a:t>
            </a:r>
            <a:r>
              <a:rPr lang="en-US" dirty="0" smtClean="0"/>
              <a:t>)</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HtmlEncode(…)</a:t>
            </a:r>
            <a:r>
              <a:rPr lang="en-US" dirty="0" smtClean="0"/>
              <a:t> – escapes given HTML, e.g. "</a:t>
            </a:r>
            <a:r>
              <a:rPr lang="en-US" noProof="1" smtClean="0">
                <a:solidFill>
                  <a:schemeClr val="accent5">
                    <a:lumMod val="20000"/>
                    <a:lumOff val="80000"/>
                  </a:schemeClr>
                </a:solidFill>
                <a:latin typeface="Consolas" pitchFamily="49" charset="0"/>
                <a:cs typeface="Consolas" pitchFamily="49" charset="0"/>
              </a:rPr>
              <a:t>&lt;img&gt;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&amp;lt;img&amp;gt;</a:t>
            </a:r>
            <a:r>
              <a:rPr lang="en-US" dirty="0" smtClean="0">
                <a:sym typeface="Wingdings" pitchFamily="2" charset="2"/>
              </a:rPr>
              <a:t>"</a:t>
            </a:r>
            <a:endParaRPr lang="bg-BG"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HtmlDecode(…)</a:t>
            </a:r>
            <a:r>
              <a:rPr lang="en-US" dirty="0" smtClean="0"/>
              <a:t> – un-escapes escaped HTML</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UrlEncode(…)</a:t>
            </a:r>
            <a:r>
              <a:rPr lang="en-US" dirty="0" smtClean="0"/>
              <a:t> – encode string for the  browser URL, e.g. "</a:t>
            </a:r>
            <a:r>
              <a:rPr lang="en-US" noProof="1" smtClean="0">
                <a:solidFill>
                  <a:schemeClr val="accent5">
                    <a:lumMod val="20000"/>
                    <a:lumOff val="80000"/>
                  </a:schemeClr>
                </a:solidFill>
                <a:latin typeface="Consolas" pitchFamily="49" charset="0"/>
                <a:cs typeface="Consolas" pitchFamily="49" charset="0"/>
              </a:rPr>
              <a:t>+.net 4</a:t>
            </a:r>
            <a:r>
              <a:rPr lang="en-US" dirty="0" smtClean="0"/>
              <a:t>" </a:t>
            </a:r>
            <a:r>
              <a:rPr lang="en-US" dirty="0" smtClean="0">
                <a:sym typeface="Wingdings" pitchFamily="2" charset="2"/>
              </a:rPr>
              <a:t> "</a:t>
            </a:r>
            <a:r>
              <a:rPr lang="en-US" dirty="0" smtClean="0">
                <a:solidFill>
                  <a:schemeClr val="accent5">
                    <a:lumMod val="20000"/>
                    <a:lumOff val="80000"/>
                  </a:schemeClr>
                </a:solidFill>
                <a:latin typeface="Consolas" pitchFamily="49" charset="0"/>
                <a:cs typeface="Consolas" pitchFamily="49" charset="0"/>
                <a:sym typeface="Wingdings" pitchFamily="2" charset="2"/>
              </a:rPr>
              <a:t>%2B.net+4</a:t>
            </a:r>
            <a:r>
              <a:rPr lang="en-US" dirty="0" smtClean="0">
                <a:sym typeface="Wingdings" pitchFamily="2" charset="2"/>
              </a:rPr>
              <a:t>"</a:t>
            </a:r>
            <a:endParaRPr lang="en-US" dirty="0" smtClean="0"/>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UrlDecode(…)</a:t>
            </a:r>
            <a:r>
              <a:rPr lang="en-US" dirty="0" smtClean="0"/>
              <a:t> – decode url-encoded string</a:t>
            </a:r>
          </a:p>
          <a:p>
            <a:pPr lvl="1">
              <a:lnSpc>
                <a:spcPct val="100000"/>
              </a:lnSpc>
              <a:defRPr/>
            </a:pPr>
            <a:r>
              <a:rPr lang="en-US" noProof="1" smtClean="0">
                <a:solidFill>
                  <a:schemeClr val="accent5">
                    <a:lumMod val="20000"/>
                    <a:lumOff val="80000"/>
                  </a:schemeClr>
                </a:solidFill>
                <a:latin typeface="Consolas" pitchFamily="49" charset="0"/>
                <a:cs typeface="Consolas" pitchFamily="49" charset="0"/>
              </a:rPr>
              <a:t>MapPath(…)</a:t>
            </a:r>
            <a:r>
              <a:rPr lang="en-US" dirty="0" smtClean="0"/>
              <a:t> – returns the server-side path for given resource given as relative path</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8</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345037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pPr>
              <a:defRPr/>
            </a:pPr>
            <a:r>
              <a:rPr lang="en-US" dirty="0" smtClean="0"/>
              <a:t>Intrinsic Objects </a:t>
            </a:r>
            <a:r>
              <a:rPr lang="bg-BG" dirty="0" smtClean="0"/>
              <a:t> </a:t>
            </a:r>
            <a:r>
              <a:rPr lang="en-US" dirty="0" smtClean="0"/>
              <a:t>– Examples</a:t>
            </a:r>
            <a:endParaRPr lang="bg-BG" dirty="0" smtClean="0"/>
          </a:p>
        </p:txBody>
      </p:sp>
      <p:sp>
        <p:nvSpPr>
          <p:cNvPr id="4" name="Text Placeholder 6"/>
          <p:cNvSpPr txBox="1">
            <a:spLocks/>
          </p:cNvSpPr>
          <p:nvPr/>
        </p:nvSpPr>
        <p:spPr>
          <a:xfrm>
            <a:off x="823664" y="1136938"/>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isSecureConnection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Request.IsSecureConnection</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 Placeholder 6"/>
          <p:cNvSpPr txBox="1">
            <a:spLocks/>
          </p:cNvSpPr>
          <p:nvPr/>
        </p:nvSpPr>
        <p:spPr>
          <a:xfrm>
            <a:off x="827584" y="204617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Application.Add</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("key", "value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 Placeholder 6"/>
          <p:cNvSpPr txBox="1">
            <a:spLocks/>
          </p:cNvSpPr>
          <p:nvPr/>
        </p:nvSpPr>
        <p:spPr>
          <a:xfrm>
            <a:off x="823664" y="264910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LabelResult.Text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bg-BG"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Server.UrlEncode</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("Did you try ASP</a:t>
            </a:r>
            <a:r>
              <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4.0?</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 Placeholder 6"/>
          <p:cNvSpPr txBox="1">
            <a:spLocks/>
          </p:cNvSpPr>
          <p:nvPr/>
        </p:nvSpPr>
        <p:spPr>
          <a:xfrm>
            <a:off x="827584" y="3573016"/>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Response.ContentType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"text/html</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Response.Charset = "UTF-8";</a:t>
            </a:r>
            <a:endParaRPr kumimoji="0" lang="en-US" sz="2000"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 Placeholder 6"/>
          <p:cNvSpPr txBox="1">
            <a:spLocks/>
          </p:cNvSpPr>
          <p:nvPr/>
        </p:nvSpPr>
        <p:spPr>
          <a:xfrm>
            <a:off x="827584" y="4481244"/>
            <a:ext cx="7492752" cy="707886"/>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imageFileName =</a:t>
            </a: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kumimoji="0" lang="en-US" sz="2000"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Server.MapPath("img/logo.gif</a:t>
            </a: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kumimoji="0" lang="en-US" sz="2000"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Text Placeholder 6"/>
          <p:cNvSpPr txBox="1">
            <a:spLocks/>
          </p:cNvSpPr>
          <p:nvPr/>
        </p:nvSpPr>
        <p:spPr>
          <a:xfrm>
            <a:off x="827584" y="5405154"/>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url = Request.Url;</a:t>
            </a:r>
          </a:p>
        </p:txBody>
      </p:sp>
      <p:sp>
        <p:nvSpPr>
          <p:cNvPr id="10" name="Text Placeholder 6"/>
          <p:cNvSpPr txBox="1">
            <a:spLocks/>
          </p:cNvSpPr>
          <p:nvPr/>
        </p:nvSpPr>
        <p:spPr>
          <a:xfrm>
            <a:off x="827584" y="6021288"/>
            <a:ext cx="7492752" cy="400110"/>
          </a:xfrm>
          <a:prstGeom prst="rect">
            <a:avLst/>
          </a:prstGeom>
          <a:solidFill>
            <a:schemeClr val="accent5">
              <a:lumMod val="40000"/>
              <a:lumOff val="60000"/>
              <a:alpha val="15000"/>
            </a:schemeClr>
          </a:solidFill>
          <a:ln>
            <a:solidFill>
              <a:schemeClr val="accent5">
                <a:lumMod val="60000"/>
                <a:lumOff val="40000"/>
              </a:schemeClr>
            </a:solidFill>
          </a:ln>
        </p:spPr>
        <p:txBody>
          <a:bodyPr wrap="square" anchor="ctr" anchorCtr="0">
            <a:spAutoFit/>
          </a:bodyPr>
          <a:lstStyle>
            <a:defPPr>
              <a:defRPr lang="en-US"/>
            </a:defPPr>
            <a:lvl1pPr algn="r" rtl="0" eaLnBrk="0" fontAlgn="base" hangingPunct="0">
              <a:lnSpc>
                <a:spcPct val="85000"/>
              </a:lnSpc>
              <a:spcBef>
                <a:spcPct val="0"/>
              </a:spcBef>
              <a:spcAft>
                <a:spcPct val="0"/>
              </a:spcAft>
              <a:defRPr kumimoji="1" sz="1100" b="1" kern="1200">
                <a:solidFill>
                  <a:srgbClr val="000000"/>
                </a:solidFill>
                <a:latin typeface="Arial" charset="0"/>
                <a:ea typeface="+mn-ea"/>
                <a:cs typeface="+mn-cs"/>
              </a:defRPr>
            </a:lvl1pPr>
            <a:lvl2pPr marL="4572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2pPr>
            <a:lvl3pPr marL="9144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3pPr>
            <a:lvl4pPr marL="13716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4pPr>
            <a:lvl5pPr marL="1828800" algn="l" rtl="0" eaLnBrk="0" fontAlgn="base" hangingPunct="0">
              <a:lnSpc>
                <a:spcPct val="85000"/>
              </a:lnSpc>
              <a:spcBef>
                <a:spcPct val="0"/>
              </a:spcBef>
              <a:spcAft>
                <a:spcPct val="0"/>
              </a:spcAft>
              <a:defRPr kumimoji="1" sz="4000" b="1" kern="1200">
                <a:solidFill>
                  <a:srgbClr val="000000"/>
                </a:solidFill>
                <a:latin typeface="Arial" charset="0"/>
                <a:ea typeface="+mn-ea"/>
                <a:cs typeface="+mn-cs"/>
              </a:defRPr>
            </a:lvl5pPr>
            <a:lvl6pPr marL="2286000" algn="l" defTabSz="914400" rtl="0" eaLnBrk="1" latinLnBrk="0" hangingPunct="1">
              <a:defRPr kumimoji="1" sz="4000" b="1" kern="1200">
                <a:solidFill>
                  <a:srgbClr val="000000"/>
                </a:solidFill>
                <a:latin typeface="Arial" charset="0"/>
                <a:ea typeface="+mn-ea"/>
                <a:cs typeface="+mn-cs"/>
              </a:defRPr>
            </a:lvl6pPr>
            <a:lvl7pPr marL="2743200" algn="l" defTabSz="914400" rtl="0" eaLnBrk="1" latinLnBrk="0" hangingPunct="1">
              <a:defRPr kumimoji="1" sz="4000" b="1" kern="1200">
                <a:solidFill>
                  <a:srgbClr val="000000"/>
                </a:solidFill>
                <a:latin typeface="Arial" charset="0"/>
                <a:ea typeface="+mn-ea"/>
                <a:cs typeface="+mn-cs"/>
              </a:defRPr>
            </a:lvl7pPr>
            <a:lvl8pPr marL="3200400" algn="l" defTabSz="914400" rtl="0" eaLnBrk="1" latinLnBrk="0" hangingPunct="1">
              <a:defRPr kumimoji="1" sz="4000" b="1" kern="1200">
                <a:solidFill>
                  <a:srgbClr val="000000"/>
                </a:solidFill>
                <a:latin typeface="Arial" charset="0"/>
                <a:ea typeface="+mn-ea"/>
                <a:cs typeface="+mn-cs"/>
              </a:defRPr>
            </a:lvl8pPr>
            <a:lvl9pPr marL="3657600" algn="l" defTabSz="914400" rtl="0" eaLnBrk="1" latinLnBrk="0" hangingPunct="1">
              <a:defRPr kumimoji="1" sz="4000" b="1" kern="1200">
                <a:solidFill>
                  <a:srgbClr val="000000"/>
                </a:solidFill>
                <a:latin typeface="Arial" charset="0"/>
                <a:ea typeface="+mn-ea"/>
                <a:cs typeface="+mn-cs"/>
              </a:defRPr>
            </a:lvl9pPr>
          </a:lstStyle>
          <a:p>
            <a:pPr algn="l" eaLnBrk="1" hangingPunct="1">
              <a:lnSpc>
                <a:spcPct val="100000"/>
              </a:lnSpc>
              <a:spcBef>
                <a:spcPts val="0"/>
              </a:spcBef>
              <a:defRPr/>
            </a:pPr>
            <a:r>
              <a:rPr kumimoji="0"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browserType = Request.Browser.Type;</a:t>
            </a:r>
          </a:p>
        </p:txBody>
      </p:sp>
      <p:sp>
        <p:nvSpPr>
          <p:cNvPr id="11"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solidFill>
                  <a:schemeClr val="tx1">
                    <a:lumMod val="60000"/>
                    <a:lumOff val="40000"/>
                  </a:schemeClr>
                </a:solidFill>
                <a:latin typeface="+mj-lt"/>
              </a:rPr>
              <a:pPr>
                <a:defRPr/>
              </a:pPr>
              <a:t>9</a:t>
            </a:fld>
            <a:endParaRPr lang="en-US" dirty="0">
              <a:solidFill>
                <a:schemeClr val="tx1">
                  <a:lumMod val="60000"/>
                  <a:lumOff val="40000"/>
                </a:schemeClr>
              </a:solidFill>
              <a:latin typeface="+mj-lt"/>
            </a:endParaRPr>
          </a:p>
        </p:txBody>
      </p:sp>
    </p:spTree>
    <p:extLst>
      <p:ext uri="{BB962C8B-B14F-4D97-AF65-F5344CB8AC3E}">
        <p14:creationId xmlns:p14="http://schemas.microsoft.com/office/powerpoint/2010/main" val="2262070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8609</TotalTime>
  <Words>3265</Words>
  <Application>Microsoft Office PowerPoint</Application>
  <PresentationFormat>On-screen Show (4:3)</PresentationFormat>
  <Paragraphs>460</Paragraphs>
  <Slides>48</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Calibri</vt:lpstr>
      <vt:lpstr>Cambria</vt:lpstr>
      <vt:lpstr>Consolas</vt:lpstr>
      <vt:lpstr>Corbel</vt:lpstr>
      <vt:lpstr>Courier New</vt:lpstr>
      <vt:lpstr>Times New Roman</vt:lpstr>
      <vt:lpstr>Wingdings</vt:lpstr>
      <vt:lpstr>Wingdings 2</vt:lpstr>
      <vt:lpstr>Telerik Academy</vt:lpstr>
      <vt:lpstr>ASP.NET State Management</vt:lpstr>
      <vt:lpstr>Table of Contents </vt:lpstr>
      <vt:lpstr>Intrinsic Objects in ASP.NET</vt:lpstr>
      <vt:lpstr>Intrinsic Objects in ASP.NET</vt:lpstr>
      <vt:lpstr>HttpApplication</vt:lpstr>
      <vt:lpstr>HttpRequest</vt:lpstr>
      <vt:lpstr>HttpResponse</vt:lpstr>
      <vt:lpstr>HttpServerUtility</vt:lpstr>
      <vt:lpstr>Intrinsic Objects  – Examples</vt:lpstr>
      <vt:lpstr>Intrinsic ASP.NET Objects</vt:lpstr>
      <vt:lpstr>Redirecting to Another URL</vt:lpstr>
      <vt:lpstr>Client and Server Redirection</vt:lpstr>
      <vt:lpstr>State Management: Standard Mechanisms in Web Applications</vt:lpstr>
      <vt:lpstr>State Management in Web Applications</vt:lpstr>
      <vt:lpstr>What is a Cookie?</vt:lpstr>
      <vt:lpstr>Cookie Properties</vt:lpstr>
      <vt:lpstr>Working with Cookies</vt:lpstr>
      <vt:lpstr>Working with Cookies – Example</vt:lpstr>
      <vt:lpstr>Cookies</vt:lpstr>
      <vt:lpstr>What are Hidden Fields?</vt:lpstr>
      <vt:lpstr>Local Storage / Session Storage</vt:lpstr>
      <vt:lpstr>Parameterized Addresses</vt:lpstr>
      <vt:lpstr>ASP.NET  State Management</vt:lpstr>
      <vt:lpstr>ASP.NET Based State Management</vt:lpstr>
      <vt:lpstr>ASP.NET Client Side State Management</vt:lpstr>
      <vt:lpstr>ViewState</vt:lpstr>
      <vt:lpstr>ViewState – Behind the Scene</vt:lpstr>
      <vt:lpstr>ViewState Configuration</vt:lpstr>
      <vt:lpstr>ASP.NET  Server Side State Management</vt:lpstr>
      <vt:lpstr>Application State</vt:lpstr>
      <vt:lpstr>Application State (2)</vt:lpstr>
      <vt:lpstr>ASP.NET Application State</vt:lpstr>
      <vt:lpstr>Session State</vt:lpstr>
      <vt:lpstr>Session State (2)</vt:lpstr>
      <vt:lpstr>Session Configuration</vt:lpstr>
      <vt:lpstr>Session Configuration (2)</vt:lpstr>
      <vt:lpstr>ASP.NET Session State</vt:lpstr>
      <vt:lpstr>State Management – Recommendations</vt:lpstr>
      <vt:lpstr>Manipulating the HTTP Response Headers</vt:lpstr>
      <vt:lpstr>The HTTP Response Headers</vt:lpstr>
      <vt:lpstr>Manipulating the HTTP Response Headers</vt:lpstr>
      <vt:lpstr>Manipulating the HTTP  Response Headers – Example</vt:lpstr>
      <vt:lpstr>Dynamically Generate Image in ASP.NET Page</vt:lpstr>
      <vt:lpstr>ASP.NET State Management</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State Management</dc:title>
  <dc:subject>Telerik Software Academy</dc:subject>
  <dc:creator>Svetlin Nakov</dc:creator>
  <cp:keywords>ASP.NET, Web Forms</cp:keywords>
  <cp:lastModifiedBy>Evlogi Hristov</cp:lastModifiedBy>
  <cp:revision>621</cp:revision>
  <dcterms:created xsi:type="dcterms:W3CDTF">2007-12-08T16:03:35Z</dcterms:created>
  <dcterms:modified xsi:type="dcterms:W3CDTF">2014-10-21T08:06:50Z</dcterms:modified>
  <cp:category>ASP.NET, web development</cp:category>
</cp:coreProperties>
</file>