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9" r:id="rId18"/>
    <p:sldId id="401" r:id="rId19"/>
    <p:sldId id="403" r:id="rId20"/>
    <p:sldId id="402" r:id="rId21"/>
    <p:sldId id="397" r:id="rId22"/>
    <p:sldId id="398" r:id="rId23"/>
    <p:sldId id="333" r:id="rId2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136" autoAdjust="0"/>
  </p:normalViewPr>
  <p:slideViewPr>
    <p:cSldViewPr>
      <p:cViewPr varScale="1">
        <p:scale>
          <a:sx n="67" d="100"/>
          <a:sy n="67" d="100"/>
        </p:scale>
        <p:origin x="78" y="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10/21/2014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661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4573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1995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547982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20134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51410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6096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32935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2518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10/21/2014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6446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642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6811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716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642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9560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4687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922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86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918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  <p:sldLayoutId id="214748370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80518"/>
            <a:ext cx="8229600" cy="8931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Maps and Navigation</a:t>
            </a:r>
            <a:endParaRPr lang="bg-BG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341144"/>
            <a:ext cx="8229600" cy="569120"/>
          </a:xfrm>
        </p:spPr>
        <p:txBody>
          <a:bodyPr/>
          <a:lstStyle/>
          <a:p>
            <a:r>
              <a:rPr lang="en-US" dirty="0" smtClean="0"/>
              <a:t>Using ASP.NET Navigation Controls and Site Maps</a:t>
            </a:r>
            <a:endParaRPr lang="en-US" dirty="0"/>
          </a:p>
        </p:txBody>
      </p:sp>
      <p:pic>
        <p:nvPicPr>
          <p:cNvPr id="113666" name="Picture 2" descr="christmas, organigrama, sitemap, structur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04" y="448747"/>
            <a:ext cx="2917896" cy="164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8" name="Picture 4" descr="http://findicons.com/files/icons/653/the_spherical/128/sitemap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r="2911" b="8443"/>
          <a:stretch/>
        </p:blipFill>
        <p:spPr bwMode="auto">
          <a:xfrm>
            <a:off x="3733800" y="4671864"/>
            <a:ext cx="1676400" cy="16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http://findicons.com/files/icons/2198/dark_glass/128/redhat_starther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3" r="2328" b="14956"/>
          <a:stretch/>
        </p:blipFill>
        <p:spPr bwMode="auto">
          <a:xfrm>
            <a:off x="5940152" y="4724400"/>
            <a:ext cx="260226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2" name="Picture 8" descr="http://findicons.com/files/icons/681/alerts/128/move2_128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26314" r="7830" b="19080"/>
          <a:stretch/>
        </p:blipFill>
        <p:spPr bwMode="auto">
          <a:xfrm>
            <a:off x="962526" y="1066799"/>
            <a:ext cx="1856874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36" y="534738"/>
            <a:ext cx="1487686" cy="162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Navigation &amp; Controls</a:t>
            </a:r>
            <a:endParaRPr lang="bg-BG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2643" name="Object 8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61988" y="2014538"/>
          <a:ext cx="7820025" cy="358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4" imgW="7819200" imgH="3590098" progId="Visio.Drawing.11">
                  <p:embed/>
                </p:oleObj>
              </mc:Choice>
              <mc:Fallback>
                <p:oleObj name="Visio" r:id="rId4" imgW="7819200" imgH="359009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014538"/>
                        <a:ext cx="7820025" cy="3589337"/>
                      </a:xfrm>
                      <a:prstGeom prst="rect">
                        <a:avLst/>
                      </a:prstGeom>
                      <a:solidFill>
                        <a:srgbClr val="0000FF">
                          <a:alpha val="4117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0127FFC7-166E-4FBB-91FF-1F6C07299CA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&lt;asp:Menu&gt;</a:t>
            </a:r>
            <a:r>
              <a:rPr lang="en-US" dirty="0" smtClean="0"/>
              <a:t> is a fully functional menu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Customizable visual styles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Images</a:t>
            </a:r>
            <a:r>
              <a:rPr lang="bg-BG" dirty="0" smtClean="0"/>
              <a:t>, </a:t>
            </a:r>
            <a:r>
              <a:rPr lang="en-US" dirty="0" smtClean="0"/>
              <a:t>effects</a:t>
            </a:r>
            <a:r>
              <a:rPr lang="bg-BG" dirty="0" smtClean="0"/>
              <a:t>, </a:t>
            </a:r>
            <a:r>
              <a:rPr lang="en-US" dirty="0" smtClean="0"/>
              <a:t>direction, …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But it puts inline CSS styles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Two modes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 – all of the menu is visible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Dynamic</a:t>
            </a:r>
            <a:r>
              <a:rPr lang="en-US" dirty="0" smtClean="0"/>
              <a:t> – visible only when the mouse pointer is over some of the </a:t>
            </a:r>
            <a:r>
              <a:rPr lang="bg-BG" dirty="0" smtClean="0"/>
              <a:t>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MenuItem</a:t>
            </a:r>
            <a:r>
              <a:rPr kumimoji="0" lang="en-US" dirty="0" smtClean="0"/>
              <a:t>-s</a:t>
            </a:r>
            <a:r>
              <a:rPr lang="en-US" dirty="0" smtClean="0"/>
              <a:t> </a:t>
            </a:r>
            <a:endParaRPr kumimoji="0" lang="en-US" dirty="0" smtClean="0">
              <a:latin typeface="Courier New" pitchFamily="49" charset="0"/>
            </a:endParaRPr>
          </a:p>
        </p:txBody>
      </p:sp>
      <p:pic>
        <p:nvPicPr>
          <p:cNvPr id="3074" name="Picture 2" descr="menu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692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E6EB9CB-CE00-4003-B429-DACAADADE5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0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 (2)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StaticDisplayLevels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statically displayed</a:t>
            </a:r>
            <a:br>
              <a:rPr kumimoji="0" lang="en-US" dirty="0" smtClean="0"/>
            </a:br>
            <a:r>
              <a:rPr kumimoji="0" lang="en-US" dirty="0" smtClean="0"/>
              <a:t>levels starting from the root</a:t>
            </a:r>
          </a:p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MaximumDynamicDisplay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dynamically displayed levels after the last of the static ones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onclick()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event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Navigation to another page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Postback to the same page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162D9957-B353-4FD5-8E26-184C4690C68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1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TreeView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control used to display data in a hierarchical 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settings for various images and visual adjustments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navigation and</a:t>
            </a:r>
            <a:r>
              <a:rPr lang="bg-BG" dirty="0" smtClean="0"/>
              <a:t> </a:t>
            </a:r>
            <a:r>
              <a:rPr lang="en-US" dirty="0" smtClean="0"/>
              <a:t>postback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create nodes at design time or through code behind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fill the nodes on demand</a:t>
            </a:r>
            <a:r>
              <a:rPr lang="bg-BG" dirty="0" smtClean="0"/>
              <a:t> </a:t>
            </a:r>
            <a:r>
              <a:rPr lang="en-US" dirty="0" smtClean="0"/>
              <a:t>(when there is lots of data)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together with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0A5942CC-6BF6-405E-A372-FB57F8060A3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SiteMapPath Control</a:t>
            </a:r>
            <a:endParaRPr lang="bg-BG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the user to see where he is in the site hierarchy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Displayed in a straightforward fashion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can set</a:t>
            </a:r>
            <a:r>
              <a:rPr lang="bg-BG" dirty="0" smtClean="0"/>
              <a:t>:</a:t>
            </a:r>
            <a:endParaRPr lang="en-US" dirty="0" smtClean="0"/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PathDirection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RootToCurrent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CurrentToRoot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PathSeparator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a separator between the levels in the hierarchy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ParentLevelsDisplayed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how many parent elements to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2C929BFD-137A-410D-B822-AA2CF2F6DB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SiteMapDataSource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integrated support for Site Map (it reads automatically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Web.sitemap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used to bind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Web.sitemap</a:t>
            </a:r>
            <a:r>
              <a:rPr lang="en-US" dirty="0" smtClean="0"/>
              <a:t> to a navigation control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First drop one on the page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Set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of the bound control to point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ShowStartingNode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– show hide the root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2569A1A-AC02-40A9-97B8-AA18F47308D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4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6876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Navigation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139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06311" y="2646417"/>
            <a:ext cx="3259369" cy="3960440"/>
          </a:xfrm>
          <a:prstGeom prst="roundRect">
            <a:avLst>
              <a:gd name="adj" fmla="val 3009"/>
            </a:avLst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8" name="Picture 2" descr="sitema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6035">
            <a:off x="2855562" y="4088826"/>
            <a:ext cx="1158910" cy="11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2"/>
            <a:ext cx="7924800" cy="685800"/>
          </a:xfrm>
        </p:spPr>
        <p:txBody>
          <a:bodyPr/>
          <a:lstStyle/>
          <a:p>
            <a:r>
              <a:rPr lang="en-US" dirty="0" smtClean="0"/>
              <a:t>Site Maps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Navigation based on Users and Roles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74" y="1512986"/>
            <a:ext cx="4378022" cy="2821758"/>
          </a:xfrm>
          <a:prstGeom prst="rect">
            <a:avLst/>
          </a:prstGeom>
          <a:scene3d>
            <a:camera prst="perspectiveHeroicExtremeLeftFacing">
              <a:rot lat="1025555" lon="1162616" rev="305044"/>
            </a:camera>
            <a:lightRig rig="threePt" dir="t"/>
          </a:scene3d>
        </p:spPr>
      </p:pic>
      <p:pic>
        <p:nvPicPr>
          <p:cNvPr id="5" name="Picture 2" descr="christmas, organigrama, sitemap, structur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3232"/>
            <a:ext cx="3390062" cy="19054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ck, padlock, private, safe, safety, security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9" r="16382"/>
          <a:stretch/>
        </p:blipFill>
        <p:spPr bwMode="auto">
          <a:xfrm>
            <a:off x="6785810" y="762000"/>
            <a:ext cx="1383631" cy="18897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3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</a:t>
            </a:r>
            <a:r>
              <a:rPr lang="en-US" dirty="0"/>
              <a:t>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To hide all restricted pages from the navigation menu put the following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282575" lvl="1" indent="-282575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To filter menu items based on logged in user / role 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OnMenuItemDataBound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157664"/>
            <a:ext cx="7772400" cy="3051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&lt;siteMap defaultProvider="secureProvider"&gt;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&lt;add name="secureProvider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type="System.Web.XmlSiteMapProvider"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siteMapFile="Web.sitemap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securityTrimmingEnabled="true"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&lt;/siteMap&gt;</a:t>
            </a:r>
          </a:p>
        </p:txBody>
      </p:sp>
    </p:spTree>
    <p:extLst>
      <p:ext uri="{BB962C8B-B14F-4D97-AF65-F5344CB8AC3E}">
        <p14:creationId xmlns:p14="http://schemas.microsoft.com/office/powerpoint/2010/main" val="109203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the Menu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Filtering the menu items loaded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Web.sitemap</a:t>
            </a:r>
            <a:r>
              <a:rPr lang="en-US" dirty="0" smtClean="0"/>
              <a:t> base on custom logic: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NavigationMenu_MenuItemDataBound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MenuEventArgs 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(ShouldRemoveItem(e.Item.Text))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e.Item.Parent.ChildItems.Remove(e.Item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ShouldRemoveItem(string menuText)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Custom filtering logic …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74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19200"/>
            <a:ext cx="8591872" cy="5486400"/>
          </a:xfrm>
        </p:spPr>
        <p:txBody>
          <a:bodyPr/>
          <a:lstStyle/>
          <a:p>
            <a:pPr marL="444500" indent="-44450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 smtClean="0"/>
              <a:t>Site Navigation and Site Maps</a:t>
            </a:r>
          </a:p>
          <a:p>
            <a:pPr marL="444500" indent="-44450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noProof="1" smtClean="0"/>
              <a:t>Web.sitemap</a:t>
            </a:r>
          </a:p>
          <a:p>
            <a:pPr marL="444500" indent="-44450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 smtClean="0"/>
              <a:t>Menu, </a:t>
            </a:r>
            <a:r>
              <a:rPr lang="en-US" noProof="1" smtClean="0"/>
              <a:t>TreeView, SiteMapPath</a:t>
            </a:r>
            <a:r>
              <a:rPr lang="en-US" dirty="0" smtClean="0"/>
              <a:t> Controls</a:t>
            </a:r>
          </a:p>
          <a:p>
            <a:pPr marL="444500" indent="-44450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noProof="1" smtClean="0"/>
              <a:t>SiteMapDataSource</a:t>
            </a:r>
          </a:p>
        </p:txBody>
      </p:sp>
      <p:pic>
        <p:nvPicPr>
          <p:cNvPr id="114690" name="Picture 2" descr="http://findicons.com/files/icons/2209/beos/128/librar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7"/>
          <a:stretch/>
        </p:blipFill>
        <p:spPr bwMode="auto">
          <a:xfrm>
            <a:off x="6718557" y="4419600"/>
            <a:ext cx="1556804" cy="173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2" name="Picture 4" descr="http://findicons.com/files/icons/2209/beos/128/beos_ide_do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7" b="13622"/>
          <a:stretch/>
        </p:blipFill>
        <p:spPr bwMode="auto">
          <a:xfrm>
            <a:off x="4202272" y="4547211"/>
            <a:ext cx="1939279" cy="147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2764842" cy="1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en-US" dirty="0" smtClean="0"/>
              <a:t>Site Maps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95401"/>
            <a:ext cx="4076700" cy="2924175"/>
          </a:xfrm>
          <a:prstGeom prst="rect">
            <a:avLst/>
          </a:prstGeom>
        </p:spPr>
      </p:pic>
      <p:pic>
        <p:nvPicPr>
          <p:cNvPr id="5" name="Picture 2" descr="christmas, organigrama, sitemap, structur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9271"/>
            <a:ext cx="3390062" cy="19054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k, padlock, private, safe, safety, security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6" r="16271"/>
          <a:stretch/>
        </p:blipFill>
        <p:spPr bwMode="auto">
          <a:xfrm>
            <a:off x="6220326" y="2134855"/>
            <a:ext cx="1720516" cy="23632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0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16632"/>
            <a:ext cx="7232104" cy="879084"/>
          </a:xfrm>
        </p:spPr>
        <p:txBody>
          <a:bodyPr/>
          <a:lstStyle/>
          <a:p>
            <a:r>
              <a:rPr lang="en-US" dirty="0"/>
              <a:t>Site Maps and Navigation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127789" y="98198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8787388" flipH="1">
            <a:off x="3263236" y="1901616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961651" y="100125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3427816" flipH="1">
            <a:off x="7368416" y="4298798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674162" y="428218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5799019" y="4493404"/>
            <a:ext cx="499379" cy="9556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15714" name="Picture 2" descr="site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34" y="4740759"/>
            <a:ext cx="1357138" cy="135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172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Create a Web application with two-levels of site </a:t>
            </a:r>
            <a:r>
              <a:rPr lang="en-US" sz="2800" dirty="0" smtClean="0"/>
              <a:t>navigation with the following structure: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Home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Offices</a:t>
            </a:r>
          </a:p>
          <a:p>
            <a:pPr marL="1096963" lvl="2" indent="-457200">
              <a:lnSpc>
                <a:spcPct val="100000"/>
              </a:lnSpc>
            </a:pPr>
            <a:r>
              <a:rPr lang="en-US" sz="2400" dirty="0" smtClean="0"/>
              <a:t>Bulgaria</a:t>
            </a:r>
          </a:p>
          <a:p>
            <a:pPr marL="1362075" lvl="3" indent="-457200">
              <a:lnSpc>
                <a:spcPct val="100000"/>
              </a:lnSpc>
            </a:pPr>
            <a:r>
              <a:rPr lang="en-US" sz="2200" dirty="0" smtClean="0"/>
              <a:t>Sofia, Varna, Plovdiv</a:t>
            </a:r>
          </a:p>
          <a:p>
            <a:pPr marL="1096963" lvl="2" indent="-457200">
              <a:lnSpc>
                <a:spcPct val="100000"/>
              </a:lnSpc>
            </a:pPr>
            <a:r>
              <a:rPr lang="en-US" sz="2400" dirty="0" smtClean="0"/>
              <a:t>U.K.</a:t>
            </a:r>
          </a:p>
          <a:p>
            <a:pPr marL="1362075" lvl="3" indent="-457200">
              <a:lnSpc>
                <a:spcPct val="100000"/>
              </a:lnSpc>
            </a:pPr>
            <a:r>
              <a:rPr lang="en-US" sz="2200" dirty="0" smtClean="0"/>
              <a:t>London, Bristol, Manchester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About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Contacts</a:t>
            </a:r>
          </a:p>
          <a:p>
            <a:pPr marL="347663" lvl="1" indent="0">
              <a:lnSpc>
                <a:spcPct val="100000"/>
              </a:lnSpc>
              <a:buNone/>
            </a:pPr>
            <a:r>
              <a:rPr lang="en-US" sz="2600" dirty="0" smtClean="0"/>
              <a:t>Use master pages, menus, breadcrumbs and site map.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867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2551" y="1600200"/>
            <a:ext cx="6496050" cy="889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Site Navigation</a:t>
            </a:r>
            <a:endParaRPr lang="bg-BG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1196">
            <a:off x="880156" y="3511747"/>
            <a:ext cx="2952328" cy="187768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2219">
            <a:off x="4498630" y="3951001"/>
            <a:ext cx="4031140" cy="1104900"/>
          </a:xfrm>
          <a:prstGeom prst="roundRect">
            <a:avLst>
              <a:gd name="adj" fmla="val 715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hristmas, organigrama, sitemap, structur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282">
            <a:off x="3099006" y="3049526"/>
            <a:ext cx="3074760" cy="24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 Navigation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maps and navigation controls provide an easy way to create navigation in ASP.NET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 map</a:t>
            </a:r>
          </a:p>
          <a:p>
            <a:pPr marL="914400" lvl="2" indent="-288925">
              <a:lnSpc>
                <a:spcPct val="110000"/>
              </a:lnSpc>
            </a:pPr>
            <a:r>
              <a:rPr lang="en-US" dirty="0" smtClean="0"/>
              <a:t>Describes the logical structure of a site </a:t>
            </a:r>
          </a:p>
          <a:p>
            <a:pPr marL="914400" lvl="2" indent="-288925">
              <a:lnSpc>
                <a:spcPct val="110000"/>
              </a:lnSpc>
            </a:pPr>
            <a:r>
              <a:rPr lang="en-US" dirty="0" smtClean="0"/>
              <a:t>Built in support for XML Site Map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dirty="0" smtClean="0"/>
              <a:t>Object model </a:t>
            </a:r>
          </a:p>
          <a:p>
            <a:pPr marL="914400" lvl="2" indent="-288925">
              <a:lnSpc>
                <a:spcPct val="110000"/>
              </a:lnSpc>
            </a:pPr>
            <a:r>
              <a:rPr lang="en-US" dirty="0" smtClean="0"/>
              <a:t>Programming API for accessing the Site Map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</a:p>
          <a:p>
            <a:pPr marL="914400" lvl="2" indent="-288925">
              <a:lnSpc>
                <a:spcPct val="110000"/>
              </a:lnSpc>
            </a:pPr>
            <a:r>
              <a:rPr lang="en-US" dirty="0" smtClean="0"/>
              <a:t>Used for data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F0B967C-EF86-4A98-BE27-42EFF1B274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Site Map?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Site Map</a:t>
            </a:r>
          </a:p>
          <a:p>
            <a:pPr marL="695326" lvl="1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A way to describe and store the logical structure of the site</a:t>
            </a:r>
          </a:p>
          <a:p>
            <a:pPr marL="695326" lvl="1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A tree-like data structure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Visual Studio and ASP.NET support Site Maps stored in XML files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To use another storage mechanism you must use a custom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2371C2B-0BC3-41B0-AD88-76AC93F513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XML Site Map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Create an XML file named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Web.sitemap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application root</a:t>
            </a:r>
          </a:p>
          <a:p>
            <a:pPr marL="561975" lvl="1" indent="-214313"/>
            <a:r>
              <a:rPr lang="en-US" dirty="0" smtClean="0"/>
              <a:t>Automatically detected by the default 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  <a:p>
            <a:r>
              <a:rPr lang="en-US" dirty="0" smtClean="0"/>
              <a:t>Add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en-US" dirty="0" smtClean="0"/>
              <a:t> element for each page in your Web site</a:t>
            </a:r>
          </a:p>
          <a:p>
            <a:pPr marL="561975" lvl="1" indent="-214313"/>
            <a:r>
              <a:rPr lang="en-US" dirty="0" smtClean="0"/>
              <a:t>Nest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bg-BG" dirty="0" smtClean="0"/>
              <a:t> element</a:t>
            </a:r>
            <a:r>
              <a:rPr lang="en-US" dirty="0" smtClean="0"/>
              <a:t>s to create a hierarchy</a:t>
            </a:r>
          </a:p>
          <a:p>
            <a:r>
              <a:rPr lang="en-US" dirty="0" smtClean="0"/>
              <a:t>Should have only one root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 </a:t>
            </a:r>
            <a:r>
              <a:rPr lang="bg-BG" dirty="0" smtClean="0"/>
              <a:t>element 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0474305B-AF14-444B-9E16-66EEC1DFB3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2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Web.sitemap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– Example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83568" y="1160853"/>
            <a:ext cx="7776864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&lt;siteMap&gt;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title="Home" description="Home"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url="~/Default.aspx"&gt;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&lt;siteMapNode title="Products" description=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"Our products" url="~/Products.aspx"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&lt;siteMapNode title="Hardware" description=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"Hardware choices" url="~/Hardware.aspx"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&lt;siteMapNode title="Software" description=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"Software choices" url="~/Software.aspx" /&gt;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&lt;/siteMapNode&gt;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&lt;/siteMap&gt;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7E78ACB-FF3F-4064-B825-F563E31ABB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>
                <a:cs typeface="Consolas" pitchFamily="49" charset="0"/>
              </a:rPr>
              <a:t>siteMapNode</a:t>
            </a:r>
            <a:r>
              <a:rPr lang="en-US" dirty="0"/>
              <a:t> Attributes</a:t>
            </a:r>
            <a:endParaRPr lang="bg-BG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a friendly name of the node (page)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used as a tool tip description in Site Map controls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page</a:t>
            </a:r>
          </a:p>
          <a:p>
            <a:pPr marL="682625" lvl="1" indent="-277813">
              <a:lnSpc>
                <a:spcPct val="110000"/>
              </a:lnSpc>
            </a:pPr>
            <a:r>
              <a:rPr lang="en-US" dirty="0" smtClean="0"/>
              <a:t>Usually starting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~/</a:t>
            </a:r>
            <a:r>
              <a:rPr lang="en-US" dirty="0" smtClean="0"/>
              <a:t>" meaning the application root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93130C2-DC81-4A0D-BA3E-2C7F9B28F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Site Map Controls 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4576"/>
            <a:ext cx="8686800" cy="563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 Controls 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endParaRPr lang="en-US" noProof="1" smtClean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62" y="3672771"/>
            <a:ext cx="1919737" cy="2636549"/>
          </a:xfrm>
          <a:prstGeom prst="roundRect">
            <a:avLst>
              <a:gd name="adj" fmla="val 34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31497"/>
            <a:ext cx="2783858" cy="942566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27"/>
            <a:ext cx="3362325" cy="1800225"/>
          </a:xfrm>
          <a:prstGeom prst="roundRect">
            <a:avLst>
              <a:gd name="adj" fmla="val 392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351784" y="1967137"/>
            <a:ext cx="2088232" cy="225695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511660" y="4283626"/>
            <a:ext cx="936104" cy="1588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203848" y="2855297"/>
            <a:ext cx="1728192" cy="67390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4CB0957-9D80-4807-8316-CB0E5CE69B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6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6460</TotalTime>
  <Words>859</Words>
  <Application>Microsoft Office PowerPoint</Application>
  <PresentationFormat>On-screen Show (4:3)</PresentationFormat>
  <Paragraphs>182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Visio</vt:lpstr>
      <vt:lpstr>Site Maps and Navigation</vt:lpstr>
      <vt:lpstr>Table of Contents </vt:lpstr>
      <vt:lpstr>Site Navigation</vt:lpstr>
      <vt:lpstr>Site Navigation</vt:lpstr>
      <vt:lpstr>What is Site Map?</vt:lpstr>
      <vt:lpstr>XML Site Map</vt:lpstr>
      <vt:lpstr>Web.sitemap – Example</vt:lpstr>
      <vt:lpstr>siteMapNode Attributes</vt:lpstr>
      <vt:lpstr>Site Map Controls </vt:lpstr>
      <vt:lpstr>Site Navigation &amp; Controls</vt:lpstr>
      <vt:lpstr>Menu Control</vt:lpstr>
      <vt:lpstr>Menu Control (2)</vt:lpstr>
      <vt:lpstr>TreeView Control</vt:lpstr>
      <vt:lpstr>SiteMapPath Control</vt:lpstr>
      <vt:lpstr>SiteMapDataSource</vt:lpstr>
      <vt:lpstr>Navigation Controls</vt:lpstr>
      <vt:lpstr>Site Maps and Security</vt:lpstr>
      <vt:lpstr>Navigation and Security</vt:lpstr>
      <vt:lpstr>Filtering the Menu Items</vt:lpstr>
      <vt:lpstr>Site Maps and Security</vt:lpstr>
      <vt:lpstr>Site Maps and Navigation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Maps and Navigation in ASP.NET</dc:title>
  <dc:subject>Telerik Software Academy</dc:subject>
  <dc:creator>Svetlin Nakov</dc:creator>
  <cp:keywords>ASP.NET, Web Forms</cp:keywords>
  <cp:lastModifiedBy>Evlogi Hristov</cp:lastModifiedBy>
  <cp:revision>669</cp:revision>
  <dcterms:created xsi:type="dcterms:W3CDTF">2007-12-08T16:03:35Z</dcterms:created>
  <dcterms:modified xsi:type="dcterms:W3CDTF">2014-10-21T08:07:08Z</dcterms:modified>
  <cp:category>ASP.NET, web development</cp:category>
</cp:coreProperties>
</file>