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87" r:id="rId10"/>
    <p:sldId id="288" r:id="rId11"/>
    <p:sldId id="289" r:id="rId12"/>
    <p:sldId id="29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D736-7DC5-4C97-A79B-788317C7EB36}" type="datetimeFigureOut">
              <a:rPr lang="en-US" smtClean="0"/>
              <a:t>02-Oct-14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4653-36E4-4D30-85AE-8D711143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77112"/>
            <a:ext cx="8229600" cy="1524000"/>
          </a:xfrm>
        </p:spPr>
        <p:txBody>
          <a:bodyPr/>
          <a:lstStyle/>
          <a:p>
            <a:r>
              <a:rPr lang="en-US" dirty="0" smtClean="0"/>
              <a:t>Node.js View Engines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5215632" cy="461665"/>
          </a:xfrm>
        </p:spPr>
        <p:txBody>
          <a:bodyPr/>
          <a:lstStyle/>
          <a:p>
            <a:r>
              <a:rPr lang="en-US" dirty="0"/>
              <a:t>End-to-end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1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88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4668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4158" y="5731500"/>
            <a:ext cx="7013362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/>
              <a:t>All binding is done inside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}}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1097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Handlebars.js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2672"/>
            <a:ext cx="8686800" cy="530292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 templates</a:t>
            </a:r>
            <a:r>
              <a:rPr lang="en-US" dirty="0" smtClean="0"/>
              <a:t> are part of the KendoUI framework</a:t>
            </a:r>
          </a:p>
          <a:p>
            <a:pPr lvl="1"/>
            <a:r>
              <a:rPr lang="en-US" dirty="0" smtClean="0"/>
              <a:t>Can be found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kendo.core.js</a:t>
            </a:r>
          </a:p>
          <a:p>
            <a:pPr lvl="1"/>
            <a:r>
              <a:rPr lang="en-US" dirty="0" smtClean="0"/>
              <a:t>Can be used stand-alone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templates supports:</a:t>
            </a:r>
          </a:p>
          <a:p>
            <a:pPr lvl="1"/>
            <a:r>
              <a:rPr lang="en-US" dirty="0"/>
              <a:t>One-time value-binding to JavaScript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088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table of technologies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567869"/>
            <a:ext cx="81430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&lt;h1&gt;#: title #&lt;/h1&gt;</a:t>
            </a:r>
          </a:p>
          <a:p>
            <a:r>
              <a:rPr lang="en-US" sz="1800" dirty="0" smtClean="0"/>
              <a:t>&lt;table&gt;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technologies.length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+=1)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input type='checkbox' </a:t>
            </a:r>
            <a:r>
              <a:rPr lang="en-US" sz="1800" dirty="0" smtClean="0"/>
              <a:t>id</a:t>
            </a:r>
            <a:r>
              <a:rPr lang="en-US" sz="1800" dirty="0"/>
              <a:t>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#</a:t>
            </a:r>
            <a:r>
              <a:rPr lang="en-US" sz="1800" dirty="0"/>
              <a:t>" </a:t>
            </a:r>
            <a:r>
              <a:rPr lang="en-US" sz="1800" dirty="0" smtClean="0"/>
              <a:t>/&gt;&lt;/</a:t>
            </a:r>
            <a:r>
              <a:rPr lang="en-US" sz="1800" dirty="0"/>
              <a:t>td&gt;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label for="technology-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 smtClean="0"/>
              <a:t>"&gt;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#: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technologies[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].name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td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table&gt;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8296" y="4540717"/>
            <a:ext cx="81430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title</a:t>
            </a:r>
            <a:r>
              <a:rPr lang="en-US" dirty="0"/>
              <a:t>: 'Technologies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technologies</a:t>
            </a:r>
            <a:r>
              <a:rPr lang="en-US" dirty="0"/>
              <a:t>: </a:t>
            </a:r>
            <a:r>
              <a:rPr lang="en-US" dirty="0" smtClean="0"/>
              <a:t>[{ name</a:t>
            </a:r>
            <a:r>
              <a:rPr lang="en-US" dirty="0"/>
              <a:t>: 'ASP.NET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'Node.js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'WPF</a:t>
            </a:r>
            <a:r>
              <a:rPr lang="en-US" dirty="0" smtClean="0"/>
              <a:t>',     field</a:t>
            </a:r>
            <a:r>
              <a:rPr lang="en-US" dirty="0"/>
              <a:t>: 'windows desktop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'Android</a:t>
            </a:r>
            <a:r>
              <a:rPr lang="en-US" dirty="0" smtClean="0"/>
              <a:t>', field</a:t>
            </a:r>
            <a:r>
              <a:rPr lang="en-US" dirty="0"/>
              <a:t>: 'mobile</a:t>
            </a:r>
            <a:r>
              <a:rPr lang="en-US" dirty="0" smtClean="0"/>
              <a:t>' }]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templates are a part of the Core AngularJS framework</a:t>
            </a:r>
          </a:p>
          <a:p>
            <a:pPr lvl="1"/>
            <a:r>
              <a:rPr lang="en-US" dirty="0" smtClean="0"/>
              <a:t>They actually represent views for controllers</a:t>
            </a:r>
          </a:p>
          <a:p>
            <a:r>
              <a:rPr lang="en-US" dirty="0" smtClean="0"/>
              <a:t>AngularJS supports:</a:t>
            </a:r>
          </a:p>
          <a:p>
            <a:pPr lvl="1"/>
            <a:r>
              <a:rPr lang="en-US" dirty="0" smtClean="0"/>
              <a:t>Two-way data and event binding to JS 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6294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slide of images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1226323"/>
            <a:ext cx="842713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id="wrapper"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ng-controller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ImagesController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div class="slider"&gt;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strong&gt;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currentImage.title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sz="1800" dirty="0"/>
              <a:t>&lt;/strong&gt;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width=800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ul</a:t>
            </a:r>
            <a:r>
              <a:rPr lang="en-US" sz="1800" dirty="0"/>
              <a:t> class="slider-images-list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li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ng-repeat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ng-click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changeCurrent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(image)"</a:t>
            </a:r>
            <a:r>
              <a:rPr lang="en-US" sz="1800" dirty="0"/>
              <a:t>/&gt;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  &lt;/</a:t>
            </a:r>
            <a:r>
              <a:rPr lang="en-US" sz="1800" dirty="0"/>
              <a:t>li&gt;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18769"/>
            <a:ext cx="8427130" cy="211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ImagesController</a:t>
            </a:r>
            <a:r>
              <a:rPr lang="en-US" dirty="0" smtClean="0"/>
              <a:t>', function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.images</a:t>
            </a:r>
            <a:r>
              <a:rPr lang="en-US" dirty="0"/>
              <a:t> = </a:t>
            </a:r>
            <a:r>
              <a:rPr lang="en-US" dirty="0" smtClean="0"/>
              <a:t>[{</a:t>
            </a:r>
            <a:r>
              <a:rPr lang="en-US" dirty="0"/>
              <a:t>title: 'QA Academy 2012/2013 Graduation',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src</a:t>
            </a:r>
            <a:r>
              <a:rPr lang="en-US" dirty="0"/>
              <a:t>: '</a:t>
            </a:r>
            <a:r>
              <a:rPr lang="en-US" dirty="0" err="1"/>
              <a:t>imgs</a:t>
            </a:r>
            <a:r>
              <a:rPr lang="en-US" dirty="0"/>
              <a:t>/9511183282_cbe735bb73_c.jpg</a:t>
            </a:r>
            <a:r>
              <a:rPr lang="en-US" dirty="0" smtClean="0"/>
              <a:t>'} … ]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$</a:t>
            </a:r>
            <a:r>
              <a:rPr lang="en-US" dirty="0" err="1"/>
              <a:t>scope.images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.changeCurrent</a:t>
            </a:r>
            <a:r>
              <a:rPr lang="en-US" dirty="0"/>
              <a:t> = function(image){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image;</a:t>
            </a:r>
          </a:p>
          <a:p>
            <a:pPr>
              <a:lnSpc>
                <a:spcPct val="65000"/>
              </a:lnSpc>
            </a:pPr>
            <a:r>
              <a:rPr lang="en-US" dirty="0" smtClean="0"/>
              <a:t>  };</a:t>
            </a:r>
            <a:endParaRPr lang="en-US" dirty="0"/>
          </a:p>
          <a:p>
            <a:pPr>
              <a:lnSpc>
                <a:spcPct val="65000"/>
              </a:lnSpc>
            </a:pPr>
            <a:r>
              <a:rPr lang="en-US" dirty="0" smtClean="0"/>
              <a:t>});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smtClean="0"/>
              <a:t>Overview</a:t>
            </a:r>
          </a:p>
          <a:p>
            <a:r>
              <a:rPr lang="en-US" dirty="0" smtClean="0"/>
              <a:t>Client-side view engines</a:t>
            </a:r>
          </a:p>
          <a:p>
            <a:pPr lvl="1"/>
            <a:r>
              <a:rPr lang="en-US" dirty="0" smtClean="0"/>
              <a:t>KendoUI, </a:t>
            </a:r>
            <a:r>
              <a:rPr lang="en-US" dirty="0" smtClean="0"/>
              <a:t>Handlebars.js, </a:t>
            </a:r>
            <a:r>
              <a:rPr lang="en-US" dirty="0" smtClean="0"/>
              <a:t>AngularJS</a:t>
            </a:r>
          </a:p>
          <a:p>
            <a:r>
              <a:rPr lang="en-US" dirty="0" smtClean="0"/>
              <a:t>Server-side view engines</a:t>
            </a:r>
          </a:p>
          <a:p>
            <a:pPr lvl="1"/>
            <a:r>
              <a:rPr lang="en-US" dirty="0" smtClean="0"/>
              <a:t>Jade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62798"/>
            <a:ext cx="7924800" cy="685800"/>
          </a:xfrm>
        </p:spPr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9724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Jade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Jade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8441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90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Install Jade with Node.js: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8435" y="1365189"/>
            <a:ext cx="842713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829896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Create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r>
              <a:rPr lang="en-US" sz="3000" dirty="0" smtClean="0"/>
              <a:t> file: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2430096"/>
            <a:ext cx="842713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dirty="0" smtClean="0"/>
              <a:t>ul</a:t>
            </a:r>
          </a:p>
          <a:p>
            <a:r>
              <a:rPr lang="sv-SE" dirty="0"/>
              <a:t> </a:t>
            </a:r>
            <a:r>
              <a:rPr lang="sv-SE" dirty="0" smtClean="0"/>
              <a:t> each </a:t>
            </a:r>
            <a:r>
              <a:rPr lang="sv-SE" dirty="0"/>
              <a:t>val in [1, 2, 3, 4, 5</a:t>
            </a:r>
            <a:r>
              <a:rPr lang="sv-SE" dirty="0" smtClean="0"/>
              <a:t>]</a:t>
            </a:r>
          </a:p>
          <a:p>
            <a:r>
              <a:rPr lang="sv-SE" dirty="0" smtClean="0"/>
              <a:t>    li</a:t>
            </a:r>
            <a:r>
              <a:rPr lang="sv-SE" dirty="0"/>
              <a:t>= 'Item ' + val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6808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Run: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52574" y="3536544"/>
            <a:ext cx="714726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$ </a:t>
            </a:r>
            <a:r>
              <a:rPr lang="en-US" dirty="0" smtClean="0"/>
              <a:t>jade </a:t>
            </a:r>
            <a:r>
              <a:rPr lang="en-US" dirty="0" err="1" smtClean="0"/>
              <a:t>index.jade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2053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Generates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000" dirty="0" smtClean="0"/>
              <a:t> with content: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95724"/>
            <a:ext cx="84271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&lt;ul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1&lt;/li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2&lt;/li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3&lt;/li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4&lt;/li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5&lt;/li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&lt;/</a:t>
            </a:r>
            <a:r>
              <a:rPr lang="it-IT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2590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7653"/>
            <a:ext cx="8686800" cy="240065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0213" y="320710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mtClean="0"/>
              <a:t>#</a:t>
            </a:r>
            <a:r>
              <a:rPr lang="it-IT" dirty="0" smtClean="0"/>
              <a:t>wrapper</a:t>
            </a:r>
          </a:p>
          <a:p>
            <a:r>
              <a:rPr lang="it-IT" dirty="0"/>
              <a:t> </a:t>
            </a:r>
            <a:r>
              <a:rPr lang="it-IT" dirty="0" smtClean="0"/>
              <a:t> table.special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1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2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td Data 1</a:t>
            </a:r>
          </a:p>
          <a:p>
            <a:r>
              <a:rPr lang="it-IT" dirty="0"/>
              <a:t> </a:t>
            </a:r>
            <a:r>
              <a:rPr lang="it-IT" dirty="0" smtClean="0"/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315" y="3207105"/>
            <a:ext cx="365159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&lt;div id="wrapper"&gt;</a:t>
            </a:r>
          </a:p>
          <a:p>
            <a:r>
              <a:rPr lang="it-IT" dirty="0"/>
              <a:t> </a:t>
            </a:r>
            <a:r>
              <a:rPr lang="it-IT" dirty="0" smtClean="0"/>
              <a:t> &lt;table class="special"&gt;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1&lt;/th&gt;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2&lt;/th&gt;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1&lt;/td&gt;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2&lt;/td&gt;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 smtClean="0"/>
              <a:t>  &lt;/table&gt;</a:t>
            </a:r>
          </a:p>
          <a:p>
            <a:r>
              <a:rPr lang="it-IT" dirty="0" smtClean="0"/>
              <a:t>&lt;/div&gt;</a:t>
            </a: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370168" y="5606329"/>
            <a:ext cx="3101635" cy="946071"/>
          </a:xfrm>
          <a:prstGeom prst="bentArrow">
            <a:avLst>
              <a:gd name="adj1" fmla="val 22986"/>
              <a:gd name="adj2" fmla="val 38592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799" y="5606329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1558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445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9106" y="211803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/>
              <a:t> </a:t>
            </a:r>
            <a:r>
              <a:rPr lang="it-IT" dirty="0" smtClean="0"/>
              <a:t> header</a:t>
            </a:r>
          </a:p>
          <a:p>
            <a:r>
              <a:rPr lang="it-IT" dirty="0"/>
              <a:t> </a:t>
            </a:r>
            <a:r>
              <a:rPr lang="it-IT" dirty="0" smtClean="0"/>
              <a:t>   h1#logo</a:t>
            </a:r>
          </a:p>
          <a:p>
            <a:r>
              <a:rPr lang="it-IT" dirty="0"/>
              <a:t> </a:t>
            </a:r>
            <a:r>
              <a:rPr lang="it-IT" dirty="0" smtClean="0"/>
              <a:t>     a(href='...')   </a:t>
            </a:r>
            <a:r>
              <a:rPr lang="bg-BG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img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='…')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nav#main-nav</a:t>
            </a:r>
            <a:r>
              <a:rPr lang="en-US" dirty="0" smtClean="0"/>
              <a:t>: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li.nav</a:t>
            </a:r>
            <a:r>
              <a:rPr lang="en-US" dirty="0" smtClean="0"/>
              <a:t>-item</a:t>
            </a:r>
          </a:p>
          <a:p>
            <a:r>
              <a:rPr lang="en-US" dirty="0"/>
              <a:t> </a:t>
            </a:r>
            <a:r>
              <a:rPr lang="en-US" dirty="0" smtClean="0"/>
              <a:t>      a(</a:t>
            </a:r>
            <a:r>
              <a:rPr lang="en-US" dirty="0" err="1" smtClean="0"/>
              <a:t>href</a:t>
            </a:r>
            <a:r>
              <a:rPr lang="en-US" dirty="0" smtClean="0"/>
              <a:t>='…')</a:t>
            </a:r>
            <a:endParaRPr lang="it-IT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307815" y="2109334"/>
            <a:ext cx="431834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&lt;</a:t>
            </a:r>
            <a:r>
              <a:rPr lang="it-IT" dirty="0"/>
              <a:t>header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&lt;</a:t>
            </a:r>
            <a:r>
              <a:rPr lang="it-IT" dirty="0"/>
              <a:t>h1 id="logo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    &lt;</a:t>
            </a:r>
            <a:r>
              <a:rPr lang="it-IT" dirty="0"/>
              <a:t>a href</a:t>
            </a:r>
            <a:r>
              <a:rPr lang="it-IT" dirty="0" smtClean="0"/>
              <a:t>="..."&gt;       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/>
              <a:t>	&lt;img src</a:t>
            </a:r>
            <a:r>
              <a:rPr lang="it-IT" dirty="0" smtClean="0"/>
              <a:t>="..."/&gt;</a:t>
            </a:r>
            <a:endParaRPr lang="it-IT" dirty="0"/>
          </a:p>
          <a:p>
            <a:r>
              <a:rPr lang="it-IT" dirty="0" smtClean="0"/>
              <a:t>      &lt;/</a:t>
            </a:r>
            <a:r>
              <a:rPr lang="it-IT" dirty="0"/>
              <a:t>a&gt;</a:t>
            </a:r>
          </a:p>
          <a:p>
            <a:r>
              <a:rPr lang="it-IT" dirty="0" smtClean="0"/>
              <a:t>    &lt;/</a:t>
            </a:r>
            <a:r>
              <a:rPr lang="it-IT" dirty="0"/>
              <a:t>h1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  &lt;</a:t>
            </a:r>
            <a:r>
              <a:rPr lang="it-IT" dirty="0"/>
              <a:t>nav id="main-nav"&gt;</a:t>
            </a:r>
          </a:p>
          <a:p>
            <a:r>
              <a:rPr lang="it-IT" dirty="0" smtClean="0"/>
              <a:t>      &lt;</a:t>
            </a:r>
            <a:r>
              <a:rPr lang="it-IT" dirty="0"/>
              <a:t>ul&gt;</a:t>
            </a:r>
          </a:p>
          <a:p>
            <a:r>
              <a:rPr lang="it-IT" dirty="0" smtClean="0"/>
              <a:t>        &lt;</a:t>
            </a:r>
            <a:r>
              <a:rPr lang="it-IT" dirty="0"/>
              <a:t>li class="nav-item</a:t>
            </a:r>
            <a:r>
              <a:rPr lang="it-IT" dirty="0" smtClean="0"/>
              <a:t>"&gt;  </a:t>
            </a:r>
          </a:p>
          <a:p>
            <a:r>
              <a:rPr lang="it-IT" dirty="0"/>
              <a:t> </a:t>
            </a:r>
            <a:r>
              <a:rPr lang="it-IT" dirty="0" smtClean="0"/>
              <a:t>         &lt;</a:t>
            </a:r>
            <a:r>
              <a:rPr lang="it-IT" dirty="0"/>
              <a:t>a href</a:t>
            </a:r>
            <a:r>
              <a:rPr lang="it-IT" dirty="0" smtClean="0"/>
              <a:t>="..."&gt;...&lt;/</a:t>
            </a:r>
            <a:r>
              <a:rPr lang="it-IT" dirty="0"/>
              <a:t>a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  &lt;/</a:t>
            </a:r>
            <a:r>
              <a:rPr lang="it-IT" dirty="0"/>
              <a:t>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&lt;/</a:t>
            </a:r>
            <a:r>
              <a:rPr lang="it-IT" dirty="0"/>
              <a:t>ul&gt;</a:t>
            </a:r>
          </a:p>
          <a:p>
            <a:r>
              <a:rPr lang="it-IT" dirty="0" smtClean="0"/>
              <a:t>    &lt;/</a:t>
            </a:r>
            <a:r>
              <a:rPr lang="it-IT" dirty="0"/>
              <a:t>nav&gt;</a:t>
            </a:r>
          </a:p>
          <a:p>
            <a:r>
              <a:rPr lang="it-IT" dirty="0" smtClean="0"/>
              <a:t>  &lt;/</a:t>
            </a:r>
            <a:r>
              <a:rPr lang="it-IT" dirty="0"/>
              <a:t>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999061" y="4674010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435" y="4788358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548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758543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922" y="2055580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 smtClean="0"/>
              <a:t>  header</a:t>
            </a:r>
          </a:p>
          <a:p>
            <a:r>
              <a:rPr lang="it-IT" dirty="0" smtClean="0"/>
              <a:t>    h1#logo</a:t>
            </a:r>
          </a:p>
          <a:p>
            <a:r>
              <a:rPr lang="it-IT" dirty="0" smtClean="0"/>
              <a:t>      a(href='...')</a:t>
            </a:r>
          </a:p>
          <a:p>
            <a:r>
              <a:rPr lang="it-IT" dirty="0" smtClean="0"/>
              <a:t>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title</a:t>
            </a:r>
          </a:p>
          <a:p>
            <a:r>
              <a:rPr lang="it-IT" dirty="0" smtClean="0"/>
              <a:t>    nav#main-nav: ul</a:t>
            </a:r>
          </a:p>
          <a:p>
            <a:r>
              <a:rPr lang="it-IT" dirty="0" smtClean="0"/>
              <a:t>      each item in nav</a:t>
            </a:r>
          </a:p>
          <a:p>
            <a:r>
              <a:rPr lang="it-IT" dirty="0" smtClean="0"/>
              <a:t>        li.nav-item</a:t>
            </a:r>
          </a:p>
          <a:p>
            <a:r>
              <a:rPr lang="it-IT" dirty="0" smtClean="0"/>
              <a:t>          a(href=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item.url</a:t>
            </a:r>
            <a:r>
              <a:rPr lang="it-IT" dirty="0" smtClean="0"/>
              <a:t>) </a:t>
            </a:r>
          </a:p>
          <a:p>
            <a:r>
              <a:rPr lang="it-IT" dirty="0" smtClean="0"/>
              <a:t>    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03631" y="2002800"/>
            <a:ext cx="479179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id="wrapper"&gt;</a:t>
            </a:r>
          </a:p>
          <a:p>
            <a:r>
              <a:rPr lang="it-IT" dirty="0"/>
              <a:t>  &lt;header&gt;</a:t>
            </a:r>
          </a:p>
          <a:p>
            <a:r>
              <a:rPr lang="it-IT" dirty="0"/>
              <a:t>    &lt;h1 id="logo"&gt;</a:t>
            </a:r>
          </a:p>
          <a:p>
            <a:r>
              <a:rPr lang="it-IT" dirty="0"/>
              <a:t>      &lt;a href</a:t>
            </a:r>
            <a:r>
              <a:rPr lang="it-IT" dirty="0" smtClean="0"/>
              <a:t>="..."&gt;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Lorem ipsum</a:t>
            </a:r>
            <a:r>
              <a:rPr lang="it-IT" dirty="0"/>
              <a:t>&lt;/a&gt;</a:t>
            </a:r>
          </a:p>
          <a:p>
            <a:r>
              <a:rPr lang="it-IT" dirty="0"/>
              <a:t>    &lt;/h1&gt;</a:t>
            </a:r>
          </a:p>
          <a:p>
            <a:r>
              <a:rPr lang="it-IT" dirty="0"/>
              <a:t>    &lt;nav id="main-nav"&gt;</a:t>
            </a:r>
          </a:p>
          <a:p>
            <a:r>
              <a:rPr lang="it-IT" dirty="0"/>
              <a:t>      &lt;ul&gt;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#home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Home</a:t>
            </a:r>
            <a:r>
              <a:rPr lang="it-IT" dirty="0"/>
              <a:t>&lt;/a&gt;</a:t>
            </a:r>
          </a:p>
          <a:p>
            <a:r>
              <a:rPr lang="it-IT" dirty="0"/>
              <a:t>        &lt;/li&gt;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#about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About</a:t>
            </a:r>
            <a:r>
              <a:rPr lang="it-IT" dirty="0"/>
              <a:t>&lt;/a&gt;</a:t>
            </a:r>
          </a:p>
          <a:p>
            <a:r>
              <a:rPr lang="it-IT" dirty="0"/>
              <a:t>        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</a:t>
            </a:r>
            <a:r>
              <a:rPr lang="it-IT" dirty="0"/>
              <a:t>&lt;/ul&gt;</a:t>
            </a:r>
          </a:p>
          <a:p>
            <a:r>
              <a:rPr lang="it-IT" dirty="0"/>
              <a:t>    &lt;/nav&gt;</a:t>
            </a:r>
          </a:p>
          <a:p>
            <a:r>
              <a:rPr lang="it-IT" dirty="0"/>
              <a:t>  &lt;/header&gt;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794877" y="5002488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9251" y="5116836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3189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Jade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820689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01157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if condition</a:t>
            </a:r>
          </a:p>
          <a:p>
            <a:r>
              <a:rPr lang="it-IT" dirty="0"/>
              <a:t> </a:t>
            </a:r>
            <a:r>
              <a:rPr lang="it-IT" dirty="0" smtClean="0"/>
              <a:t> h1.success</a:t>
            </a:r>
          </a:p>
          <a:p>
            <a:r>
              <a:rPr lang="it-IT" dirty="0" smtClean="0"/>
              <a:t>    |</a:t>
            </a: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it-IT" dirty="0" smtClean="0"/>
              <a:t>ulfilled! </a:t>
            </a:r>
          </a:p>
          <a:p>
            <a:r>
              <a:rPr lang="it-IT" dirty="0" smtClean="0"/>
              <a:t>else</a:t>
            </a:r>
          </a:p>
          <a:p>
            <a:r>
              <a:rPr lang="it-IT" dirty="0"/>
              <a:t>  </a:t>
            </a:r>
            <a:r>
              <a:rPr lang="it-IT" dirty="0" smtClean="0"/>
              <a:t>h1.error</a:t>
            </a:r>
          </a:p>
          <a:p>
            <a:r>
              <a:rPr lang="it-IT" dirty="0"/>
              <a:t> </a:t>
            </a:r>
            <a:r>
              <a:rPr lang="it-IT" dirty="0" smtClean="0"/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1944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true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8666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class="success"&gt;</a:t>
            </a:r>
          </a:p>
          <a:p>
            <a:r>
              <a:rPr lang="it-IT" dirty="0" smtClean="0"/>
              <a:t> 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07541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false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1861498" y="3430629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6077357" y="3430631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013979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872285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4507541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class="error"&gt;</a:t>
            </a:r>
          </a:p>
          <a:p>
            <a:r>
              <a:rPr lang="it-IT" dirty="0" smtClean="0"/>
              <a:t>  Not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6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in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Create a simple web site for buying mobile devices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Create the following pages and put them into </a:t>
            </a:r>
            <a:r>
              <a:rPr lang="en-US" sz="2600" dirty="0" err="1" smtClean="0"/>
              <a:t>nav</a:t>
            </a:r>
            <a:endParaRPr lang="en-US" sz="2600" dirty="0" smtClean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Home -&gt; contains greeting and site information</a:t>
            </a:r>
            <a:endParaRPr lang="en-US" sz="2400" dirty="0"/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Smart phones -&gt; contains a list of smartphones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smtClean="0"/>
              <a:t>Tablets -&gt; contains a list of tablets</a:t>
            </a:r>
          </a:p>
          <a:p>
            <a:pPr marL="968375" lvl="2" indent="-328613">
              <a:lnSpc>
                <a:spcPct val="100000"/>
              </a:lnSpc>
            </a:pPr>
            <a:r>
              <a:rPr lang="en-US" sz="2400" dirty="0" err="1" smtClean="0"/>
              <a:t>Wearables</a:t>
            </a:r>
            <a:r>
              <a:rPr lang="en-US" sz="2400" dirty="0" smtClean="0"/>
              <a:t> -&gt; contains a list </a:t>
            </a:r>
            <a:r>
              <a:rPr lang="en-US" sz="2400" dirty="0"/>
              <a:t>of </a:t>
            </a:r>
            <a:r>
              <a:rPr lang="en-US" sz="2400" dirty="0" err="1" smtClean="0"/>
              <a:t>wearables</a:t>
            </a:r>
            <a:endParaRPr lang="en-US" sz="2400" dirty="0"/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All pages must have the same header, navigation and footer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Jade and Jade Layouts</a:t>
            </a:r>
          </a:p>
          <a:p>
            <a:pPr marL="676275" lvl="1" indent="-328613">
              <a:lnSpc>
                <a:spcPct val="100000"/>
              </a:lnSpc>
            </a:pPr>
            <a:r>
              <a:rPr lang="en-US" sz="2600" dirty="0" smtClean="0"/>
              <a:t>Use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2600" dirty="0" smtClean="0"/>
              <a:t> directive to create the navigation</a:t>
            </a:r>
          </a:p>
        </p:txBody>
      </p:sp>
    </p:spTree>
    <p:extLst>
      <p:ext uri="{BB962C8B-B14F-4D97-AF65-F5344CB8AC3E}">
        <p14:creationId xmlns:p14="http://schemas.microsoft.com/office/powerpoint/2010/main" val="10963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4388"/>
            <a:ext cx="7086600" cy="8382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2"/>
            <a:ext cx="8686800" cy="564915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engine</a:t>
            </a:r>
            <a:r>
              <a:rPr lang="en-US" dirty="0" smtClean="0"/>
              <a:t> (template engine) is a framework/library that generates views</a:t>
            </a:r>
          </a:p>
          <a:p>
            <a:r>
              <a:rPr lang="en-US" dirty="0" smtClean="0"/>
              <a:t>Using a programming language</a:t>
            </a:r>
          </a:p>
          <a:p>
            <a:r>
              <a:rPr lang="en-US" dirty="0"/>
              <a:t>W</a:t>
            </a:r>
            <a:r>
              <a:rPr lang="en-US" dirty="0" smtClean="0"/>
              <a:t>eb view engines are a mix-up of HTML and JavaScript</a:t>
            </a:r>
          </a:p>
          <a:p>
            <a:pPr lvl="1"/>
            <a:r>
              <a:rPr lang="en-US" dirty="0" smtClean="0"/>
              <a:t>Given a template/view JavaScript generates a valid HTML code</a:t>
            </a:r>
          </a:p>
        </p:txBody>
      </p:sp>
    </p:spTree>
    <p:extLst>
      <p:ext uri="{BB962C8B-B14F-4D97-AF65-F5344CB8AC3E}">
        <p14:creationId xmlns:p14="http://schemas.microsoft.com/office/powerpoint/2010/main" val="3234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JavaScript view engines, and they can be separated into client and server</a:t>
            </a:r>
          </a:p>
          <a:p>
            <a:pPr lvl="1"/>
            <a:r>
              <a:rPr lang="en-US" dirty="0" smtClean="0"/>
              <a:t>Client: KendoUI, </a:t>
            </a:r>
            <a:r>
              <a:rPr lang="en-US" dirty="0" smtClean="0"/>
              <a:t>Handlebars.js</a:t>
            </a:r>
            <a:r>
              <a:rPr lang="en-US" dirty="0" smtClean="0"/>
              <a:t>, </a:t>
            </a:r>
            <a:r>
              <a:rPr lang="en-US" dirty="0" smtClean="0"/>
              <a:t>jQuery, AngularJS, etc.</a:t>
            </a:r>
          </a:p>
          <a:p>
            <a:pPr lvl="1"/>
            <a:r>
              <a:rPr lang="en-US" dirty="0" smtClean="0"/>
              <a:t>Server: Jade, HAML, EJS, </a:t>
            </a:r>
            <a:r>
              <a:rPr lang="en-US" dirty="0" err="1" smtClean="0"/>
              <a:t>Vash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Why use view engines?</a:t>
            </a:r>
          </a:p>
          <a:p>
            <a:pPr lvl="1"/>
            <a:r>
              <a:rPr lang="en-US" dirty="0" smtClean="0"/>
              <a:t>Speed-up developer performance and easify the writing of HTML code</a:t>
            </a:r>
          </a:p>
          <a:p>
            <a:pPr lvl="1"/>
            <a:r>
              <a:rPr lang="en-US" dirty="0" smtClean="0"/>
              <a:t>Auto generate DOM elements and make manual DOM manipulation</a:t>
            </a:r>
            <a:r>
              <a:rPr lang="bg-BG" dirty="0" smtClean="0"/>
              <a:t> </a:t>
            </a:r>
            <a:r>
              <a:rPr lang="en-US" dirty="0" smtClean="0"/>
              <a:t>almost useless</a:t>
            </a:r>
          </a:p>
        </p:txBody>
      </p:sp>
    </p:spTree>
    <p:extLst>
      <p:ext uri="{BB962C8B-B14F-4D97-AF65-F5344CB8AC3E}">
        <p14:creationId xmlns:p14="http://schemas.microsoft.com/office/powerpoint/2010/main" val="1858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KendoUI, AngularJS, </a:t>
            </a:r>
            <a:r>
              <a:rPr lang="en-US" dirty="0" smtClean="0"/>
              <a:t>Handlebars.js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view engines (templates) are used to parse data</a:t>
            </a:r>
          </a:p>
          <a:p>
            <a:pPr lvl="1"/>
            <a:r>
              <a:rPr lang="en-US" dirty="0" smtClean="0"/>
              <a:t>The data is fetched from some place</a:t>
            </a:r>
          </a:p>
          <a:p>
            <a:pPr lvl="2"/>
            <a:r>
              <a:rPr lang="en-US" dirty="0" smtClean="0"/>
              <a:t>i.e. with AJAX</a:t>
            </a:r>
          </a:p>
          <a:p>
            <a:pPr lvl="1"/>
            <a:r>
              <a:rPr lang="en-US" dirty="0" smtClean="0"/>
              <a:t>The data is either raw JSON, XML or plain text</a:t>
            </a:r>
          </a:p>
          <a:p>
            <a:r>
              <a:rPr lang="en-US" dirty="0" smtClean="0"/>
              <a:t>Server view engines parse the data on the server</a:t>
            </a:r>
          </a:p>
          <a:p>
            <a:pPr lvl="1"/>
            <a:r>
              <a:rPr lang="en-US" dirty="0" smtClean="0"/>
              <a:t>The client (browser) receives the read-to-use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with </a:t>
            </a:r>
            <a:r>
              <a:rPr lang="en-US" dirty="0" smtClean="0"/>
              <a:t>Handlebars.js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 is</a:t>
            </a:r>
            <a:r>
              <a:rPr lang="en-US" dirty="0" smtClean="0"/>
              <a:t> a library for creating client-side templates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</a:t>
            </a:r>
            <a:r>
              <a:rPr lang="en-US" dirty="0" smtClean="0"/>
              <a:t> supports:</a:t>
            </a:r>
          </a:p>
          <a:p>
            <a:pPr lvl="1"/>
            <a:r>
              <a:rPr lang="en-US" dirty="0" smtClean="0"/>
              <a:t>One-time value-binding to JavaScript objects</a:t>
            </a:r>
          </a:p>
          <a:p>
            <a:pPr lvl="1"/>
            <a:r>
              <a:rPr lang="en-US" dirty="0" smtClean="0"/>
              <a:t>Iteration over a collection of elements</a:t>
            </a:r>
          </a:p>
          <a:p>
            <a:pPr lvl="1"/>
            <a:r>
              <a:rPr lang="en-US" dirty="0" smtClean="0"/>
              <a:t>Conditional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4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986</TotalTime>
  <Words>1534</Words>
  <Application>Microsoft Office PowerPoint</Application>
  <PresentationFormat>On-screen Show (4:3)</PresentationFormat>
  <Paragraphs>321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 theme</vt:lpstr>
      <vt:lpstr>Node.js View Engines</vt:lpstr>
      <vt:lpstr>Table of Contents</vt:lpstr>
      <vt:lpstr>View Engines</vt:lpstr>
      <vt:lpstr>View Engines</vt:lpstr>
      <vt:lpstr>JavaScript View Engines</vt:lpstr>
      <vt:lpstr>Client View Engines</vt:lpstr>
      <vt:lpstr>Client View Engines</vt:lpstr>
      <vt:lpstr>Templates with Handlebars.js</vt:lpstr>
      <vt:lpstr>Handlebars: Example</vt:lpstr>
      <vt:lpstr>Handlebars.js: Example</vt:lpstr>
      <vt:lpstr>Handlebars.js: Example</vt:lpstr>
      <vt:lpstr>Handlebars.js : Example</vt:lpstr>
      <vt:lpstr>Handlebars.js Templates</vt:lpstr>
      <vt:lpstr>KendoUI Templates</vt:lpstr>
      <vt:lpstr>KendoUI Templates: Example</vt:lpstr>
      <vt:lpstr>KendoUI Templates</vt:lpstr>
      <vt:lpstr>AngularJS Templates</vt:lpstr>
      <vt:lpstr>KendoUI Templates: Example</vt:lpstr>
      <vt:lpstr>AngularJS Templates</vt:lpstr>
      <vt:lpstr>Server View Engines</vt:lpstr>
      <vt:lpstr>Server View Engines</vt:lpstr>
      <vt:lpstr>Jade Template Engine</vt:lpstr>
      <vt:lpstr>Using Jade</vt:lpstr>
      <vt:lpstr>Using Jade</vt:lpstr>
      <vt:lpstr>Jade Features: Tags</vt:lpstr>
      <vt:lpstr>Jade Features: Attributes</vt:lpstr>
      <vt:lpstr>Jade Features</vt:lpstr>
      <vt:lpstr>Jade Models</vt:lpstr>
      <vt:lpstr>Jade Models</vt:lpstr>
      <vt:lpstr>Running Script in Jade</vt:lpstr>
      <vt:lpstr>Scripts in Jade</vt:lpstr>
      <vt:lpstr>View Engines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View Engines</dc:title>
  <dc:creator>Doncho Minkov</dc:creator>
  <cp:lastModifiedBy>Doncho Minkov</cp:lastModifiedBy>
  <cp:revision>252</cp:revision>
  <dcterms:created xsi:type="dcterms:W3CDTF">2014-04-01T15:54:20Z</dcterms:created>
  <dcterms:modified xsi:type="dcterms:W3CDTF">2014-10-02T08:43:56Z</dcterms:modified>
</cp:coreProperties>
</file>