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463" r:id="rId2"/>
    <p:sldId id="464" r:id="rId3"/>
    <p:sldId id="465" r:id="rId4"/>
    <p:sldId id="501" r:id="rId5"/>
    <p:sldId id="502" r:id="rId6"/>
    <p:sldId id="503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504" r:id="rId16"/>
    <p:sldId id="505" r:id="rId17"/>
    <p:sldId id="482" r:id="rId18"/>
    <p:sldId id="483" r:id="rId19"/>
    <p:sldId id="506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</p:sldIdLst>
  <p:sldSz cx="9144000" cy="6858000" type="screen4x3"/>
  <p:notesSz cx="6881813" cy="92964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80" d="100"/>
          <a:sy n="80" d="100"/>
        </p:scale>
        <p:origin x="105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15.05.2013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15.05.2013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32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eocourse.telerik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microsoft.com/office/2007/relationships/hdphoto" Target="../media/hdphoto4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gif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seocourse.teleri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65" TargetMode="External"/><Relationship Id="rId2" Type="http://schemas.openxmlformats.org/officeDocument/2006/relationships/hyperlink" Target="http://telerikacademy.com/Courses/Courses/Details/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student-courses/web-design-and-ui/seo-course/lecture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student-courses/web-design-and-ui/seo-course/schedule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seocourse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telerikacademy.com/Courses/Courses/Details/73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academy/majors/seo-practition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www.seofaststart.com/" TargetMode="External"/><Relationship Id="rId7" Type="http://schemas.openxmlformats.org/officeDocument/2006/relationships/image" Target="../media/image50.jpeg"/><Relationship Id="rId2" Type="http://schemas.openxmlformats.org/officeDocument/2006/relationships/hyperlink" Target="http://www.amazon.com/gp/product/0596518862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hyperlink" Target="http://www.mediafire.com/?z8dffe9dghpyaca" TargetMode="External"/><Relationship Id="rId4" Type="http://schemas.openxmlformats.org/officeDocument/2006/relationships/hyperlink" Target="http://www.sitershow.com/seo-book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0470902590/" TargetMode="External"/><Relationship Id="rId7" Type="http://schemas.openxmlformats.org/officeDocument/2006/relationships/image" Target="../media/image54.jpeg"/><Relationship Id="rId2" Type="http://schemas.openxmlformats.org/officeDocument/2006/relationships/hyperlink" Target="http://books.google.com/googlebooks/pdf/webmastertool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52.png"/><Relationship Id="rId4" Type="http://schemas.openxmlformats.org/officeDocument/2006/relationships/hyperlink" Target="http://www.amazon.com/dp/0470554185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seocourse.telerik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1676400"/>
            <a:ext cx="8204200" cy="1524000"/>
          </a:xfrm>
        </p:spPr>
        <p:txBody>
          <a:bodyPr/>
          <a:lstStyle/>
          <a:p>
            <a:r>
              <a:rPr lang="en-US" dirty="0" smtClean="0"/>
              <a:t>Search Engine Optimization (SEO)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3317080"/>
            <a:ext cx="8216900" cy="569120"/>
          </a:xfrm>
        </p:spPr>
        <p:txBody>
          <a:bodyPr/>
          <a:lstStyle/>
          <a:p>
            <a:r>
              <a:rPr lang="en-US" dirty="0" smtClean="0"/>
              <a:t>Free SEO Course at Telerik Academy –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56202"/>
            <a:ext cx="2743200" cy="553998"/>
          </a:xfrm>
        </p:spPr>
        <p:txBody>
          <a:bodyPr/>
          <a:lstStyle/>
          <a:p>
            <a:r>
              <a:rPr lang="en-US" sz="3000" dirty="0"/>
              <a:t>Svetlin </a:t>
            </a:r>
            <a:r>
              <a:rPr lang="en-US" sz="3000" dirty="0" smtClean="0"/>
              <a:t>Nakov</a:t>
            </a:r>
            <a:endParaRPr lang="en-US" sz="3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9900" y="5757447"/>
            <a:ext cx="2090957" cy="369332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2600" y="60749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1026" name="Picture 2" descr="http://www.nakov.com/wp-content/uploads/2011/11/Free-SEO-Course-Telerik-Academy-logo-with-background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4505326"/>
            <a:ext cx="2209800" cy="1971674"/>
          </a:xfrm>
          <a:prstGeom prst="roundRect">
            <a:avLst>
              <a:gd name="adj" fmla="val 391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eocourseindia.files.wordpress.com/2011/01/seo-traning-course.jpg">
            <a:hlinkClick r:id="rId3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505326"/>
            <a:ext cx="2474500" cy="1971674"/>
          </a:xfrm>
          <a:prstGeom prst="roundRect">
            <a:avLst>
              <a:gd name="adj" fmla="val 391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4.static.slando.com/photos/live/48/kurs-praktika-seo_39845048_1_F.jpg">
            <a:hlinkClick r:id="rId3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7100" y="457200"/>
            <a:ext cx="3797300" cy="1054805"/>
          </a:xfrm>
          <a:prstGeom prst="roundRect">
            <a:avLst>
              <a:gd name="adj" fmla="val 391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a.all.biz/img/ua/service_catalog/small/171874.png">
            <a:hlinkClick r:id="rId3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09938">
            <a:off x="836653" y="1466621"/>
            <a:ext cx="1600200" cy="840106"/>
          </a:xfrm>
          <a:prstGeom prst="roundRect">
            <a:avLst>
              <a:gd name="adj" fmla="val 19228"/>
            </a:avLst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469900" y="541020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Senior Technical Trainer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457200"/>
            <a:ext cx="1271790" cy="138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4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31520"/>
            <a:ext cx="7924800" cy="685800"/>
          </a:xfrm>
        </p:spPr>
        <p:txBody>
          <a:bodyPr/>
          <a:lstStyle/>
          <a:p>
            <a:r>
              <a:rPr lang="en-US" dirty="0" smtClean="0"/>
              <a:t>About the SEO Course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5369720"/>
            <a:ext cx="7924800" cy="95488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What Will You Learn?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Course Requirements</a:t>
            </a:r>
            <a:endParaRPr lang="en-US" dirty="0"/>
          </a:p>
        </p:txBody>
      </p:sp>
      <p:pic>
        <p:nvPicPr>
          <p:cNvPr id="8196" name="Picture 4" descr="http://www.allthingscrm.com/crm-news/wp-content/uploads/2010/05/How-to-prepare-for-a-crm-training-course-300x2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2050" y="950120"/>
            <a:ext cx="4273550" cy="3143442"/>
          </a:xfrm>
          <a:prstGeom prst="roundRect">
            <a:avLst>
              <a:gd name="adj" fmla="val 252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ebdesignbysteve.com/blog/wp-content/uploads/2009/09/google-bing-yahoo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825534">
            <a:off x="800808" y="2358158"/>
            <a:ext cx="1628387" cy="1631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38100" dir="2700000" sx="103000" sy="103000" algn="tl" rotWithShape="0">
              <a:prstClr val="black">
                <a:alpha val="50000"/>
              </a:prstClr>
            </a:outerShdw>
          </a:effectLst>
          <a:extLst/>
        </p:spPr>
      </p:pic>
      <p:pic>
        <p:nvPicPr>
          <p:cNvPr id="8200" name="Picture 8" descr="http://2.bp.blogspot.com/_HXsFaUygMNk/TAh_7qS9b5I/AAAAAAAABWw/3CusdFHvjY0/s200/affordable_small_business_se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5126">
            <a:off x="6456090" y="2483707"/>
            <a:ext cx="1874190" cy="1227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38100" dir="8100000" sx="103000" sy="103000" algn="t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8202" name="Picture 10" descr="http://www.thecomplexmedia.com/blog/wp-content/uploads/2011/04/SEO-Search-Engince-Optimziation-Google-Yahoo-Bing.gif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497" t="7349" r="10888" b="19685"/>
          <a:stretch/>
        </p:blipFill>
        <p:spPr bwMode="auto">
          <a:xfrm rot="21254473">
            <a:off x="5904404" y="654237"/>
            <a:ext cx="2661118" cy="1050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38100" dir="8100000" sx="103000" sy="103000" algn="t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43202">
            <a:off x="1700805" y="564405"/>
            <a:ext cx="1150429" cy="1398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76200" dist="38100" dir="2700000" sx="103000" sy="103000" algn="tl" rotWithShape="0">
              <a:prstClr val="black">
                <a:alpha val="5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70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SEO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 Engine Optimization (SEO) </a:t>
            </a:r>
            <a:r>
              <a:rPr lang="en-US" sz="3000" dirty="0" smtClean="0"/>
              <a:t>course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</a:t>
            </a:r>
            <a:r>
              <a:rPr lang="en-US" dirty="0"/>
              <a:t>concepts, </a:t>
            </a:r>
            <a:r>
              <a:rPr lang="en-US" dirty="0" smtClean="0"/>
              <a:t>techniques</a:t>
            </a:r>
            <a:r>
              <a:rPr lang="bg-BG" dirty="0" smtClean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tools and </a:t>
            </a:r>
            <a:r>
              <a:rPr lang="en-US" dirty="0"/>
              <a:t>skills for </a:t>
            </a:r>
            <a:r>
              <a:rPr lang="en-US" dirty="0" smtClean="0"/>
              <a:t>performing SEO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Goals of SEO for your Web site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Better search engine position, more visitors,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Targets school and university students, and any other people interested in SEO technologies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Prepares for a career in the area of Web marketing, SEO, SEM, SMM and PR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site: </a:t>
            </a:r>
            <a:r>
              <a:rPr lang="en-US" dirty="0" smtClean="0">
                <a:hlinkClick r:id="rId2"/>
              </a:rPr>
              <a:t>http://seocourse.telerik.com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6" name="Picture 2" descr="http://markitup.com/Data/Images/Quality%2520Assurance_0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21500" y="1828800"/>
            <a:ext cx="1765300" cy="1181096"/>
          </a:xfrm>
          <a:prstGeom prst="roundRect">
            <a:avLst>
              <a:gd name="adj" fmla="val 9978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84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Desire to </a:t>
            </a:r>
            <a:r>
              <a:rPr lang="en-US" dirty="0" smtClean="0"/>
              <a:t>learn SEO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Willingness to learn the Web technologies, SEO techniques, tools and technologies</a:t>
            </a: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Serious attitude to the course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Put enough effort and time for this </a:t>
            </a:r>
            <a:r>
              <a:rPr lang="en-US" dirty="0" smtClean="0"/>
              <a:t>course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Work every week on homework and projects</a:t>
            </a:r>
            <a:endParaRPr lang="en-US" dirty="0"/>
          </a:p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English language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Most training materials are in </a:t>
            </a:r>
            <a:r>
              <a:rPr lang="en-US" dirty="0" smtClean="0"/>
              <a:t>English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Basic skills in </a:t>
            </a:r>
            <a:r>
              <a:rPr lang="en-US" dirty="0" smtClean="0">
                <a:hlinkClick r:id="rId2"/>
              </a:rPr>
              <a:t>HTML </a:t>
            </a:r>
            <a:r>
              <a:rPr lang="en-US" dirty="0" smtClean="0"/>
              <a:t>and </a:t>
            </a:r>
            <a:r>
              <a:rPr lang="en-US" dirty="0" smtClean="0">
                <a:hlinkClick r:id="rId3"/>
              </a:rPr>
              <a:t>CMS Systems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dirty="0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7432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621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Ognian Mladenov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Famous SEO expert </a:t>
            </a:r>
            <a:r>
              <a:rPr lang="en-US" dirty="0"/>
              <a:t>and speaker (SEOM.bg)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Eduard Dimitrov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SEO expert </a:t>
            </a:r>
            <a:r>
              <a:rPr lang="en-US" dirty="0"/>
              <a:t>and speaker (3D Web Design)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Dimiter Stamenov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Web developer and </a:t>
            </a:r>
            <a:r>
              <a:rPr lang="en-US" dirty="0"/>
              <a:t>SEO </a:t>
            </a:r>
            <a:r>
              <a:rPr lang="en-US" dirty="0" smtClean="0"/>
              <a:t>expert </a:t>
            </a:r>
            <a:r>
              <a:rPr lang="en-US" dirty="0"/>
              <a:t>(</a:t>
            </a:r>
            <a:r>
              <a:rPr lang="en-US" dirty="0" err="1"/>
              <a:t>SEORanks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Kalin Karakehayov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Famous SEO expert and speaker (Napred.bg)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6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Genadiy Vorobyov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SEO expert </a:t>
            </a:r>
            <a:r>
              <a:rPr lang="en-US" dirty="0"/>
              <a:t>and speaker </a:t>
            </a:r>
            <a:r>
              <a:rPr lang="en-US" dirty="0" smtClean="0"/>
              <a:t>(Optimization.bg)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Evgeni Yordanov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Famous SEO expert </a:t>
            </a:r>
            <a:r>
              <a:rPr lang="en-US" dirty="0" smtClean="0"/>
              <a:t>and speaker (</a:t>
            </a:r>
            <a:r>
              <a:rPr lang="en-US" noProof="1" smtClean="0"/>
              <a:t>Webfinity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Lyubomir Lyubomirov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Copywriter and </a:t>
            </a:r>
            <a:r>
              <a:rPr lang="en-US" dirty="0"/>
              <a:t>content editor (Rocket Studio)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Ivo Apostolov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Web project </a:t>
            </a:r>
            <a:r>
              <a:rPr lang="en-US" dirty="0"/>
              <a:t>manager </a:t>
            </a:r>
            <a:r>
              <a:rPr lang="en-US" dirty="0" smtClean="0"/>
              <a:t>(</a:t>
            </a:r>
            <a:r>
              <a:rPr lang="en-US" noProof="1" smtClean="0"/>
              <a:t>bTV</a:t>
            </a:r>
            <a:r>
              <a:rPr lang="en-US" dirty="0" smtClean="0"/>
              <a:t> </a:t>
            </a:r>
            <a:r>
              <a:rPr lang="en-US" dirty="0"/>
              <a:t>Media Group)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1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Teodor Zahariev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SEO expert </a:t>
            </a:r>
            <a:r>
              <a:rPr lang="en-US" dirty="0"/>
              <a:t>(StudioKipo.com)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Georgi Mollov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SEO expert </a:t>
            </a:r>
            <a:r>
              <a:rPr lang="en-US" dirty="0" smtClean="0"/>
              <a:t>(</a:t>
            </a:r>
            <a:r>
              <a:rPr lang="en-US" noProof="1" smtClean="0"/>
              <a:t>Woptimize.com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Manager technical training (</a:t>
            </a:r>
            <a:r>
              <a:rPr lang="en-US" noProof="1" smtClean="0"/>
              <a:t>Telerik Academy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See more at </a:t>
            </a:r>
            <a:r>
              <a:rPr lang="en-US" sz="2800" dirty="0">
                <a:hlinkClick r:id="rId2"/>
              </a:rPr>
              <a:t>http://academy.telerik.com/student-courses/web-design-and-ui/seo-course/lecturers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722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Course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360363" indent="-360363">
              <a:buFont typeface="+mj-lt"/>
              <a:buAutoNum type="arabicPeriod"/>
              <a:tabLst/>
            </a:pPr>
            <a:r>
              <a:rPr lang="en-US" dirty="0" smtClean="0">
                <a:latin typeface="+mj-lt"/>
              </a:rPr>
              <a:t>Course Introduction</a:t>
            </a:r>
          </a:p>
          <a:p>
            <a:pPr marL="360363" indent="-360363">
              <a:buFont typeface="+mj-lt"/>
              <a:buAutoNum type="arabicPeriod"/>
              <a:tabLst/>
            </a:pPr>
            <a:r>
              <a:rPr lang="en-US" dirty="0" smtClean="0">
                <a:latin typeface="+mj-lt"/>
              </a:rPr>
              <a:t>SEO Introduction</a:t>
            </a:r>
          </a:p>
          <a:p>
            <a:pPr marL="360363" indent="-360363">
              <a:buFont typeface="+mj-lt"/>
              <a:buAutoNum type="arabicPeriod"/>
              <a:tabLst/>
            </a:pPr>
            <a:r>
              <a:rPr lang="en-US" dirty="0" smtClean="0">
                <a:latin typeface="+mj-lt"/>
              </a:rPr>
              <a:t>Building </a:t>
            </a:r>
            <a:r>
              <a:rPr lang="en-US" dirty="0" smtClean="0">
                <a:latin typeface="+mj-lt"/>
              </a:rPr>
              <a:t>SEO-Friendly </a:t>
            </a:r>
            <a:r>
              <a:rPr lang="en-US" dirty="0" smtClean="0">
                <a:latin typeface="+mj-lt"/>
              </a:rPr>
              <a:t>Sites</a:t>
            </a:r>
          </a:p>
          <a:p>
            <a:pPr marL="360363" indent="-360363">
              <a:buFont typeface="+mj-lt"/>
              <a:buAutoNum type="arabicPeriod"/>
              <a:tabLst/>
            </a:pPr>
            <a:r>
              <a:rPr lang="en-US" dirty="0" smtClean="0">
                <a:latin typeface="+mj-lt"/>
              </a:rPr>
              <a:t>Copywriting</a:t>
            </a:r>
          </a:p>
          <a:p>
            <a:pPr marL="360363" indent="-360363">
              <a:buFont typeface="+mj-lt"/>
              <a:buAutoNum type="arabicPeriod"/>
              <a:tabLst/>
            </a:pPr>
            <a:r>
              <a:rPr lang="en-US" dirty="0" smtClean="0">
                <a:latin typeface="+mj-lt"/>
              </a:rPr>
              <a:t>Link Building</a:t>
            </a:r>
          </a:p>
          <a:p>
            <a:pPr marL="360363" indent="-360363">
              <a:buFont typeface="+mj-lt"/>
              <a:buAutoNum type="arabicPeriod"/>
              <a:tabLst/>
            </a:pPr>
            <a:r>
              <a:rPr lang="en-US" dirty="0"/>
              <a:t>SEO Tools</a:t>
            </a:r>
          </a:p>
          <a:p>
            <a:pPr marL="360363" indent="-360363">
              <a:buFont typeface="+mj-lt"/>
              <a:buAutoNum type="arabicPeriod"/>
              <a:tabLst/>
            </a:pPr>
            <a:r>
              <a:rPr lang="en-US" dirty="0" smtClean="0">
                <a:latin typeface="+mj-lt"/>
              </a:rPr>
              <a:t>SEO Evaluation &amp; Planning</a:t>
            </a:r>
          </a:p>
          <a:p>
            <a:pPr marL="360363" indent="-360363">
              <a:buFont typeface="+mj-lt"/>
              <a:buAutoNum type="arabicPeriod"/>
              <a:tabLst/>
            </a:pPr>
            <a:r>
              <a:rPr lang="en-US" dirty="0" smtClean="0">
                <a:latin typeface="+mj-lt"/>
              </a:rPr>
              <a:t>SEO &amp; Branding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8552" y="1600200"/>
            <a:ext cx="2449647" cy="16002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http://teambasedstrategies.com/attachments/Image/book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7621" y="4267200"/>
            <a:ext cx="2330579" cy="19812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Course </a:t>
            </a:r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534988" indent="-534988">
              <a:buFont typeface="+mj-lt"/>
              <a:buAutoNum type="arabicPeriod" startAt="9"/>
              <a:tabLst/>
            </a:pPr>
            <a:r>
              <a:rPr lang="en-US" dirty="0" smtClean="0">
                <a:latin typeface="+mj-lt"/>
              </a:rPr>
              <a:t>Social Media SEO</a:t>
            </a:r>
          </a:p>
          <a:p>
            <a:pPr marL="534988" indent="-534988">
              <a:buFont typeface="+mj-lt"/>
              <a:buAutoNum type="arabicPeriod" startAt="9"/>
              <a:tabLst/>
            </a:pPr>
            <a:r>
              <a:rPr lang="en-US" noProof="1" smtClean="0">
                <a:latin typeface="+mj-lt"/>
              </a:rPr>
              <a:t>Microformats</a:t>
            </a:r>
            <a:r>
              <a:rPr lang="en-US" dirty="0" smtClean="0">
                <a:latin typeface="+mj-lt"/>
              </a:rPr>
              <a:t> and Vertical Search</a:t>
            </a:r>
            <a:endParaRPr lang="en-US" dirty="0" smtClean="0">
              <a:latin typeface="+mj-lt"/>
            </a:endParaRPr>
          </a:p>
          <a:p>
            <a:pPr marL="534988" indent="-534988">
              <a:buFont typeface="+mj-lt"/>
              <a:buAutoNum type="arabicPeriod" startAt="9"/>
              <a:tabLst/>
            </a:pPr>
            <a:r>
              <a:rPr lang="en-US" dirty="0" smtClean="0">
                <a:latin typeface="+mj-lt"/>
              </a:rPr>
              <a:t>Advanced SEO</a:t>
            </a:r>
          </a:p>
          <a:p>
            <a:pPr marL="534988" indent="-534988">
              <a:buFont typeface="+mj-lt"/>
              <a:buAutoNum type="arabicPeriod" startAt="9"/>
              <a:tabLst/>
            </a:pPr>
            <a:r>
              <a:rPr lang="en-US" dirty="0" smtClean="0">
                <a:latin typeface="+mj-lt"/>
              </a:rPr>
              <a:t>SEO Test (Preliminary Exam)</a:t>
            </a:r>
            <a:endParaRPr lang="en-US" dirty="0" smtClean="0">
              <a:latin typeface="+mj-lt"/>
            </a:endParaRPr>
          </a:p>
          <a:p>
            <a:pPr marL="534988" indent="-534988">
              <a:buFont typeface="+mj-lt"/>
              <a:buAutoNum type="arabicPeriod" startAt="9"/>
              <a:tabLst/>
            </a:pPr>
            <a:r>
              <a:rPr lang="en-US" dirty="0" smtClean="0">
                <a:latin typeface="+mj-lt"/>
              </a:rPr>
              <a:t>Projects Consultations</a:t>
            </a:r>
          </a:p>
          <a:p>
            <a:pPr marL="534988" indent="-534988">
              <a:buFont typeface="+mj-lt"/>
              <a:buAutoNum type="arabicPeriod" startAt="9"/>
              <a:tabLst/>
            </a:pPr>
            <a:r>
              <a:rPr lang="en-US" dirty="0" smtClean="0">
                <a:latin typeface="+mj-lt"/>
              </a:rPr>
              <a:t>Projects Defense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172" name="Picture 4" descr="http://teambasedstrategies.com/attachments/Image/book-icon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810000"/>
            <a:ext cx="2895601" cy="2461519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5845314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tabLst/>
            </a:pPr>
            <a:r>
              <a:rPr lang="en-US" sz="2000" b="1" dirty="0"/>
              <a:t>See also </a:t>
            </a:r>
            <a:r>
              <a:rPr lang="en-US" sz="2000" b="1" dirty="0">
                <a:hlinkClick r:id="rId3"/>
              </a:rPr>
              <a:t>http://academy.telerik.com/student-courses/web-design-and-ui/seo-course/schedule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06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/>
              <a:tabLst/>
            </a:pPr>
            <a:r>
              <a:rPr lang="en-US" sz="3000" dirty="0"/>
              <a:t>About Telerik and Telerik </a:t>
            </a:r>
            <a:r>
              <a:rPr lang="en-US" sz="3000" dirty="0" smtClean="0"/>
              <a:t>Software Academy</a:t>
            </a:r>
            <a:endParaRPr lang="en-US" sz="3000" dirty="0"/>
          </a:p>
          <a:p>
            <a:pPr marL="361950" indent="-361950">
              <a:buFont typeface="+mj-lt"/>
              <a:buAutoNum type="arabicPeriod"/>
              <a:tabLst/>
            </a:pPr>
            <a:r>
              <a:rPr lang="en-US" sz="3000" dirty="0"/>
              <a:t>What is SEO?</a:t>
            </a:r>
          </a:p>
          <a:p>
            <a:pPr marL="361950" indent="-361950">
              <a:buFont typeface="+mj-lt"/>
              <a:buAutoNum type="arabicPeriod"/>
              <a:tabLst/>
            </a:pPr>
            <a:r>
              <a:rPr lang="en-US" sz="3000" dirty="0"/>
              <a:t>About the SEO Course</a:t>
            </a:r>
          </a:p>
          <a:p>
            <a:pPr marL="361950" indent="-361950">
              <a:buFont typeface="+mj-lt"/>
              <a:buAutoNum type="arabicPeriod"/>
              <a:tabLst/>
            </a:pPr>
            <a:r>
              <a:rPr lang="en-US" sz="3000" dirty="0"/>
              <a:t>Trainers Team</a:t>
            </a:r>
          </a:p>
          <a:p>
            <a:pPr marL="361950" indent="-361950">
              <a:buFont typeface="+mj-lt"/>
              <a:buAutoNum type="arabicPeriod"/>
              <a:tabLst/>
            </a:pPr>
            <a:r>
              <a:rPr lang="en-US" sz="3000" dirty="0"/>
              <a:t>Course </a:t>
            </a:r>
            <a:r>
              <a:rPr lang="en-US" sz="3000" dirty="0" smtClean="0"/>
              <a:t>Curriculum</a:t>
            </a:r>
          </a:p>
          <a:p>
            <a:pPr marL="361950" indent="-361950">
              <a:buFont typeface="+mj-lt"/>
              <a:buAutoNum type="arabicPeriod"/>
              <a:tabLst/>
            </a:pPr>
            <a:r>
              <a:rPr lang="en-US" sz="3000" dirty="0" smtClean="0"/>
              <a:t>Course Schedule and Venue</a:t>
            </a:r>
            <a:endParaRPr lang="en-US" sz="3000" dirty="0"/>
          </a:p>
          <a:p>
            <a:pPr marL="361950" indent="-361950">
              <a:buFont typeface="+mj-lt"/>
              <a:buAutoNum type="arabicPeriod"/>
              <a:tabLst/>
            </a:pPr>
            <a:r>
              <a:rPr lang="en-US" sz="3000" dirty="0"/>
              <a:t>The Practical SEO Project</a:t>
            </a:r>
          </a:p>
          <a:p>
            <a:pPr marL="361950" indent="-361950">
              <a:buFont typeface="+mj-lt"/>
              <a:buAutoNum type="arabicPeriod"/>
              <a:tabLst/>
            </a:pPr>
            <a:r>
              <a:rPr lang="en-US" sz="3000" dirty="0" smtClean="0"/>
              <a:t>Assessment and Certification</a:t>
            </a:r>
          </a:p>
          <a:p>
            <a:pPr marL="361950" indent="-361950">
              <a:buFont typeface="+mj-lt"/>
              <a:buAutoNum type="arabicPeriod"/>
              <a:tabLst/>
            </a:pPr>
            <a:r>
              <a:rPr lang="en-US" sz="3000" dirty="0" smtClean="0"/>
              <a:t>Recommended Books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4" name="Picture 2" descr="http://www.webtrafficroi.com/wp-content/uploads/2010/08/seo_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7400" y="4495800"/>
            <a:ext cx="2579609" cy="1725156"/>
          </a:xfrm>
          <a:prstGeom prst="roundRect">
            <a:avLst>
              <a:gd name="adj" fmla="val 2495"/>
            </a:avLst>
          </a:prstGeom>
          <a:noFill/>
          <a:ln>
            <a:solidFill>
              <a:schemeClr val="tx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www.singlegrain.com/wp-content/2010/03/books-seo-e1270007986164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981200"/>
            <a:ext cx="2579609" cy="1888945"/>
          </a:xfrm>
          <a:prstGeom prst="roundRect">
            <a:avLst>
              <a:gd name="adj" fmla="val 2495"/>
            </a:avLst>
          </a:prstGeom>
          <a:noFill/>
          <a:ln>
            <a:solidFill>
              <a:schemeClr val="tx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3445270" cy="3094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Course Schedule &amp; Venue</a:t>
            </a:r>
            <a:endParaRPr lang="en-US" dirty="0"/>
          </a:p>
        </p:txBody>
      </p:sp>
      <p:pic>
        <p:nvPicPr>
          <p:cNvPr id="12292" name="Picture 4" descr="http://htmlcampus.com/wp-content/uploads/2010/12/world-map-ic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1751">
            <a:off x="810575" y="2553002"/>
            <a:ext cx="2222126" cy="1461049"/>
          </a:xfrm>
          <a:prstGeom prst="roundRect">
            <a:avLst>
              <a:gd name="adj" fmla="val 581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://blog.rxprep.com/wp-content/uploads/2010/09/train-icon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72109">
            <a:off x="5794276" y="2380339"/>
            <a:ext cx="2207212" cy="212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 &amp; Venue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/>
              <a:t>When?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Every </a:t>
            </a:r>
            <a:r>
              <a:rPr lang="en-US" dirty="0" smtClean="0"/>
              <a:t>Wednesday, 18:30-21:30</a:t>
            </a:r>
            <a:endParaRPr lang="en-US" dirty="0" smtClean="0"/>
          </a:p>
          <a:p>
            <a:pPr lvl="1">
              <a:lnSpc>
                <a:spcPct val="105000"/>
              </a:lnSpc>
            </a:pPr>
            <a:r>
              <a:rPr lang="en-US" dirty="0" smtClean="0"/>
              <a:t>Start: </a:t>
            </a:r>
            <a:r>
              <a:rPr lang="en-US" dirty="0" smtClean="0"/>
              <a:t>15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May 2013</a:t>
            </a:r>
            <a:endParaRPr lang="en-US" dirty="0" smtClean="0"/>
          </a:p>
          <a:p>
            <a:pPr lvl="0">
              <a:lnSpc>
                <a:spcPct val="105000"/>
              </a:lnSpc>
            </a:pPr>
            <a:r>
              <a:rPr lang="en-US" dirty="0" smtClean="0"/>
              <a:t>Where?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Telerik </a:t>
            </a:r>
            <a:r>
              <a:rPr lang="en-US" dirty="0"/>
              <a:t>Academy </a:t>
            </a:r>
            <a:r>
              <a:rPr lang="en-US" dirty="0" smtClean="0"/>
              <a:t>"Ultimate" </a:t>
            </a:r>
            <a:r>
              <a:rPr lang="en-US" dirty="0"/>
              <a:t>Lab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Sofia, 1729, Mladost-1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bul</a:t>
            </a:r>
            <a:r>
              <a:rPr lang="en-US" dirty="0" smtClean="0"/>
              <a:t>. </a:t>
            </a:r>
            <a:r>
              <a:rPr lang="en-US" dirty="0" smtClean="0"/>
              <a:t>Alexander Malinov </a:t>
            </a:r>
            <a:r>
              <a:rPr lang="en-US" dirty="0" smtClean="0"/>
              <a:t>31,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floor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Online: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http://seocourse.telerik.com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2250" y="1219200"/>
            <a:ext cx="1962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 descr="http://www.visitchristchurch.org/sites/all/themes/bluemasters/images/locatio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5267" y="5410200"/>
            <a:ext cx="1159133" cy="9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7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14450"/>
            <a:ext cx="7924800" cy="685800"/>
          </a:xfrm>
        </p:spPr>
        <p:txBody>
          <a:bodyPr/>
          <a:lstStyle/>
          <a:p>
            <a:r>
              <a:rPr lang="en-US" dirty="0" smtClean="0"/>
              <a:t>Your SEO Project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16929"/>
            <a:ext cx="7924800" cy="569120"/>
          </a:xfrm>
        </p:spPr>
        <p:txBody>
          <a:bodyPr/>
          <a:lstStyle/>
          <a:p>
            <a:r>
              <a:rPr lang="en-US" dirty="0" smtClean="0"/>
              <a:t>Get Practical Experience during the SEO Course</a:t>
            </a:r>
            <a:endParaRPr lang="en-US" dirty="0"/>
          </a:p>
        </p:txBody>
      </p:sp>
      <p:pic>
        <p:nvPicPr>
          <p:cNvPr id="13314" name="Picture 2" descr="http://seo.diver1.net/wp-content/uploads/2011/09/SEO-Project-P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2777" y="3200401"/>
            <a:ext cx="4246081" cy="2819399"/>
          </a:xfrm>
          <a:prstGeom prst="roundRect">
            <a:avLst>
              <a:gd name="adj" fmla="val 2432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firstseoservices.com/wp-content/uploads/2011/02/singapore-seo-process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200401"/>
            <a:ext cx="2761624" cy="2819399"/>
          </a:xfrm>
          <a:prstGeom prst="roundRect">
            <a:avLst>
              <a:gd name="adj" fmla="val 2432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SEO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Each participant works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own SEO project</a:t>
            </a:r>
          </a:p>
          <a:p>
            <a:pPr lvl="1"/>
            <a:r>
              <a:rPr lang="en-US" dirty="0" smtClean="0"/>
              <a:t>Requested during the course registration</a:t>
            </a:r>
          </a:p>
          <a:p>
            <a:pPr lvl="1"/>
            <a:r>
              <a:rPr lang="en-US" dirty="0" smtClean="0"/>
              <a:t>Or assigned later by the trainers</a:t>
            </a:r>
          </a:p>
          <a:p>
            <a:r>
              <a:rPr lang="en-US" dirty="0" smtClean="0"/>
              <a:t>At start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project state is measured</a:t>
            </a:r>
          </a:p>
          <a:p>
            <a:pPr lvl="1"/>
            <a:r>
              <a:rPr lang="en-US" dirty="0" smtClean="0"/>
              <a:t>Daily unique visitors, Alexa rank, etc.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and assignments cover the SEO work needed to be performed</a:t>
            </a:r>
          </a:p>
          <a:p>
            <a:pPr lvl="1"/>
            <a:r>
              <a:rPr lang="en-US" dirty="0" smtClean="0"/>
              <a:t>Internal SEO, link building, social SEO, etc.</a:t>
            </a:r>
          </a:p>
          <a:p>
            <a:pPr lvl="1"/>
            <a:r>
              <a:rPr lang="en-US" dirty="0" smtClean="0"/>
              <a:t>Each activity is filled in our </a:t>
            </a:r>
            <a:r>
              <a:rPr lang="en-US" dirty="0" smtClean="0"/>
              <a:t>project template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SEO </a:t>
            </a:r>
            <a:r>
              <a:rPr lang="en-US" dirty="0" smtClean="0"/>
              <a:t>Project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final project state </a:t>
            </a:r>
            <a:r>
              <a:rPr lang="en-US" dirty="0" smtClean="0"/>
              <a:t>is measured at the end of the course, just before the project defense</a:t>
            </a:r>
          </a:p>
          <a:p>
            <a:pPr lvl="1"/>
            <a:r>
              <a:rPr lang="en-US" dirty="0"/>
              <a:t>Daily unique visitors, Alexa rank, </a:t>
            </a:r>
            <a:r>
              <a:rPr lang="en-US" dirty="0" smtClean="0"/>
              <a:t>backlinks, etc</a:t>
            </a:r>
            <a:r>
              <a:rPr lang="en-US" dirty="0"/>
              <a:t>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are defended </a:t>
            </a:r>
            <a:r>
              <a:rPr lang="en-US" dirty="0"/>
              <a:t>after the course </a:t>
            </a:r>
            <a:r>
              <a:rPr lang="en-US" dirty="0" smtClean="0"/>
              <a:t>finishes</a:t>
            </a:r>
          </a:p>
          <a:p>
            <a:pPr lvl="1"/>
            <a:r>
              <a:rPr lang="en-US" dirty="0" smtClean="0"/>
              <a:t>Each student presents his initial and final project state and a list of activities performed</a:t>
            </a:r>
          </a:p>
          <a:p>
            <a:pPr lvl="1"/>
            <a:r>
              <a:rPr lang="en-US" dirty="0" smtClean="0"/>
              <a:t>Activities done need to be logged in our form</a:t>
            </a:r>
          </a:p>
          <a:p>
            <a:r>
              <a:rPr lang="en-US" dirty="0" smtClean="0"/>
              <a:t>Download the project template from:</a:t>
            </a:r>
          </a:p>
          <a:p>
            <a:pPr lvl="1"/>
            <a:r>
              <a:rPr lang="en-US" sz="2600" dirty="0">
                <a:hlinkClick r:id="rId2"/>
              </a:rPr>
              <a:t>http://telerikacademy.com/Courses/Courses/Details/73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</a:t>
            </a:r>
            <a:r>
              <a:rPr lang="en-US" dirty="0" smtClean="0"/>
              <a:t>Test, </a:t>
            </a:r>
            <a:r>
              <a:rPr lang="en-US" dirty="0" smtClean="0"/>
              <a:t>Projects, Grades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164" y="29703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2900" y="28194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269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course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exams</a:t>
            </a:r>
            <a:r>
              <a:rPr lang="en-US" dirty="0"/>
              <a:t> consist of </a:t>
            </a:r>
            <a:r>
              <a:rPr lang="en-US" dirty="0" smtClean="0"/>
              <a:t>regular SEO </a:t>
            </a:r>
            <a:r>
              <a:rPr lang="en-US" dirty="0" smtClean="0"/>
              <a:t>work (homework</a:t>
            </a:r>
            <a:r>
              <a:rPr lang="en-US" dirty="0" smtClean="0"/>
              <a:t>),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/>
              <a:t>and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SEO project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Students fill their SEO activities </a:t>
            </a:r>
            <a:r>
              <a:rPr lang="en-US" dirty="0" smtClean="0"/>
              <a:t>regularly in their project template (as </a:t>
            </a:r>
            <a:r>
              <a:rPr lang="en-US" dirty="0" smtClean="0"/>
              <a:t>a homework)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SEO project </a:t>
            </a:r>
            <a:r>
              <a:rPr lang="en-US" dirty="0" smtClean="0"/>
              <a:t>will be defended in front of the trainers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651" y="4831090"/>
            <a:ext cx="2066949" cy="1374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5847" y="4805690"/>
            <a:ext cx="1573753" cy="1450721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http://www.sia-hq.com/custom/newsletter/exam%20icon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549">
            <a:off x="3594178" y="4328681"/>
            <a:ext cx="2193526" cy="2193528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sz="3000" dirty="0" smtClean="0"/>
              <a:t>Test (theory)</a:t>
            </a:r>
          </a:p>
          <a:p>
            <a:r>
              <a:rPr lang="en-US" sz="3000" dirty="0" smtClean="0"/>
              <a:t>Practical project + defense</a:t>
            </a:r>
          </a:p>
          <a:p>
            <a:pPr lvl="1"/>
            <a:r>
              <a:rPr lang="en-US" sz="2800" dirty="0" smtClean="0"/>
              <a:t>Only students with </a:t>
            </a:r>
            <a:r>
              <a:rPr lang="en-US" sz="2800" dirty="0" smtClean="0"/>
              <a:t>high results at the test</a:t>
            </a:r>
            <a:endParaRPr lang="en-US" sz="2800" dirty="0" smtClean="0"/>
          </a:p>
          <a:p>
            <a:r>
              <a:rPr lang="en-US" sz="3000" dirty="0" smtClean="0"/>
              <a:t>Evaluation </a:t>
            </a:r>
            <a:r>
              <a:rPr lang="en-US" sz="3000" dirty="0" smtClean="0"/>
              <a:t>criteria</a:t>
            </a:r>
          </a:p>
          <a:p>
            <a:pPr lvl="1"/>
            <a:r>
              <a:rPr lang="en-US" sz="2800" dirty="0"/>
              <a:t>Up to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25</a:t>
            </a:r>
            <a:r>
              <a:rPr lang="en-US" sz="2800" dirty="0"/>
              <a:t> points – </a:t>
            </a:r>
            <a:r>
              <a:rPr lang="en-US" sz="2800" dirty="0" smtClean="0"/>
              <a:t>test</a:t>
            </a:r>
            <a:endParaRPr lang="en-US" sz="2800" dirty="0"/>
          </a:p>
          <a:p>
            <a:pPr lvl="1"/>
            <a:r>
              <a:rPr lang="en-US" sz="2800" dirty="0" smtClean="0"/>
              <a:t>Up </a:t>
            </a:r>
            <a:r>
              <a:rPr lang="en-US" sz="2800" dirty="0" smtClean="0"/>
              <a:t>to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75</a:t>
            </a:r>
            <a:r>
              <a:rPr lang="en-US" sz="2800" dirty="0" smtClean="0"/>
              <a:t> points – practical SEO project score</a:t>
            </a:r>
          </a:p>
          <a:p>
            <a:pPr lvl="1"/>
            <a:r>
              <a:rPr lang="en-US" sz="2800" dirty="0" smtClean="0"/>
              <a:t>Up </a:t>
            </a:r>
            <a:r>
              <a:rPr lang="en-US" sz="2800" dirty="0"/>
              <a:t>to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dirty="0"/>
              <a:t> points – bonus for activities in the forum</a:t>
            </a:r>
          </a:p>
          <a:p>
            <a:pPr lvl="1"/>
            <a:r>
              <a:rPr lang="en-US" sz="2800" dirty="0" smtClean="0"/>
              <a:t>Up </a:t>
            </a:r>
            <a:r>
              <a:rPr lang="en-US" sz="2800" dirty="0"/>
              <a:t>to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 smtClean="0"/>
              <a:t> </a:t>
            </a:r>
            <a:r>
              <a:rPr lang="en-US" sz="2800" dirty="0"/>
              <a:t>points </a:t>
            </a:r>
            <a:r>
              <a:rPr lang="en-US" sz="2800" dirty="0" smtClean="0"/>
              <a:t>– bonus for exceptional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1400961"/>
            <a:ext cx="3445270" cy="3094054"/>
          </a:xfrm>
          <a:prstGeom prst="roundRect">
            <a:avLst>
              <a:gd name="adj" fmla="val 61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181600"/>
            <a:ext cx="8229600" cy="685800"/>
          </a:xfrm>
        </p:spPr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pic>
        <p:nvPicPr>
          <p:cNvPr id="15362" name="Picture 2" descr="http://icons.iconarchive.com/icons/tonev/windows-7/256/windows-7-awa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238">
            <a:off x="764636" y="17031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fedoraproject.org/w/uploads/2/2e/Artwork_BluecurveLibrary_bluecurve-certific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53981">
            <a:off x="5588745" y="2027175"/>
            <a:ext cx="2997711" cy="224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Best students will get certification and </a:t>
            </a: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Pass HTML, CSS, Slice and Dice, CMS and SEO –</a:t>
            </a:r>
            <a:r>
              <a:rPr lang="en-US" sz="2600" dirty="0" smtClean="0">
                <a:hlinkClick r:id="rId2"/>
              </a:rPr>
              <a:t>academy.telerik.com/academy/majors/</a:t>
            </a:r>
            <a:r>
              <a:rPr lang="en-US" sz="2600" dirty="0" err="1" smtClean="0">
                <a:hlinkClick r:id="rId2"/>
              </a:rPr>
              <a:t>seo</a:t>
            </a:r>
            <a:r>
              <a:rPr lang="en-US" sz="2600" dirty="0" smtClean="0">
                <a:hlinkClick r:id="rId2"/>
              </a:rPr>
              <a:t>-practitioner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Certified SEO Practitioner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Requires hard work and outstanding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Signed by the trainers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5%-10%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NAKOV\Training-Resources\Telerik-templates\Telerik-Logos\Telerik-logo-large-with-text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20" t="-10250" r="-3121" b="-8572"/>
          <a:stretch/>
        </p:blipFill>
        <p:spPr bwMode="auto">
          <a:xfrm>
            <a:off x="762000" y="3505200"/>
            <a:ext cx="3402844" cy="1299743"/>
          </a:xfrm>
          <a:prstGeom prst="roundRect">
            <a:avLst>
              <a:gd name="adj" fmla="val 1592"/>
            </a:avLst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304799"/>
            <a:ext cx="2374901" cy="259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5334000" cy="1447800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About Telerik and</a:t>
            </a:r>
            <a:br>
              <a:rPr lang="en-US" dirty="0" smtClean="0"/>
            </a:br>
            <a:r>
              <a:rPr lang="en-US" dirty="0" smtClean="0"/>
              <a:t>Telerik Academy</a:t>
            </a:r>
            <a:endParaRPr lang="en-US" dirty="0"/>
          </a:p>
        </p:txBody>
      </p:sp>
      <p:pic>
        <p:nvPicPr>
          <p:cNvPr id="2050" name="Picture 2" descr="http://www.nakov.com/wp-content/uploads/2010/03/telerik-academ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505200"/>
            <a:ext cx="3666083" cy="2737342"/>
          </a:xfrm>
          <a:prstGeom prst="roundRect">
            <a:avLst>
              <a:gd name="adj" fmla="val 1592"/>
            </a:avLst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2052" name="Picture 4" descr="http://idg.bg/test/pcw/2011/9/20/18264-Telerik-Academy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5246410"/>
            <a:ext cx="3402844" cy="996132"/>
          </a:xfrm>
          <a:prstGeom prst="roundRect">
            <a:avLst>
              <a:gd name="adj" fmla="val 1592"/>
            </a:avLst>
          </a:prstGeom>
          <a:solidFill>
            <a:srgbClr val="FFFFFF"/>
          </a:solidFill>
          <a:ln>
            <a:solidFill>
              <a:schemeClr val="tx1">
                <a:lumMod val="5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8803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48561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105400"/>
            <a:ext cx="8229600" cy="685800"/>
          </a:xfrm>
        </p:spPr>
        <p:txBody>
          <a:bodyPr/>
          <a:lstStyle/>
          <a:p>
            <a:r>
              <a:rPr lang="en-US" dirty="0" smtClean="0"/>
              <a:t>Recommended SEO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SEO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92200"/>
            <a:ext cx="7315200" cy="556260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dirty="0" smtClean="0"/>
              <a:t>"</a:t>
            </a:r>
            <a:r>
              <a:rPr lang="en-US" sz="2800" dirty="0" smtClean="0">
                <a:hlinkClick r:id="rId2"/>
              </a:rPr>
              <a:t>The </a:t>
            </a:r>
            <a:r>
              <a:rPr lang="en-US" sz="2800" dirty="0">
                <a:hlinkClick r:id="rId2"/>
              </a:rPr>
              <a:t>Art of SEO: Mastering Search Engine </a:t>
            </a:r>
            <a:r>
              <a:rPr lang="en-US" sz="2800" dirty="0" smtClean="0">
                <a:hlinkClick r:id="rId2"/>
              </a:rPr>
              <a:t>Optimization</a:t>
            </a:r>
            <a:r>
              <a:rPr lang="en-US" sz="2800" dirty="0" smtClean="0"/>
              <a:t>", </a:t>
            </a:r>
            <a:r>
              <a:rPr lang="en-US" sz="2800" dirty="0"/>
              <a:t>Eric Enge, Stephan Spencer, Rand Fishkin and Jessie </a:t>
            </a:r>
            <a:r>
              <a:rPr lang="en-US" sz="2800" dirty="0" smtClean="0"/>
              <a:t>Stricchiola</a:t>
            </a:r>
            <a:r>
              <a:rPr lang="en-US" sz="2800" dirty="0"/>
              <a:t>, O'Reilly Media,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2009</a:t>
            </a:r>
            <a:r>
              <a:rPr lang="en-US" sz="2800" dirty="0"/>
              <a:t>, ISBN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9780596518868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"SEO Fast Start", </a:t>
            </a:r>
            <a:r>
              <a:rPr lang="en-US" sz="2800" dirty="0"/>
              <a:t>Dan </a:t>
            </a:r>
            <a:r>
              <a:rPr lang="en-US" sz="2800" dirty="0" smtClean="0"/>
              <a:t>Thies,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2009</a:t>
            </a:r>
            <a:r>
              <a:rPr lang="en-US" sz="2800" dirty="0" smtClean="0"/>
              <a:t> (e-book</a:t>
            </a:r>
            <a:r>
              <a:rPr lang="en-US" sz="2800" dirty="0"/>
              <a:t>)</a:t>
            </a:r>
            <a:r>
              <a:rPr lang="en-US" sz="2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English (original) – </a:t>
            </a:r>
            <a:r>
              <a:rPr lang="en-US" sz="2600" dirty="0" smtClean="0">
                <a:hlinkClick r:id="rId3"/>
              </a:rPr>
              <a:t>www.seofaststart.com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Bulgarian (translation) –</a:t>
            </a:r>
            <a:r>
              <a:rPr lang="en-US" sz="2600" dirty="0" smtClean="0">
                <a:hlinkClick r:id="rId4"/>
              </a:rPr>
              <a:t>www.sitershow.com/seo-book</a:t>
            </a:r>
            <a:endParaRPr lang="en-US" sz="2600" dirty="0" smtClean="0"/>
          </a:p>
          <a:p>
            <a:pPr lvl="0">
              <a:lnSpc>
                <a:spcPct val="90000"/>
              </a:lnSpc>
              <a:spcBef>
                <a:spcPts val="4200"/>
              </a:spcBef>
            </a:pPr>
            <a:r>
              <a:rPr lang="en-US" sz="2800" dirty="0" smtClean="0"/>
              <a:t>Super Simple SEO</a:t>
            </a:r>
            <a:r>
              <a:rPr lang="en-US" sz="2800" dirty="0"/>
              <a:t>, Brenden </a:t>
            </a:r>
            <a:r>
              <a:rPr lang="en-US" sz="2800" dirty="0" smtClean="0"/>
              <a:t>Clerget, </a:t>
            </a:r>
            <a:r>
              <a:rPr lang="en-US" sz="2600" u="sng" dirty="0" smtClean="0">
                <a:effectLst/>
                <a:hlinkClick r:id="rId5"/>
              </a:rPr>
              <a:t>www.mediafire.com</a:t>
            </a:r>
            <a:r>
              <a:rPr lang="en-US" sz="2600" u="sng" dirty="0">
                <a:effectLst/>
                <a:hlinkClick r:id="rId5"/>
              </a:rPr>
              <a:t>/?</a:t>
            </a:r>
            <a:r>
              <a:rPr lang="en-US" sz="2600" u="sng" dirty="0" smtClean="0">
                <a:effectLst/>
                <a:hlinkClick r:id="rId5"/>
              </a:rPr>
              <a:t>z8dffe9dghpyaca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6386" name="Picture 2" descr="http://www.freeseotraining.com/wp-content/uploads/The-Art-of-SEO-Book-profile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50" y="1142030"/>
            <a:ext cx="1104900" cy="14732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5450" y="3001579"/>
            <a:ext cx="1104900" cy="169938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750" y="4953000"/>
            <a:ext cx="1118995" cy="1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SEO Books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117600"/>
            <a:ext cx="7315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"Making </a:t>
            </a:r>
            <a:r>
              <a:rPr lang="en-US" sz="2800" dirty="0"/>
              <a:t>the Most of Your </a:t>
            </a:r>
            <a:r>
              <a:rPr lang="en-US" sz="2800" dirty="0" smtClean="0"/>
              <a:t>Content: A </a:t>
            </a:r>
            <a:r>
              <a:rPr lang="en-US" sz="2800" dirty="0"/>
              <a:t>Publisher’s Guide to the </a:t>
            </a:r>
            <a:r>
              <a:rPr lang="en-US" sz="2800" dirty="0" smtClean="0"/>
              <a:t>Web", Google,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2007</a:t>
            </a:r>
            <a:endParaRPr lang="en-US" sz="2800" dirty="0" smtClean="0">
              <a:latin typeface="Consolas" pitchFamily="49" charset="0"/>
              <a:cs typeface="Consolas" pitchFamily="49" charset="0"/>
              <a:hlinkClick r:id="rId2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books.google.com/googlebooks/pdf/webmastertools.pdf</a:t>
            </a:r>
            <a:endParaRPr lang="en-US" sz="2600" dirty="0" smtClean="0"/>
          </a:p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US" sz="2800" dirty="0" smtClean="0"/>
              <a:t>"</a:t>
            </a:r>
            <a:r>
              <a:rPr lang="en-US" sz="2800" dirty="0" smtClean="0">
                <a:hlinkClick r:id="rId3"/>
              </a:rPr>
              <a:t>Search </a:t>
            </a:r>
            <a:r>
              <a:rPr lang="en-US" sz="2800" dirty="0">
                <a:hlinkClick r:id="rId3"/>
              </a:rPr>
              <a:t>Engine Optimization (SEO): An Hour a </a:t>
            </a:r>
            <a:r>
              <a:rPr lang="en-US" sz="2800" dirty="0" smtClean="0">
                <a:hlinkClick r:id="rId3"/>
              </a:rPr>
              <a:t>Day</a:t>
            </a:r>
            <a:r>
              <a:rPr lang="en-US" sz="2800" dirty="0" smtClean="0"/>
              <a:t>", </a:t>
            </a:r>
            <a:r>
              <a:rPr lang="it-IT" sz="2800" dirty="0"/>
              <a:t>Jennifer </a:t>
            </a:r>
            <a:r>
              <a:rPr lang="it-IT" sz="2800" dirty="0" smtClean="0"/>
              <a:t>Grappone, </a:t>
            </a:r>
            <a:r>
              <a:rPr lang="it-IT" sz="2800" dirty="0"/>
              <a:t>Gradiva </a:t>
            </a:r>
            <a:r>
              <a:rPr lang="it-IT" sz="2800" dirty="0" smtClean="0"/>
              <a:t>Couzin, Sybex, </a:t>
            </a:r>
            <a:r>
              <a:rPr lang="it-IT" sz="2800" dirty="0">
                <a:latin typeface="Consolas" pitchFamily="49" charset="0"/>
                <a:cs typeface="Consolas" pitchFamily="49" charset="0"/>
              </a:rPr>
              <a:t>2011</a:t>
            </a:r>
            <a:r>
              <a:rPr lang="it-IT" sz="2800" dirty="0" smtClean="0"/>
              <a:t>, </a:t>
            </a:r>
            <a:r>
              <a:rPr lang="it-IT" sz="2800" dirty="0"/>
              <a:t>ISBN </a:t>
            </a:r>
            <a:r>
              <a:rPr lang="it-IT" sz="2800" dirty="0" smtClean="0">
                <a:latin typeface="Consolas" pitchFamily="49" charset="0"/>
                <a:cs typeface="Consolas" pitchFamily="49" charset="0"/>
              </a:rPr>
              <a:t>9780470902592</a:t>
            </a:r>
          </a:p>
          <a:p>
            <a:pPr>
              <a:lnSpc>
                <a:spcPct val="90000"/>
              </a:lnSpc>
              <a:spcBef>
                <a:spcPts val="4800"/>
              </a:spcBef>
            </a:pPr>
            <a:r>
              <a:rPr lang="en-US" sz="2800" dirty="0" smtClean="0"/>
              <a:t>"</a:t>
            </a:r>
            <a:r>
              <a:rPr lang="en-US" sz="2800" dirty="0" smtClean="0">
                <a:hlinkClick r:id="rId4"/>
              </a:rPr>
              <a:t>Search </a:t>
            </a:r>
            <a:r>
              <a:rPr lang="en-US" sz="2800" dirty="0">
                <a:hlinkClick r:id="rId4"/>
              </a:rPr>
              <a:t>Engine Optimization (SEO) </a:t>
            </a:r>
            <a:r>
              <a:rPr lang="en-US" sz="2800" dirty="0" smtClean="0">
                <a:hlinkClick r:id="rId4"/>
              </a:rPr>
              <a:t>Secrets</a:t>
            </a:r>
            <a:r>
              <a:rPr lang="en-US" sz="2800" dirty="0" smtClean="0"/>
              <a:t>", Danny </a:t>
            </a:r>
            <a:r>
              <a:rPr lang="en-US" sz="2800" dirty="0"/>
              <a:t>Dover and Erik </a:t>
            </a:r>
            <a:r>
              <a:rPr lang="en-US" sz="2800" dirty="0" smtClean="0"/>
              <a:t>Dafforn, Wiley,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2011</a:t>
            </a:r>
            <a:r>
              <a:rPr lang="en-US" sz="2800" dirty="0" smtClean="0"/>
              <a:t>, ISBN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9780470554180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4585" y="1219200"/>
            <a:ext cx="1118465" cy="1447800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 descr="http://www.wowebook.co/wp-content/uploads/2011/05/Search-Engine-Optimization-SEO-An-Hour-a-Day-3rd-Edition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437" y="3048000"/>
            <a:ext cx="114731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Cover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410" y="4838700"/>
            <a:ext cx="1178814" cy="14859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Hosting for Your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partners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SuperHosting.bg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ICN.bg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Host.bg</a:t>
            </a:r>
            <a:r>
              <a:rPr lang="en-US" dirty="0"/>
              <a:t> are happy to offers to all students vouchers for free hosting</a:t>
            </a:r>
          </a:p>
          <a:p>
            <a:pPr lvl="1"/>
            <a:r>
              <a:rPr lang="en-US" dirty="0"/>
              <a:t>1-2 </a:t>
            </a:r>
            <a:r>
              <a:rPr lang="en-US" dirty="0" smtClean="0"/>
              <a:t>years, free subdomain, minimal parameters</a:t>
            </a:r>
            <a:endParaRPr lang="en-US" dirty="0"/>
          </a:p>
          <a:p>
            <a:pPr lvl="1"/>
            <a:r>
              <a:rPr lang="en-US" dirty="0"/>
              <a:t>discounts fro domain</a:t>
            </a:r>
          </a:p>
          <a:p>
            <a:r>
              <a:rPr lang="en-US" dirty="0"/>
              <a:t>More information will come soon in the forum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026" name="Picture 2" descr="http://www.superhosting.bg/HostingServices/images/logo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71" t="-33273" r="-1471" b="-33097"/>
          <a:stretch/>
        </p:blipFill>
        <p:spPr bwMode="auto">
          <a:xfrm>
            <a:off x="2307771" y="5911472"/>
            <a:ext cx="4599896" cy="511100"/>
          </a:xfrm>
          <a:prstGeom prst="roundRect">
            <a:avLst>
              <a:gd name="adj" fmla="val 9524"/>
            </a:avLst>
          </a:prstGeom>
          <a:solidFill>
            <a:srgbClr val="FFFFFF"/>
          </a:solidFill>
        </p:spPr>
      </p:pic>
      <p:pic>
        <p:nvPicPr>
          <p:cNvPr id="5" name="Picture 2" descr="http://www.adx.bg/wp-content/uploads/logo-ic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7771" y="4648200"/>
            <a:ext cx="1985963" cy="942753"/>
          </a:xfrm>
          <a:prstGeom prst="roundRect">
            <a:avLst>
              <a:gd name="adj" fmla="val 9524"/>
            </a:avLst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ost.bg/images/tmp/logo_white_bg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31" t="17008" r="10561" b="17992"/>
          <a:stretch/>
        </p:blipFill>
        <p:spPr bwMode="auto">
          <a:xfrm>
            <a:off x="4758616" y="4648200"/>
            <a:ext cx="2175584" cy="942753"/>
          </a:xfrm>
          <a:prstGeom prst="roundRect">
            <a:avLst>
              <a:gd name="adj" fmla="val 9524"/>
            </a:avLst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Search </a:t>
            </a:r>
            <a:r>
              <a:rPr lang="en-US" dirty="0" smtClean="0"/>
              <a:t>Engine Optimization </a:t>
            </a:r>
            <a:r>
              <a:rPr lang="en-US" dirty="0"/>
              <a:t>(SEO</a:t>
            </a:r>
            <a:r>
              <a:rPr lang="en-US" dirty="0" smtClean="0"/>
              <a:t>) Course – Introduction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53627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1972685" y="1225515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000" y="6172200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hlinkClick r:id="rId2"/>
              </a:rPr>
              <a:t>http://seocourse.telerik.com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36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399"/>
          </a:xfrm>
        </p:spPr>
        <p:txBody>
          <a:bodyPr/>
          <a:lstStyle/>
          <a:p>
            <a:pPr>
              <a:lnSpc>
                <a:spcPct val="103000"/>
              </a:lnSpc>
              <a:tabLst/>
            </a:pPr>
            <a:r>
              <a:rPr lang="en-US" dirty="0" smtClean="0"/>
              <a:t>What does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</a:t>
            </a:r>
            <a:r>
              <a:rPr lang="en-US" dirty="0" smtClean="0"/>
              <a:t> do?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Software development productivity tools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ASP.NET AJAX and MVC, Silverlight, WPF, WP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Win8 and HTML5 components, ORM, Reporting, CMS Solutions, Productivity Tools, Testing Tools</a:t>
            </a:r>
            <a:r>
              <a:rPr lang="en-US" dirty="0"/>
              <a:t>, Agile PM Tools, Mobile </a:t>
            </a:r>
            <a:r>
              <a:rPr lang="en-US" dirty="0" smtClean="0"/>
              <a:t>Dev Tools</a:t>
            </a:r>
          </a:p>
          <a:p>
            <a:pPr>
              <a:lnSpc>
                <a:spcPct val="103000"/>
              </a:lnSpc>
            </a:pPr>
            <a:r>
              <a:rPr lang="en-US" dirty="0" smtClean="0"/>
              <a:t>Headquartered in Bulgaria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With offices in USA, Germany, Australia, India</a:t>
            </a:r>
          </a:p>
          <a:p>
            <a:pPr lvl="1">
              <a:lnSpc>
                <a:spcPct val="103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750</a:t>
            </a:r>
            <a:r>
              <a:rPr lang="en-US" dirty="0" smtClean="0"/>
              <a:t> employees – mostly developers</a:t>
            </a:r>
          </a:p>
          <a:p>
            <a:pPr>
              <a:lnSpc>
                <a:spcPct val="103000"/>
              </a:lnSpc>
            </a:pPr>
            <a:r>
              <a:rPr lang="en-US" dirty="0" smtClean="0"/>
              <a:t>Employer #1 in Bulgaria for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9920" y="5385364"/>
            <a:ext cx="1828800" cy="118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46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 Academy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Academy </a:t>
            </a:r>
            <a:r>
              <a:rPr lang="en-US" dirty="0"/>
              <a:t>is an initiative for </a:t>
            </a:r>
            <a:r>
              <a:rPr lang="en-US" dirty="0" smtClean="0"/>
              <a:t>free training young </a:t>
            </a:r>
            <a:r>
              <a:rPr lang="en-US" dirty="0"/>
              <a:t>software engineers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Academy: </a:t>
            </a:r>
            <a:r>
              <a:rPr lang="en-US" noProof="1" smtClean="0"/>
              <a:t>.</a:t>
            </a:r>
            <a:r>
              <a:rPr lang="en-US" noProof="1"/>
              <a:t>NET Devs, </a:t>
            </a:r>
            <a:r>
              <a:rPr lang="en-US" noProof="1" smtClean="0"/>
              <a:t>Web &amp; XAML Front-Ends</a:t>
            </a:r>
            <a:r>
              <a:rPr lang="en-US" noProof="1"/>
              <a:t>, QAs, Dev-Supports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Kids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Online Courses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Contests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 initiatives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1" name="Picture 3" descr="C:\Users\nkostov\Desktop\321527_10150403349920070_716995069_10596466_1701940890_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86200" y="4265414"/>
            <a:ext cx="3249690" cy="202108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rnew.info/wp-content/uploads/2012/01/%D0%A2%D0%B5%D0%BB%D0%B5%D1%80%D0%B8%D0%BA-L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47545" y="3179918"/>
            <a:ext cx="2997955" cy="179848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2.gstatic.com/images?q=tbn:ANd9GcQoqw01h-oLFvIfkERYb1wDmwGdDIjc1yt60l1Cr81nlCUCidhnQO6J3Zsew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99199" y="4907432"/>
            <a:ext cx="2352675" cy="151130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01704" y="2792844"/>
            <a:ext cx="7327896" cy="266699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Software Academy</a:t>
            </a:r>
          </a:p>
        </p:txBody>
      </p: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461231" y="4346164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8" name="Rounded Rectangle 27"/>
          <p:cNvSpPr/>
          <p:nvPr/>
        </p:nvSpPr>
        <p:spPr>
          <a:xfrm>
            <a:off x="2159004" y="5840844"/>
            <a:ext cx="2184396" cy="63615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Job at Telerik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>
          <a:xfrm>
            <a:off x="3251202" y="5459843"/>
            <a:ext cx="0" cy="38100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1003302" y="1878453"/>
            <a:ext cx="188974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Online Courses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479802" y="1878452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School Academy</a:t>
            </a:r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>
            <a:off x="1948172" y="2419597"/>
            <a:ext cx="0" cy="37324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>
            <a:off x="4584702" y="2419596"/>
            <a:ext cx="0" cy="373248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3670302" y="959097"/>
            <a:ext cx="1820269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Kids Academy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stCxn id="52" idx="2"/>
            <a:endCxn id="35" idx="0"/>
          </p:cNvCxnSpPr>
          <p:nvPr/>
        </p:nvCxnSpPr>
        <p:spPr>
          <a:xfrm>
            <a:off x="4580437" y="1500241"/>
            <a:ext cx="4265" cy="37821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Tracks</a:t>
            </a:r>
            <a:endParaRPr lang="en-US" dirty="0"/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56836" y="1878453"/>
            <a:ext cx="1871166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Algo 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Academy</a:t>
            </a:r>
          </a:p>
        </p:txBody>
      </p:sp>
      <p:cxnSp>
        <p:nvCxnSpPr>
          <p:cNvPr id="26" name="Straight Arrow Connector 25"/>
          <p:cNvCxnSpPr>
            <a:stCxn id="52" idx="3"/>
            <a:endCxn id="25" idx="0"/>
          </p:cNvCxnSpPr>
          <p:nvPr/>
        </p:nvCxnSpPr>
        <p:spPr>
          <a:xfrm>
            <a:off x="5490571" y="1229669"/>
            <a:ext cx="1701848" cy="648784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35" idx="1"/>
            <a:endCxn id="33" idx="3"/>
          </p:cNvCxnSpPr>
          <p:nvPr/>
        </p:nvCxnSpPr>
        <p:spPr>
          <a:xfrm flipH="1">
            <a:off x="2893042" y="2149024"/>
            <a:ext cx="586760" cy="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5" idx="2"/>
          </p:cNvCxnSpPr>
          <p:nvPr/>
        </p:nvCxnSpPr>
        <p:spPr>
          <a:xfrm>
            <a:off x="7192419" y="2419597"/>
            <a:ext cx="0" cy="37324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8" name="Down Arrow 37"/>
          <p:cNvSpPr/>
          <p:nvPr/>
        </p:nvSpPr>
        <p:spPr>
          <a:xfrm rot="2840738">
            <a:off x="7877953" y="1173834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0" name="Down Arrow 39"/>
          <p:cNvSpPr/>
          <p:nvPr/>
        </p:nvSpPr>
        <p:spPr>
          <a:xfrm rot="19070730">
            <a:off x="738547" y="1168337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9070730">
            <a:off x="3167800" y="337882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2" name="Down Arrow 41"/>
          <p:cNvSpPr/>
          <p:nvPr/>
        </p:nvSpPr>
        <p:spPr>
          <a:xfrm rot="19070730">
            <a:off x="3047389" y="1238506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44" name="Straight Arrow Connector 25"/>
          <p:cNvCxnSpPr>
            <a:stCxn id="52" idx="1"/>
            <a:endCxn id="33" idx="0"/>
          </p:cNvCxnSpPr>
          <p:nvPr/>
        </p:nvCxnSpPr>
        <p:spPr>
          <a:xfrm rot="10800000" flipV="1">
            <a:off x="1948172" y="1229669"/>
            <a:ext cx="1722130" cy="648784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47" name="Down Arrow 46"/>
          <p:cNvSpPr/>
          <p:nvPr/>
        </p:nvSpPr>
        <p:spPr>
          <a:xfrm rot="2840738">
            <a:off x="8268789" y="2215868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039756" y="5840844"/>
            <a:ext cx="2061692" cy="63615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Another Job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1" name="Straight Arrow Connector 50"/>
          <p:cNvCxnSpPr>
            <a:endCxn id="48" idx="0"/>
          </p:cNvCxnSpPr>
          <p:nvPr/>
        </p:nvCxnSpPr>
        <p:spPr>
          <a:xfrm>
            <a:off x="6070602" y="5459843"/>
            <a:ext cx="0" cy="38100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9" name="Straight Arrow Connector 68"/>
          <p:cNvCxnSpPr>
            <a:endCxn id="6" idx="0"/>
          </p:cNvCxnSpPr>
          <p:nvPr/>
        </p:nvCxnSpPr>
        <p:spPr>
          <a:xfrm>
            <a:off x="5791780" y="4346164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5" name="Straight Arrow Connector 74"/>
          <p:cNvCxnSpPr>
            <a:endCxn id="8" idx="0"/>
          </p:cNvCxnSpPr>
          <p:nvPr/>
        </p:nvCxnSpPr>
        <p:spPr>
          <a:xfrm>
            <a:off x="7101448" y="4346164"/>
            <a:ext cx="0" cy="3008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43" name="Straight Arrow Connector 42"/>
          <p:cNvCxnSpPr/>
          <p:nvPr/>
        </p:nvCxnSpPr>
        <p:spPr>
          <a:xfrm>
            <a:off x="4788047" y="4346164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3" name="Straight Arrow Connector 62"/>
          <p:cNvCxnSpPr/>
          <p:nvPr/>
        </p:nvCxnSpPr>
        <p:spPr>
          <a:xfrm flipH="1">
            <a:off x="3960499" y="4005471"/>
            <a:ext cx="1195" cy="325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>
          <a:xfrm flipH="1">
            <a:off x="5648774" y="4010719"/>
            <a:ext cx="1195" cy="325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0" name="Straight Arrow Connector 69"/>
          <p:cNvCxnSpPr/>
          <p:nvPr/>
        </p:nvCxnSpPr>
        <p:spPr>
          <a:xfrm flipH="1">
            <a:off x="7262946" y="4010719"/>
            <a:ext cx="1195" cy="325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3" name="Straight Arrow Connector 72"/>
          <p:cNvCxnSpPr/>
          <p:nvPr/>
        </p:nvCxnSpPr>
        <p:spPr>
          <a:xfrm>
            <a:off x="1915512" y="4343400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5" idx="2"/>
          </p:cNvCxnSpPr>
          <p:nvPr/>
        </p:nvCxnSpPr>
        <p:spPr>
          <a:xfrm>
            <a:off x="2083084" y="4008995"/>
            <a:ext cx="518" cy="3316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" name="Rounded Rectangle 4"/>
          <p:cNvSpPr/>
          <p:nvPr/>
        </p:nvSpPr>
        <p:spPr>
          <a:xfrm>
            <a:off x="1178473" y="3467851"/>
            <a:ext cx="1809222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Programming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69739" y="4647045"/>
            <a:ext cx="644082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QA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94481" y="4647045"/>
            <a:ext cx="13335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Dev.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54346" y="4647044"/>
            <a:ext cx="1694204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Dev. Support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223171" y="3464327"/>
            <a:ext cx="1464674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HTML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&amp; JS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78473" y="4343400"/>
            <a:ext cx="6769098" cy="2764"/>
          </a:xfrm>
          <a:prstGeom prst="line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none" w="lg" len="lg"/>
          </a:ln>
          <a:effectLst/>
        </p:spPr>
      </p:cxnSp>
      <p:sp>
        <p:nvSpPr>
          <p:cNvPr id="45" name="Rounded Rectangle 44"/>
          <p:cNvSpPr/>
          <p:nvPr/>
        </p:nvSpPr>
        <p:spPr>
          <a:xfrm>
            <a:off x="4272541" y="4647045"/>
            <a:ext cx="1047588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JS Dev.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23321" y="3469575"/>
            <a:ext cx="1464674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Team Work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592089" y="3469575"/>
            <a:ext cx="1355482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Soft Skills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178473" y="4644281"/>
            <a:ext cx="1479606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XAML Dev.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eofrog.com/images/seo-in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9900" y="1752600"/>
            <a:ext cx="31242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/>
              <a:t>What is SEO?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pic>
        <p:nvPicPr>
          <p:cNvPr id="1026" name="Picture 2" descr="http://www.gyaninfotech.com/images/seo_services_ind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2197">
            <a:off x="5052836" y="413213"/>
            <a:ext cx="3720142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diseo.com/images/seo-services-india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54" b="12028"/>
          <a:stretch/>
        </p:blipFill>
        <p:spPr bwMode="auto">
          <a:xfrm rot="21123584">
            <a:off x="769363" y="1079330"/>
            <a:ext cx="2483783" cy="1382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38100" dir="2700000" sx="101000" sy="101000" algn="tl" rotWithShape="0">
              <a:prstClr val="black">
                <a:alpha val="70000"/>
              </a:prstClr>
            </a:outerShdw>
          </a:effectLst>
          <a:extLst/>
        </p:spPr>
      </p:pic>
      <p:pic>
        <p:nvPicPr>
          <p:cNvPr id="1030" name="Picture 6" descr="http://www.design.ddarsow.com/images/se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71277">
            <a:off x="6124373" y="2706795"/>
            <a:ext cx="1977743" cy="1804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032" name="Picture 8" descr="http://www.onedayweb.net/images/icon-SEO-Search-Engine-Optimisation-servi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55983">
            <a:off x="980966" y="2705613"/>
            <a:ext cx="2060575" cy="199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38100" dir="2700000" sx="101000" sy="101000" algn="tl" rotWithShape="0">
              <a:prstClr val="black">
                <a:alpha val="7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0254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SEO, SEM, E-Marketing?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9800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 engine optimization (SEO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of improving the </a:t>
            </a:r>
            <a:r>
              <a:rPr lang="en-US" dirty="0" smtClean="0"/>
              <a:t>visibility </a:t>
            </a:r>
            <a:r>
              <a:rPr lang="en-US" dirty="0"/>
              <a:t>of a </a:t>
            </a:r>
            <a:r>
              <a:rPr lang="en-US" dirty="0" smtClean="0"/>
              <a:t>Web site </a:t>
            </a:r>
            <a:r>
              <a:rPr lang="en-US" dirty="0"/>
              <a:t>or a </a:t>
            </a:r>
            <a:r>
              <a:rPr lang="en-US" dirty="0" smtClean="0"/>
              <a:t>Web </a:t>
            </a:r>
            <a:r>
              <a:rPr lang="en-US" dirty="0"/>
              <a:t>page in </a:t>
            </a:r>
            <a:r>
              <a:rPr lang="en-US" dirty="0" smtClean="0"/>
              <a:t>the search engines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</a:t>
            </a:r>
            <a:r>
              <a:rPr lang="en-US" dirty="0" smtClean="0"/>
              <a:t> – search engine marketing means marketing of a Web site (SEO + paid ads)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marketing </a:t>
            </a:r>
            <a:r>
              <a:rPr lang="en-US" dirty="0" smtClean="0"/>
              <a:t>(Web </a:t>
            </a:r>
            <a:r>
              <a:rPr lang="en-US" dirty="0"/>
              <a:t>marketing, e-marketing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Marketing a product or service through Internet</a:t>
            </a:r>
          </a:p>
          <a:p>
            <a:pPr lvl="1"/>
            <a:r>
              <a:rPr lang="en-US" dirty="0" smtClean="0"/>
              <a:t>Includes SEO, SEM, SMM (campaigns in the social networks), </a:t>
            </a:r>
            <a:r>
              <a:rPr lang="en-US" dirty="0"/>
              <a:t>paid </a:t>
            </a:r>
            <a:r>
              <a:rPr lang="en-US" dirty="0" smtClean="0"/>
              <a:t>ads, e-mail marketing,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3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Benefits of 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Goals of SEO (and e-marketing in general)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 site / page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shown at the top positions</a:t>
            </a:r>
            <a:r>
              <a:rPr lang="en-US" dirty="0" smtClean="0"/>
              <a:t> in Google / Bing / Yahoo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For certain keywords and search phrases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 site / page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increases its visitors </a:t>
            </a:r>
            <a:r>
              <a:rPr lang="en-US" dirty="0" smtClean="0"/>
              <a:t>(customers) and increases its sales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Achieve better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branding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reputation</a:t>
            </a:r>
            <a:r>
              <a:rPr lang="en-US" dirty="0" smtClean="0"/>
              <a:t> for a product /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Target </a:t>
            </a:r>
            <a:r>
              <a:rPr lang="en-US" dirty="0" smtClean="0"/>
              <a:t>the </a:t>
            </a:r>
            <a:r>
              <a:rPr lang="en-US" dirty="0"/>
              <a:t>audience better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Cut the marketing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2295</TotalTime>
  <Words>1231</Words>
  <Application>Microsoft Office PowerPoint</Application>
  <PresentationFormat>On-screen Show (4:3)</PresentationFormat>
  <Paragraphs>245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Search Engine Optimization (SEO)</vt:lpstr>
      <vt:lpstr>Table of Contents</vt:lpstr>
      <vt:lpstr>About Telerik and Telerik Academy</vt:lpstr>
      <vt:lpstr>About Telerik</vt:lpstr>
      <vt:lpstr>About Telerik Academy</vt:lpstr>
      <vt:lpstr>Learning Tracks</vt:lpstr>
      <vt:lpstr>What is SEO?</vt:lpstr>
      <vt:lpstr>What is SEO, SEM, E-Marketing?</vt:lpstr>
      <vt:lpstr>Goals and Benefits of SEO</vt:lpstr>
      <vt:lpstr>About the SEO Course</vt:lpstr>
      <vt:lpstr>About the SEO Course</vt:lpstr>
      <vt:lpstr>Requirements to the Students</vt:lpstr>
      <vt:lpstr>The Trainers Team</vt:lpstr>
      <vt:lpstr>Trainers Team</vt:lpstr>
      <vt:lpstr>Trainers Team (2)</vt:lpstr>
      <vt:lpstr>Trainers Team (3)</vt:lpstr>
      <vt:lpstr>Course Curriculum</vt:lpstr>
      <vt:lpstr>SEO Course Curriculum</vt:lpstr>
      <vt:lpstr>SEO Course Curriculum (2)</vt:lpstr>
      <vt:lpstr>Course Schedule &amp; Venue</vt:lpstr>
      <vt:lpstr>Course Schedule &amp; Venue</vt:lpstr>
      <vt:lpstr>Your SEO Project</vt:lpstr>
      <vt:lpstr>Your SEO Project</vt:lpstr>
      <vt:lpstr>Your SEO Project (2)</vt:lpstr>
      <vt:lpstr>Assessment</vt:lpstr>
      <vt:lpstr>Assessment</vt:lpstr>
      <vt:lpstr>Evaluation and Grades</vt:lpstr>
      <vt:lpstr>Certification and Awards</vt:lpstr>
      <vt:lpstr>Certification and Awards</vt:lpstr>
      <vt:lpstr>Recommended SEO Books</vt:lpstr>
      <vt:lpstr>Recommended SEO Books</vt:lpstr>
      <vt:lpstr>Recommended SEO Books (2)</vt:lpstr>
      <vt:lpstr>Free Hosting for Your Projects</vt:lpstr>
      <vt:lpstr>Search Engine Optimization (SEO) Course –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Course Overview</dc:title>
  <dc:subject>Telerik Software Academy</dc:subject>
  <dc:creator>Svetlin Nakov</dc:creator>
  <cp:keywords>SEO, internet marketing, SEM, search engines, free course, Telerik Software Academy</cp:keywords>
  <cp:lastModifiedBy>Svetlin Nakov</cp:lastModifiedBy>
  <cp:revision>672</cp:revision>
  <dcterms:created xsi:type="dcterms:W3CDTF">2007-12-08T16:03:35Z</dcterms:created>
  <dcterms:modified xsi:type="dcterms:W3CDTF">2013-05-15T15:45:39Z</dcterms:modified>
  <cp:category>SEO</cp:category>
</cp:coreProperties>
</file>