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58" r:id="rId5"/>
    <p:sldId id="259" r:id="rId6"/>
    <p:sldId id="261" r:id="rId7"/>
    <p:sldId id="274" r:id="rId8"/>
    <p:sldId id="263" r:id="rId9"/>
    <p:sldId id="292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0" r:id="rId19"/>
    <p:sldId id="271" r:id="rId20"/>
    <p:sldId id="272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660"/>
  </p:normalViewPr>
  <p:slideViewPr>
    <p:cSldViewPr>
      <p:cViewPr varScale="1">
        <p:scale>
          <a:sx n="100" d="100"/>
          <a:sy n="100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eather.bg/" TargetMode="External"/><Relationship Id="rId5" Type="http://schemas.openxmlformats.org/officeDocument/2006/relationships/hyperlink" Target="http://moz.com/" TargetMode="External"/><Relationship Id="rId4" Type="http://schemas.openxmlformats.org/officeDocument/2006/relationships/hyperlink" Target="http://dir.b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om.int/cms/en/sites/iom/home.html" TargetMode="External"/><Relationship Id="rId2" Type="http://schemas.openxmlformats.org/officeDocument/2006/relationships/hyperlink" Target="http://iom.int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oranks.org/check_pagerank.php" TargetMode="External"/><Relationship Id="rId2" Type="http://schemas.openxmlformats.org/officeDocument/2006/relationships/hyperlink" Target="http://prchecker.inf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seovisia.com/seo_check.php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seoranks.org/check_site_rank.ph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cleverstat.com/en/google-monitor-query.htm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o-globe.net/" TargetMode="External"/><Relationship Id="rId2" Type="http://schemas.openxmlformats.org/officeDocument/2006/relationships/hyperlink" Target="http://seovisia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seoranks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eovisia.com/semantic_core.ph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adwords.google.com/o/KeywordToo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shable.com/2007/05/08/27-google-analytics-features" TargetMode="External"/><Relationship Id="rId2" Type="http://schemas.openxmlformats.org/officeDocument/2006/relationships/hyperlink" Target="https://www.google.com/analyti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www.google.com/webmasters/tool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l-sitemaps.com/" TargetMode="External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hyperlink" Target="http://advego.ru/plagiatus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www.majesticseo.com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hyperlink" Target="https://ahrefs.com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hyperlink" Target="http://www.opensiteexplorer.org/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tools.com/" TargetMode="External"/><Relationship Id="rId2" Type="http://schemas.openxmlformats.org/officeDocument/2006/relationships/hyperlink" Target="http://moz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arketsamurai.com/" TargetMode="External"/><Relationship Id="rId4" Type="http://schemas.openxmlformats.org/officeDocument/2006/relationships/hyperlink" Target="http://www.yazzle.ru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pamir@abv.bg" TargetMode="External"/><Relationship Id="rId2" Type="http://schemas.openxmlformats.org/officeDocument/2006/relationships/hyperlink" Target="http://seovisia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plus.google.com/10816272873006472901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SEO </a:t>
            </a:r>
            <a:r>
              <a:rPr lang="bg-BG" sz="6000" b="1" dirty="0" smtClean="0">
                <a:solidFill>
                  <a:srgbClr val="0070C0"/>
                </a:solidFill>
              </a:rPr>
              <a:t>инструменти</a:t>
            </a:r>
            <a:endParaRPr lang="bg-BG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3400"/>
            <a:ext cx="25908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bg-BG" sz="2400" b="1" dirty="0" smtClean="0">
                <a:solidFill>
                  <a:schemeClr val="accent5">
                    <a:lumMod val="50000"/>
                  </a:schemeClr>
                </a:solidFill>
              </a:rPr>
              <a:t>Димитър Стаменов</a:t>
            </a:r>
          </a:p>
          <a:p>
            <a:pPr algn="l"/>
            <a:r>
              <a:rPr lang="bg-BG" sz="2400" dirty="0" smtClean="0">
                <a:solidFill>
                  <a:schemeClr val="accent5">
                    <a:lumMod val="50000"/>
                  </a:schemeClr>
                </a:solidFill>
              </a:rPr>
              <a:t>Мениджър проекти</a:t>
            </a:r>
          </a:p>
          <a:p>
            <a:pPr algn="l"/>
            <a:r>
              <a:rPr lang="bg-BG" sz="2400" dirty="0" smtClean="0">
                <a:solidFill>
                  <a:schemeClr val="accent5">
                    <a:lumMod val="50000"/>
                  </a:schemeClr>
                </a:solidFill>
              </a:rPr>
              <a:t>Славяна софт</a:t>
            </a:r>
          </a:p>
          <a:p>
            <a:pPr algn="l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www.slaviana.com</a:t>
            </a:r>
            <a:endParaRPr lang="bg-BG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>
                <a:solidFill>
                  <a:srgbClr val="0070C0"/>
                </a:solidFill>
              </a:rPr>
              <a:t>В</a:t>
            </a:r>
            <a:r>
              <a:rPr lang="ru-RU" sz="2800" dirty="0" smtClean="0">
                <a:solidFill>
                  <a:srgbClr val="0070C0"/>
                </a:solidFill>
              </a:rPr>
              <a:t> помощ на SEO специалистите</a:t>
            </a:r>
            <a:endParaRPr lang="bg-BG" sz="28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Documents and Settings\Admin.WXBGSF-IT-0484L\My Documents\Various\SEO\telerik\Seo-too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276600"/>
            <a:ext cx="2638425" cy="2466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Общ поглед върху сайта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1"/>
            <a:ext cx="792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SEO </a:t>
            </a:r>
            <a:r>
              <a:rPr lang="bg-BG" sz="2800" b="1" dirty="0" smtClean="0"/>
              <a:t>инструменти, които дават бърза, но съвсем обща, базова информация: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Toolbar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Alexa Toolbar</a:t>
            </a:r>
          </a:p>
          <a:p>
            <a:endParaRPr lang="bg-BG" dirty="0"/>
          </a:p>
        </p:txBody>
      </p:sp>
      <p:pic>
        <p:nvPicPr>
          <p:cNvPr id="5" name="Picture 4" descr="toolbar_alexa_goog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114800"/>
            <a:ext cx="8709600" cy="670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3276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PageRank</a:t>
            </a:r>
            <a:endParaRPr lang="bg-BG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819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Google +1</a:t>
            </a:r>
            <a:endParaRPr lang="bg-BG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905500" y="3799820"/>
            <a:ext cx="1333500" cy="391180"/>
          </a:xfrm>
          <a:prstGeom prst="straightConnector1">
            <a:avLst/>
          </a:prstGeom>
          <a:ln w="539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7848600" y="3342620"/>
            <a:ext cx="685800" cy="848380"/>
          </a:xfrm>
          <a:prstGeom prst="straightConnector1">
            <a:avLst/>
          </a:prstGeom>
          <a:ln w="539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5410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Alexa Rank</a:t>
            </a:r>
            <a:endParaRPr lang="bg-BG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2705100" y="4724400"/>
            <a:ext cx="419100" cy="685800"/>
          </a:xfrm>
          <a:prstGeom prst="straightConnector1">
            <a:avLst/>
          </a:prstGeom>
          <a:ln w="539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PageRank, Alexa Rank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1"/>
            <a:ext cx="792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Кратък поглед върху стойностите: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PageRank 4 </a:t>
            </a:r>
            <a:r>
              <a:rPr lang="bg-BG" sz="2800" dirty="0" smtClean="0"/>
              <a:t>и по-висок – авторитетен сайт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Липса на </a:t>
            </a:r>
            <a:r>
              <a:rPr lang="en-US" sz="2800" dirty="0" smtClean="0"/>
              <a:t>PageRank – </a:t>
            </a:r>
            <a:r>
              <a:rPr lang="bg-BG" sz="2800" dirty="0" smtClean="0"/>
              <a:t>нов сайт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Alexa Rank &lt; 500K – </a:t>
            </a:r>
            <a:r>
              <a:rPr lang="bg-BG" sz="2800" dirty="0" smtClean="0"/>
              <a:t>доста посещаван сайт</a:t>
            </a:r>
          </a:p>
          <a:p>
            <a:endParaRPr lang="en-US" sz="2800" dirty="0" smtClean="0"/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429000"/>
            <a:ext cx="7924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Примери: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2"/>
              </a:rPr>
              <a:t>facebook.com</a:t>
            </a:r>
            <a:r>
              <a:rPr lang="bg-BG" sz="2800" dirty="0" smtClean="0"/>
              <a:t> – </a:t>
            </a:r>
            <a:r>
              <a:rPr lang="en-US" sz="2800" dirty="0" smtClean="0"/>
              <a:t>PR9, Alexa 1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3"/>
              </a:rPr>
              <a:t>telerik.com</a:t>
            </a:r>
            <a:r>
              <a:rPr lang="bg-BG" sz="2800" dirty="0" smtClean="0"/>
              <a:t> – </a:t>
            </a:r>
            <a:r>
              <a:rPr lang="en-US" sz="2800" dirty="0" smtClean="0"/>
              <a:t>PR7, Alexa 8084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4"/>
              </a:rPr>
              <a:t>dir.bg</a:t>
            </a:r>
            <a:r>
              <a:rPr lang="bg-BG" sz="2800" dirty="0" smtClean="0"/>
              <a:t> – </a:t>
            </a:r>
            <a:r>
              <a:rPr lang="en-US" sz="2800" dirty="0" smtClean="0"/>
              <a:t>PR6, Alexa 4808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5"/>
              </a:rPr>
              <a:t>moz.com</a:t>
            </a:r>
            <a:r>
              <a:rPr lang="bg-BG" sz="2800" dirty="0" smtClean="0"/>
              <a:t> – </a:t>
            </a:r>
            <a:r>
              <a:rPr lang="en-US" sz="2800" dirty="0" smtClean="0"/>
              <a:t>PR2, Alexa 4163 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bg-BG" sz="2800" dirty="0" smtClean="0">
                <a:solidFill>
                  <a:srgbClr val="0070C0"/>
                </a:solidFill>
              </a:rPr>
              <a:t>бивш </a:t>
            </a:r>
            <a:r>
              <a:rPr lang="en-US" sz="2800" dirty="0" smtClean="0">
                <a:solidFill>
                  <a:srgbClr val="0070C0"/>
                </a:solidFill>
              </a:rPr>
              <a:t>seomoz.org</a:t>
            </a:r>
            <a:r>
              <a:rPr lang="bg-BG" sz="2800" dirty="0" smtClean="0">
                <a:solidFill>
                  <a:srgbClr val="0070C0"/>
                </a:solidFill>
              </a:rPr>
              <a:t>)</a:t>
            </a:r>
            <a:endParaRPr lang="en-US" sz="2800" dirty="0" smtClean="0">
              <a:solidFill>
                <a:srgbClr val="0070C0"/>
              </a:solidFill>
            </a:endParaRP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6"/>
              </a:rPr>
              <a:t>weather.bg</a:t>
            </a:r>
            <a:r>
              <a:rPr lang="bg-BG" sz="2800" dirty="0" smtClean="0"/>
              <a:t> – </a:t>
            </a:r>
            <a:r>
              <a:rPr lang="en-US" sz="2800" dirty="0" smtClean="0"/>
              <a:t>PR3, Alexa 252K</a:t>
            </a:r>
          </a:p>
          <a:p>
            <a:endParaRPr lang="en-US" sz="2800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Проверка на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PageRank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онлайн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90600"/>
            <a:ext cx="7924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Случаи, когато не можете да проверите </a:t>
            </a:r>
            <a:r>
              <a:rPr lang="en-US" sz="2800" b="1" dirty="0" smtClean="0"/>
              <a:t>PageRank</a:t>
            </a:r>
            <a:r>
              <a:rPr lang="bg-BG" sz="2800" b="1" dirty="0" smtClean="0"/>
              <a:t> с </a:t>
            </a:r>
            <a:r>
              <a:rPr lang="en-US" sz="2800" b="1" dirty="0" smtClean="0"/>
              <a:t>Google Toolbar</a:t>
            </a:r>
            <a:r>
              <a:rPr lang="bg-BG" sz="2800" b="1" dirty="0" smtClean="0"/>
              <a:t>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не използвате </a:t>
            </a:r>
            <a:r>
              <a:rPr lang="en-US" sz="2800" dirty="0" smtClean="0"/>
              <a:t>Internet Explorer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не желаете да инсталирате </a:t>
            </a:r>
            <a:r>
              <a:rPr lang="en-US" sz="2800" dirty="0" smtClean="0"/>
              <a:t>Google Toolbar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Toolbar</a:t>
            </a:r>
            <a:r>
              <a:rPr lang="bg-BG" sz="2800" dirty="0" smtClean="0"/>
              <a:t> понякога не показва </a:t>
            </a:r>
            <a:r>
              <a:rPr lang="en-US" sz="2800" dirty="0" smtClean="0"/>
              <a:t>PR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Основният домейн пренасочва към вътрешна страница</a:t>
            </a:r>
          </a:p>
          <a:p>
            <a:pPr>
              <a:buFont typeface="Arial" pitchFamily="34" charset="0"/>
              <a:buChar char="•"/>
            </a:pPr>
            <a:endParaRPr lang="bg-BG" sz="2800" dirty="0" smtClean="0"/>
          </a:p>
          <a:p>
            <a:r>
              <a:rPr lang="bg-BG" sz="2800" dirty="0" smtClean="0"/>
              <a:t>Пример: </a:t>
            </a:r>
            <a:r>
              <a:rPr lang="en-US" sz="2800" dirty="0" smtClean="0">
                <a:hlinkClick r:id="rId2"/>
              </a:rPr>
              <a:t>http://iom.int</a:t>
            </a:r>
            <a:r>
              <a:rPr lang="bg-BG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International Organization for </a:t>
            </a:r>
            <a:r>
              <a:rPr lang="en-US" sz="2800" dirty="0" smtClean="0"/>
              <a:t>Migration</a:t>
            </a:r>
            <a:endParaRPr lang="bg-BG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</a:t>
            </a:r>
            <a:r>
              <a:rPr lang="en-US" sz="2800" dirty="0" smtClean="0">
                <a:hlinkClick r:id="rId3"/>
              </a:rPr>
              <a:t>://iom.int/cms/en/sites/iom/home.html</a:t>
            </a:r>
            <a:endParaRPr lang="en-US" sz="2800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</a:rPr>
              <a:t>Проверка на </a:t>
            </a:r>
            <a:r>
              <a:rPr lang="en-US" sz="4400" dirty="0" smtClean="0">
                <a:solidFill>
                  <a:srgbClr val="0070C0"/>
                </a:solidFill>
              </a:rPr>
              <a:t>PageRank </a:t>
            </a:r>
            <a:r>
              <a:rPr lang="bg-BG" sz="4400" dirty="0" smtClean="0">
                <a:solidFill>
                  <a:srgbClr val="0070C0"/>
                </a:solidFill>
              </a:rPr>
              <a:t>онлайн</a:t>
            </a:r>
          </a:p>
          <a:p>
            <a:pPr lvl="0" algn="ctr">
              <a:spcBef>
                <a:spcPct val="0"/>
              </a:spcBef>
            </a:pP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1"/>
            <a:ext cx="7924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Инструменти за онлайн проверка на </a:t>
            </a:r>
            <a:r>
              <a:rPr lang="en-US" sz="2800" b="1" dirty="0" smtClean="0"/>
              <a:t>PageRank</a:t>
            </a:r>
            <a:r>
              <a:rPr lang="bg-BG" sz="2800" b="1" dirty="0" smtClean="0"/>
              <a:t>: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2"/>
              </a:rPr>
              <a:t>http://prchecker.info</a:t>
            </a:r>
            <a:r>
              <a:rPr lang="en-US" sz="2800" dirty="0" smtClean="0"/>
              <a:t> – </a:t>
            </a:r>
            <a:r>
              <a:rPr lang="bg-BG" sz="2800" dirty="0" smtClean="0"/>
              <a:t>трябва да въвеждате капча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3"/>
              </a:rPr>
              <a:t>http://seoranks.org/check_pagerank.php</a:t>
            </a:r>
            <a:endParaRPr lang="en-US" sz="2800" dirty="0" smtClean="0"/>
          </a:p>
          <a:p>
            <a:endParaRPr lang="bg-BG" dirty="0"/>
          </a:p>
        </p:txBody>
      </p:sp>
      <p:pic>
        <p:nvPicPr>
          <p:cNvPr id="1026" name="Picture 2" descr="C:\Documents and Settings\Admin.WXBGSF-IT-0484L\My Documents\Various\SEO\telerik\seoranks_p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200400"/>
            <a:ext cx="4826000" cy="237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Проверка за класиране на сайт онлайн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Онлайн проверка: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удобна при не много чести проверки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много инструменти не дават съвсем точни резултати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проверка с </a:t>
            </a:r>
            <a:r>
              <a:rPr lang="en-US" sz="2800" dirty="0" smtClean="0"/>
              <a:t>Google Chrome – </a:t>
            </a:r>
            <a:r>
              <a:rPr lang="en-US" sz="2800" dirty="0" err="1" smtClean="0"/>
              <a:t>Ctrl+Shift+N</a:t>
            </a:r>
            <a:endParaRPr lang="bg-BG" sz="2800" dirty="0" smtClean="0"/>
          </a:p>
          <a:p>
            <a:endParaRPr lang="en-US" sz="2800" dirty="0" smtClean="0"/>
          </a:p>
          <a:p>
            <a:endParaRPr lang="bg-BG" dirty="0"/>
          </a:p>
        </p:txBody>
      </p:sp>
      <p:pic>
        <p:nvPicPr>
          <p:cNvPr id="2050" name="Picture 2" descr="C:\Documents and Settings\Admin.WXBGSF-IT-0484L\My Documents\Various\SEO\telerik\chrome_inkogni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581400"/>
            <a:ext cx="6604000" cy="2536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1"/>
            <a:ext cx="8610600" cy="609599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Онлайн инструменти за проверка за класиране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7924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SEO </a:t>
            </a:r>
            <a:r>
              <a:rPr lang="bg-BG" sz="2800" b="1" dirty="0" smtClean="0"/>
              <a:t>визия – за </a:t>
            </a:r>
            <a:r>
              <a:rPr lang="en-US" sz="2800" b="1" dirty="0" smtClean="0"/>
              <a:t>google.bg</a:t>
            </a:r>
            <a:endParaRPr lang="bg-BG" sz="2800" b="1" dirty="0" smtClean="0"/>
          </a:p>
          <a:p>
            <a:r>
              <a:rPr lang="en-US" sz="2800" dirty="0" smtClean="0">
                <a:hlinkClick r:id="rId2"/>
              </a:rPr>
              <a:t>http://seovisia.com/seo_check.php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лесен за използване – не изисква регистрация или капча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приема домейни на кирилица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показва </a:t>
            </a:r>
            <a:r>
              <a:rPr lang="en-US" sz="2800" dirty="0" smtClean="0"/>
              <a:t>URL </a:t>
            </a:r>
            <a:r>
              <a:rPr lang="bg-BG" sz="2800" dirty="0" smtClean="0"/>
              <a:t>в резултатите на кирилица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проверява топ 70 на Гугъл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показва списъка с резултати</a:t>
            </a:r>
            <a:endParaRPr lang="en-US" sz="2800" dirty="0" smtClean="0"/>
          </a:p>
          <a:p>
            <a:endParaRPr lang="bg-BG" dirty="0"/>
          </a:p>
        </p:txBody>
      </p:sp>
      <p:pic>
        <p:nvPicPr>
          <p:cNvPr id="1030" name="Picture 6" descr="C:\Documents and Settings\Admin.WXBGSF-IT-0484L\My Documents\Various\SEO\telerik\kartinki\seovisia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95800"/>
            <a:ext cx="4419600" cy="1628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1"/>
            <a:ext cx="8610600" cy="609599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Онлайн инструменти за проверка за класиране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SEO </a:t>
            </a:r>
            <a:r>
              <a:rPr lang="bg-BG" sz="2800" b="1" dirty="0" smtClean="0"/>
              <a:t>визия – Класиране на сайт - резултати</a:t>
            </a:r>
          </a:p>
        </p:txBody>
      </p:sp>
      <p:pic>
        <p:nvPicPr>
          <p:cNvPr id="2050" name="Picture 2" descr="C:\Documents and Settings\Admin.WXBGSF-IT-0484L\My Documents\Various\SEO\telerik\kartinki\seovisia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14800"/>
            <a:ext cx="5657850" cy="1924050"/>
          </a:xfrm>
          <a:prstGeom prst="rect">
            <a:avLst/>
          </a:prstGeom>
          <a:noFill/>
        </p:spPr>
      </p:pic>
      <p:pic>
        <p:nvPicPr>
          <p:cNvPr id="2051" name="Picture 3" descr="C:\Documents and Settings\Admin.WXBGSF-IT-0484L\My Documents\Various\SEO\telerik\kartinki\seovisia_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4524375" cy="169545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600200" y="2666999"/>
            <a:ext cx="685800" cy="40777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609600" y="4724400"/>
            <a:ext cx="2362200" cy="5334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1"/>
            <a:ext cx="8610600" cy="609599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Онлайн инструменти за проверка за класиране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SEORanks</a:t>
            </a:r>
            <a:r>
              <a:rPr lang="bg-BG" sz="2800" b="1" dirty="0" smtClean="0"/>
              <a:t> – за всички държави</a:t>
            </a:r>
          </a:p>
          <a:p>
            <a:r>
              <a:rPr lang="en-US" sz="2800" dirty="0" smtClean="0">
                <a:hlinkClick r:id="rId2"/>
              </a:rPr>
              <a:t>http://seoranks.org/check_site_rank.php</a:t>
            </a:r>
            <a:endParaRPr lang="bg-BG" sz="14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можете да изберете държава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отчита влиянието на езика и географското положение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работи много бързо и проверява топ 100 на Гугъл</a:t>
            </a:r>
            <a:endParaRPr lang="bg-BG" dirty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показва първите 10 резултата</a:t>
            </a:r>
          </a:p>
        </p:txBody>
      </p:sp>
      <p:pic>
        <p:nvPicPr>
          <p:cNvPr id="3074" name="Picture 2" descr="C:\Documents and Settings\Admin.WXBGSF-IT-0484L\My Documents\Various\SEO\telerik\kartinki\seoranks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38600"/>
            <a:ext cx="4448175" cy="20193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7200" y="5105400"/>
            <a:ext cx="2362200" cy="5334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</a:rPr>
              <a:t>Проследяване на класирането</a:t>
            </a:r>
            <a:endParaRPr lang="bg-BG" sz="4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19201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Лесен, безплатен и удобен инструмент:</a:t>
            </a:r>
          </a:p>
          <a:p>
            <a:r>
              <a:rPr lang="en-US" sz="2800" dirty="0" smtClean="0"/>
              <a:t>Free Monitor for Google</a:t>
            </a:r>
          </a:p>
          <a:p>
            <a:r>
              <a:rPr lang="en-US" sz="2400" dirty="0" smtClean="0">
                <a:hlinkClick r:id="rId2"/>
              </a:rPr>
              <a:t>http://www.cleverstat.com/en/google-monitor-query.htm</a:t>
            </a:r>
            <a:endParaRPr lang="bg-BG" sz="24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bg-BG" dirty="0"/>
          </a:p>
        </p:txBody>
      </p:sp>
      <p:pic>
        <p:nvPicPr>
          <p:cNvPr id="3074" name="Picture 2" descr="C:\Documents and Settings\Admin.WXBGSF-IT-0484L\My Documents\Various\SEO\telerik\fmg_toolb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19600"/>
            <a:ext cx="5956300" cy="558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3276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solidFill>
                  <a:srgbClr val="C00000"/>
                </a:solidFill>
              </a:rPr>
              <a:t>Добавяте </a:t>
            </a:r>
            <a:r>
              <a:rPr lang="en-US" sz="2800" b="1" dirty="0" smtClean="0">
                <a:solidFill>
                  <a:srgbClr val="C00000"/>
                </a:solidFill>
              </a:rPr>
              <a:t>URL</a:t>
            </a:r>
            <a:endParaRPr lang="bg-BG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3276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solidFill>
                  <a:srgbClr val="C00000"/>
                </a:solidFill>
              </a:rPr>
              <a:t>Добавяте ключови фрази</a:t>
            </a:r>
            <a:endParaRPr lang="bg-BG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54864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solidFill>
                  <a:srgbClr val="C00000"/>
                </a:solidFill>
              </a:rPr>
              <a:t>Започвате проверката</a:t>
            </a:r>
            <a:endParaRPr lang="bg-BG" sz="28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2095500" y="3799820"/>
            <a:ext cx="2552700" cy="848380"/>
          </a:xfrm>
          <a:prstGeom prst="straightConnector1">
            <a:avLst/>
          </a:prstGeom>
          <a:ln w="539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5410200" y="3799820"/>
            <a:ext cx="990600" cy="848380"/>
          </a:xfrm>
          <a:prstGeom prst="straightConnector1">
            <a:avLst/>
          </a:prstGeom>
          <a:ln w="539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4648200" y="4800600"/>
            <a:ext cx="1676400" cy="685800"/>
          </a:xfrm>
          <a:prstGeom prst="straightConnector1">
            <a:avLst/>
          </a:prstGeom>
          <a:ln w="539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Free Monitor for Google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- настройки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1"/>
            <a:ext cx="792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Настройки на </a:t>
            </a:r>
            <a:r>
              <a:rPr lang="en-US" sz="2800" b="1" dirty="0" smtClean="0"/>
              <a:t>Free Monitor for Google</a:t>
            </a:r>
            <a:r>
              <a:rPr lang="bg-BG" sz="2800" b="1" dirty="0" smtClean="0"/>
              <a:t>: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Options -&gt; Preferences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Check first 10 results – </a:t>
            </a:r>
            <a:r>
              <a:rPr lang="bg-BG" sz="2800" dirty="0" smtClean="0"/>
              <a:t>според очакваното класиране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Country – Bulgaria (Bulgarian)</a:t>
            </a:r>
          </a:p>
          <a:p>
            <a:endParaRPr lang="bg-BG" dirty="0"/>
          </a:p>
        </p:txBody>
      </p:sp>
      <p:pic>
        <p:nvPicPr>
          <p:cNvPr id="5122" name="Picture 2" descr="C:\Documents and Settings\Admin.WXBGSF-IT-0484L\My Documents\Various\SEO\telerik\fmg_op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657600"/>
            <a:ext cx="6331118" cy="19462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343400" y="4038600"/>
            <a:ext cx="2819400" cy="16764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Полезни сайтове</a:t>
            </a:r>
            <a:endParaRPr lang="bg-B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066800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seovisia.com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полезни материали за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SEO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SEO </a:t>
            </a: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инструменти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SEO</a:t>
            </a: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 обучения,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консултации и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курсове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seo-globe.net</a:t>
            </a:r>
            <a:endParaRPr lang="bg-BG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SEO </a:t>
            </a: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блог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seoranks.org</a:t>
            </a:r>
            <a:endParaRPr lang="bg-BG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SEO </a:t>
            </a: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инструменти</a:t>
            </a:r>
            <a:endParaRPr lang="bg-BG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C:\Documents and Settings\Admin.WXBGSF-IT-0484L\My Documents\Various\SEO_sites\seovisia\logo_seovisi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990600"/>
            <a:ext cx="2133600" cy="1100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Free Monitor for Google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- резултати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924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Възможности при показването на резултатите: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разглеждане на пълния списък с резултати на </a:t>
            </a:r>
            <a:r>
              <a:rPr lang="en-US" sz="2800" dirty="0" smtClean="0"/>
              <a:t>Google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включване и изключване на ключови думи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проследяваме промяната в класирането</a:t>
            </a:r>
          </a:p>
          <a:p>
            <a:pPr>
              <a:buFont typeface="Arial" pitchFamily="34" charset="0"/>
              <a:buChar char="•"/>
            </a:pPr>
            <a:endParaRPr lang="bg-BG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bg-BG" dirty="0"/>
          </a:p>
        </p:txBody>
      </p:sp>
      <p:pic>
        <p:nvPicPr>
          <p:cNvPr id="4098" name="Picture 2" descr="C:\Documents and Settings\Admin.WXBGSF-IT-0484L\My Documents\Various\SEO\telerik\fmg_resul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7289800" cy="280005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133600" y="4419600"/>
            <a:ext cx="1828800" cy="990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Oval 5"/>
          <p:cNvSpPr/>
          <p:nvPr/>
        </p:nvSpPr>
        <p:spPr>
          <a:xfrm>
            <a:off x="4953000" y="4876800"/>
            <a:ext cx="2895600" cy="685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Семантично ядро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1"/>
            <a:ext cx="7924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Какво представлява семантичното ядро</a:t>
            </a:r>
          </a:p>
          <a:p>
            <a:r>
              <a:rPr lang="en-US" sz="2800" dirty="0" smtClean="0">
                <a:hlinkClick r:id="rId2"/>
              </a:rPr>
              <a:t>http://seovisia.com/semantic_core.php</a:t>
            </a:r>
            <a:endParaRPr lang="bg-BG" sz="2800" dirty="0" smtClean="0"/>
          </a:p>
          <a:p>
            <a:endParaRPr lang="bg-BG" sz="2800" b="1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ключови фрази, свързани с дейността, продуктите или услугите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отговарят на начина, по който ги търси целевата аудитория</a:t>
            </a:r>
          </a:p>
          <a:p>
            <a:endParaRPr lang="bg-BG" sz="2800" dirty="0" smtClean="0"/>
          </a:p>
          <a:p>
            <a:r>
              <a:rPr lang="bg-BG" sz="2800" dirty="0" smtClean="0"/>
              <a:t>Трябва да определим тези ключови фрази, които са най-търсени и отговарят на съдържанието на сайта.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Инструмент за ключови думи –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Adwords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Адрес на инструмента:</a:t>
            </a:r>
          </a:p>
          <a:p>
            <a:r>
              <a:rPr lang="en-US" sz="2800" dirty="0" smtClean="0">
                <a:hlinkClick r:id="rId2"/>
              </a:rPr>
              <a:t>https://</a:t>
            </a:r>
            <a:r>
              <a:rPr lang="bg-BG" sz="2800" dirty="0" smtClean="0">
                <a:hlinkClick r:id="rId2"/>
              </a:rPr>
              <a:t>adwords.google.com/o/KeywordTool</a:t>
            </a:r>
            <a:endParaRPr lang="bg-BG" sz="2800" dirty="0" smtClean="0"/>
          </a:p>
          <a:p>
            <a:endParaRPr lang="bg-BG" sz="2800" dirty="0" smtClean="0"/>
          </a:p>
          <a:p>
            <a:r>
              <a:rPr lang="bg-BG" sz="2800" dirty="0" smtClean="0"/>
              <a:t>Въвеждаме ключовите фрази</a:t>
            </a:r>
            <a:endParaRPr lang="bg-BG" dirty="0"/>
          </a:p>
        </p:txBody>
      </p:sp>
      <p:pic>
        <p:nvPicPr>
          <p:cNvPr id="4" name="Picture 2" descr="C:\Documents and Settings\Admin.WXBGSF-IT-0484L\My Documents\Various\SEO\telerik\kartinki\gadwords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5915025" cy="259080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752600" y="3276600"/>
            <a:ext cx="1828800" cy="990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Oval 8"/>
          <p:cNvSpPr/>
          <p:nvPr/>
        </p:nvSpPr>
        <p:spPr>
          <a:xfrm>
            <a:off x="3810000" y="4572000"/>
            <a:ext cx="2895600" cy="762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Инструмент за ключови думи –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Adwords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7" name="Picture 3" descr="C:\Documents and Settings\Admin.WXBGSF-IT-0484L\My Documents\Various\SEO\telerik\kartinki\gadwords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1638300"/>
            <a:ext cx="5915025" cy="25908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981200" y="1524000"/>
            <a:ext cx="1219200" cy="609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Oval 9"/>
          <p:cNvSpPr/>
          <p:nvPr/>
        </p:nvSpPr>
        <p:spPr>
          <a:xfrm>
            <a:off x="4876800" y="2590800"/>
            <a:ext cx="1600200" cy="16764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9144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Изтегляме резултата като </a:t>
            </a:r>
            <a:r>
              <a:rPr lang="en-US" sz="2800" dirty="0" smtClean="0"/>
              <a:t>CSV </a:t>
            </a:r>
            <a:r>
              <a:rPr lang="bg-BG" sz="2800" dirty="0" smtClean="0"/>
              <a:t>файл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6482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Необходими са ни фрази с голям брой месечни търсения.</a:t>
            </a:r>
            <a:endParaRPr lang="bg-BG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Инструмент за ключови думи –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Adwords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762000"/>
            <a:ext cx="6629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Окончателен избор на ключови думи: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подреждаме по брой месечни търсения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изтриваме фрази, които нямат общо с нашата тематика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проверяваме за фрази с прекалено висока конкуренция</a:t>
            </a:r>
          </a:p>
          <a:p>
            <a:endParaRPr lang="bg-BG" sz="2800" dirty="0"/>
          </a:p>
        </p:txBody>
      </p:sp>
      <p:pic>
        <p:nvPicPr>
          <p:cNvPr id="7170" name="Picture 2" descr="C:\Documents and Settings\Admin.WXBGSF-IT-0484L\My Documents\Various\SEO\telerik\kartinki\gadwords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05200"/>
            <a:ext cx="5334000" cy="2886075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3124200" y="3276600"/>
            <a:ext cx="3124200" cy="1981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Analytics -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въведение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762000"/>
            <a:ext cx="7696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https://www.google.com/analytics</a:t>
            </a:r>
            <a:endParaRPr lang="bg-BG" sz="2800" dirty="0" smtClean="0"/>
          </a:p>
          <a:p>
            <a:endParaRPr lang="bg-BG" sz="2800" b="1" dirty="0" smtClean="0"/>
          </a:p>
          <a:p>
            <a:r>
              <a:rPr lang="bg-BG" sz="2800" b="1" dirty="0" smtClean="0"/>
              <a:t>Факти за </a:t>
            </a:r>
            <a:r>
              <a:rPr lang="en-US" sz="2800" b="1" dirty="0" smtClean="0"/>
              <a:t>Google Analytics</a:t>
            </a:r>
            <a:r>
              <a:rPr lang="bg-BG" sz="2800" b="1" dirty="0" smtClean="0"/>
              <a:t>: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80% </a:t>
            </a:r>
            <a:r>
              <a:rPr lang="bg-BG" sz="2800" dirty="0" smtClean="0"/>
              <a:t>пазарен дял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повишава доверието към сайта ви пред </a:t>
            </a:r>
            <a:r>
              <a:rPr lang="en-US" sz="2800" dirty="0" smtClean="0"/>
              <a:t>Google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лесен за инсталиране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не изисква база данни и файлове, като например </a:t>
            </a:r>
            <a:r>
              <a:rPr lang="en-US" sz="2800" dirty="0" err="1" smtClean="0"/>
              <a:t>Piwik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добра визуализация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много сайтове на един акаунт</a:t>
            </a:r>
          </a:p>
          <a:p>
            <a:pPr indent="180975">
              <a:buFont typeface="Arial" pitchFamily="34" charset="0"/>
              <a:buChar char="•"/>
            </a:pPr>
            <a:endParaRPr lang="bg-BG" sz="1400" dirty="0" smtClean="0"/>
          </a:p>
          <a:p>
            <a:pPr indent="180975"/>
            <a:endParaRPr lang="bg-BG" sz="1400" dirty="0" smtClean="0"/>
          </a:p>
          <a:p>
            <a:r>
              <a:rPr lang="bg-BG" sz="2400" b="1" dirty="0" smtClean="0"/>
              <a:t>Допълнителна информация:</a:t>
            </a:r>
          </a:p>
          <a:p>
            <a:r>
              <a:rPr lang="en-US" sz="2400" dirty="0" smtClean="0">
                <a:hlinkClick r:id="rId3"/>
              </a:rPr>
              <a:t>27 Features That Make Google Analytics Best of Breed</a:t>
            </a:r>
            <a:endParaRPr lang="bg-BG" sz="2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</a:rPr>
              <a:t>Google Analytics - </a:t>
            </a:r>
            <a:r>
              <a:rPr lang="bg-BG" sz="4400" dirty="0" smtClean="0">
                <a:solidFill>
                  <a:srgbClr val="0070C0"/>
                </a:solidFill>
              </a:rPr>
              <a:t>посещения</a:t>
            </a:r>
            <a:endParaRPr lang="bg-BG" sz="4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7620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Избор на период и стъпка</a:t>
            </a:r>
          </a:p>
        </p:txBody>
      </p:sp>
      <p:pic>
        <p:nvPicPr>
          <p:cNvPr id="1026" name="Picture 2" descr="C:\Documents and Settings\Admin.WXBGSF-IT-0484L\My Documents\Various\SEO\telerik\kartinki\ga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6096000" cy="1981200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4114800" y="1752600"/>
            <a:ext cx="990600" cy="685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028" name="Picture 4" descr="C:\Documents and Settings\Admin.WXBGSF-IT-0484L\My Documents\Various\SEO\telerik\kartinki\ga_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733800"/>
            <a:ext cx="6096000" cy="2352675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6019800" y="3581400"/>
            <a:ext cx="990600" cy="685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</a:rPr>
              <a:t>Google Analytics – </a:t>
            </a:r>
            <a:r>
              <a:rPr lang="bg-BG" sz="4400" dirty="0" smtClean="0">
                <a:solidFill>
                  <a:srgbClr val="0070C0"/>
                </a:solidFill>
              </a:rPr>
              <a:t>източници на трафик</a:t>
            </a:r>
            <a:endParaRPr lang="bg-BG" sz="4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1142762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Източници на трафик –</a:t>
            </a:r>
            <a:r>
              <a:rPr lang="en-US" sz="2800" b="1" dirty="0" smtClean="0"/>
              <a:t>&gt;</a:t>
            </a:r>
            <a:r>
              <a:rPr lang="bg-BG" sz="2800" b="1" dirty="0" smtClean="0"/>
              <a:t> Общ преглед</a:t>
            </a:r>
          </a:p>
          <a:p>
            <a:endParaRPr lang="bg-BG" sz="1400" b="1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трафик от търсене </a:t>
            </a:r>
            <a:r>
              <a:rPr lang="en-US" sz="2800" dirty="0" smtClean="0"/>
              <a:t>=</a:t>
            </a:r>
            <a:r>
              <a:rPr lang="bg-BG" sz="2800" dirty="0" smtClean="0"/>
              <a:t> съдържание </a:t>
            </a:r>
            <a:r>
              <a:rPr lang="en-US" sz="2800" dirty="0" smtClean="0"/>
              <a:t>+ SEO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трафик от препратки </a:t>
            </a:r>
            <a:r>
              <a:rPr lang="en-US" sz="2800" dirty="0" smtClean="0"/>
              <a:t>=</a:t>
            </a:r>
            <a:r>
              <a:rPr lang="bg-BG" sz="2800" dirty="0" smtClean="0"/>
              <a:t> линк билдинг </a:t>
            </a:r>
            <a:r>
              <a:rPr lang="en-US" sz="2800" dirty="0" smtClean="0"/>
              <a:t>+ </a:t>
            </a:r>
            <a:r>
              <a:rPr lang="bg-BG" sz="2800" dirty="0" smtClean="0"/>
              <a:t>реклами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директен трафик </a:t>
            </a:r>
            <a:r>
              <a:rPr lang="en-US" sz="2800" dirty="0" smtClean="0"/>
              <a:t>= </a:t>
            </a:r>
            <a:r>
              <a:rPr lang="bg-BG" sz="2800" dirty="0" smtClean="0"/>
              <a:t>силен бранд</a:t>
            </a:r>
          </a:p>
        </p:txBody>
      </p:sp>
      <p:pic>
        <p:nvPicPr>
          <p:cNvPr id="2050" name="Picture 2" descr="C:\Documents and Settings\Admin.WXBGSF-IT-0484L\My Documents\Various\SEO\telerik\kartinki\ga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05225"/>
            <a:ext cx="5238750" cy="2238375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990600" y="3552825"/>
            <a:ext cx="1447800" cy="457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</a:rPr>
              <a:t>Google Analytics – </a:t>
            </a:r>
            <a:r>
              <a:rPr lang="bg-BG" sz="4400" dirty="0" smtClean="0">
                <a:solidFill>
                  <a:srgbClr val="0070C0"/>
                </a:solidFill>
              </a:rPr>
              <a:t>ключови думи</a:t>
            </a:r>
            <a:endParaRPr lang="bg-BG" sz="4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990600"/>
            <a:ext cx="822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Трафик по ключови думи</a:t>
            </a:r>
          </a:p>
          <a:p>
            <a:endParaRPr lang="bg-BG" sz="1400" b="1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not provided – </a:t>
            </a:r>
            <a:r>
              <a:rPr lang="bg-BG" sz="2800" dirty="0" smtClean="0"/>
              <a:t>трафик от регистрирани потребители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силни ключови думи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long tail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продължителност на посещението</a:t>
            </a:r>
          </a:p>
        </p:txBody>
      </p:sp>
      <p:pic>
        <p:nvPicPr>
          <p:cNvPr id="2052" name="Picture 4" descr="C:\Documents and Settings\Admin.WXBGSF-IT-0484L\My Documents\Various\SEO\telerik\kartinki\ga_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3581400"/>
            <a:ext cx="7429500" cy="2619375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143000" y="5181600"/>
            <a:ext cx="9906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Oval 11"/>
          <p:cNvSpPr/>
          <p:nvPr/>
        </p:nvSpPr>
        <p:spPr>
          <a:xfrm>
            <a:off x="4572000" y="5867400"/>
            <a:ext cx="5334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Oval 13"/>
          <p:cNvSpPr/>
          <p:nvPr/>
        </p:nvSpPr>
        <p:spPr>
          <a:xfrm>
            <a:off x="6019800" y="5867400"/>
            <a:ext cx="7620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</a:rPr>
              <a:t>Google Analytics – </a:t>
            </a:r>
            <a:r>
              <a:rPr lang="bg-BG" sz="4400" dirty="0" smtClean="0">
                <a:solidFill>
                  <a:srgbClr val="0070C0"/>
                </a:solidFill>
              </a:rPr>
              <a:t>препратки</a:t>
            </a:r>
            <a:endParaRPr lang="bg-BG" sz="4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9906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Източници на трафик –</a:t>
            </a:r>
            <a:r>
              <a:rPr lang="en-US" sz="2800" b="1" dirty="0" smtClean="0"/>
              <a:t>&gt;</a:t>
            </a:r>
            <a:r>
              <a:rPr lang="bg-BG" sz="2800" b="1" dirty="0" smtClean="0"/>
              <a:t> Източници –</a:t>
            </a:r>
            <a:r>
              <a:rPr lang="en-US" sz="2800" b="1" dirty="0" smtClean="0"/>
              <a:t>&gt; </a:t>
            </a:r>
            <a:r>
              <a:rPr lang="bg-BG" sz="2800" b="1" dirty="0" smtClean="0"/>
              <a:t>Препратки</a:t>
            </a:r>
          </a:p>
          <a:p>
            <a:endParaRPr lang="bg-BG" sz="1400" b="1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къде да влагате усилията си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ефективност на линковете и рекламите</a:t>
            </a:r>
          </a:p>
          <a:p>
            <a:endParaRPr lang="bg-BG" sz="1400" b="1" dirty="0" smtClean="0"/>
          </a:p>
          <a:p>
            <a:endParaRPr lang="bg-BG" sz="1400" b="1" dirty="0" smtClean="0"/>
          </a:p>
        </p:txBody>
      </p:sp>
      <p:pic>
        <p:nvPicPr>
          <p:cNvPr id="3074" name="Picture 2" descr="C:\Documents and Settings\Admin.WXBGSF-IT-0484L\My Documents\Various\SEO\telerik\kartinki\ga_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181850" cy="3343275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066800" y="4191000"/>
            <a:ext cx="9906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Oval 11"/>
          <p:cNvSpPr/>
          <p:nvPr/>
        </p:nvSpPr>
        <p:spPr>
          <a:xfrm>
            <a:off x="3733800" y="4191000"/>
            <a:ext cx="5334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Oval 13"/>
          <p:cNvSpPr/>
          <p:nvPr/>
        </p:nvSpPr>
        <p:spPr>
          <a:xfrm>
            <a:off x="5486400" y="4800600"/>
            <a:ext cx="7620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28601"/>
            <a:ext cx="9144000" cy="6095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 </a:t>
            </a:r>
            <a:r>
              <a:rPr lang="bg-BG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част - </a:t>
            </a:r>
            <a:r>
              <a:rPr lang="ru-RU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Въведение в SEO инструментите</a:t>
            </a:r>
            <a:endParaRPr kumimoji="0" lang="bg-BG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981200"/>
            <a:ext cx="792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ru-RU" sz="2800" dirty="0" smtClean="0"/>
              <a:t>Значение на SEO инструментите</a:t>
            </a:r>
          </a:p>
          <a:p>
            <a:pPr indent="180975">
              <a:buFont typeface="Arial" pitchFamily="34" charset="0"/>
              <a:buChar char="•"/>
            </a:pPr>
            <a:r>
              <a:rPr lang="ru-RU" sz="2800" dirty="0" smtClean="0"/>
              <a:t>Съвременно състояние на SEO</a:t>
            </a:r>
          </a:p>
          <a:p>
            <a:pPr indent="180975">
              <a:buFont typeface="Arial" pitchFamily="34" charset="0"/>
              <a:buChar char="•"/>
            </a:pPr>
            <a:r>
              <a:rPr lang="ru-RU" sz="2800" dirty="0" smtClean="0"/>
              <a:t>Видове SEO инструменти</a:t>
            </a:r>
          </a:p>
          <a:p>
            <a:pPr indent="180975">
              <a:buFont typeface="Arial" pitchFamily="34" charset="0"/>
              <a:buChar char="•"/>
            </a:pPr>
            <a:r>
              <a:rPr lang="ru-RU" sz="2800" dirty="0" smtClean="0"/>
              <a:t>Актуален поглед към SEO инструментите</a:t>
            </a:r>
          </a:p>
          <a:p>
            <a:pPr indent="180975">
              <a:buFont typeface="Arial" pitchFamily="34" charset="0"/>
              <a:buChar char="•"/>
            </a:pPr>
            <a:r>
              <a:rPr lang="ru-RU" sz="2800" dirty="0" smtClean="0"/>
              <a:t>Неактуални SEO инструменти</a:t>
            </a:r>
            <a:endParaRPr lang="en-US" sz="2800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Webmaster Tools –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грешки при обхождането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7620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https://www.google.com/webmasters/tools</a:t>
            </a:r>
            <a:endParaRPr lang="bg-BG" sz="2800" dirty="0" smtClean="0"/>
          </a:p>
          <a:p>
            <a:endParaRPr lang="bg-BG" sz="1400" dirty="0" smtClean="0"/>
          </a:p>
          <a:p>
            <a:r>
              <a:rPr lang="bg-BG" sz="2800" dirty="0" smtClean="0">
                <a:solidFill>
                  <a:srgbClr val="C00000"/>
                </a:solidFill>
              </a:rPr>
              <a:t>Не пропускайте да добавите към вашия акаунт в </a:t>
            </a:r>
            <a:r>
              <a:rPr lang="en-US" sz="2800" dirty="0" smtClean="0">
                <a:solidFill>
                  <a:srgbClr val="C00000"/>
                </a:solidFill>
              </a:rPr>
              <a:t>Google Webmaster Tools</a:t>
            </a:r>
            <a:r>
              <a:rPr lang="bg-BG" sz="28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seocourse2013@gmail.com</a:t>
            </a:r>
            <a:endParaRPr lang="bg-BG" sz="2800" dirty="0" smtClean="0">
              <a:solidFill>
                <a:srgbClr val="0070C0"/>
              </a:solidFill>
            </a:endParaRPr>
          </a:p>
          <a:p>
            <a:endParaRPr lang="bg-BG" sz="1400" b="1" dirty="0" smtClean="0"/>
          </a:p>
          <a:p>
            <a:r>
              <a:rPr lang="bg-BG" sz="2800" b="1" dirty="0" smtClean="0"/>
              <a:t>Състояние –</a:t>
            </a:r>
            <a:r>
              <a:rPr lang="en-US" sz="2800" b="1" dirty="0" smtClean="0"/>
              <a:t>&gt; </a:t>
            </a:r>
            <a:r>
              <a:rPr lang="bg-BG" sz="2800" b="1" dirty="0" smtClean="0"/>
              <a:t>Грешки при обхождането</a:t>
            </a:r>
          </a:p>
        </p:txBody>
      </p:sp>
      <p:pic>
        <p:nvPicPr>
          <p:cNvPr id="1027" name="Picture 3" descr="C:\Documents and Settings\Admin.WXBGSF-IT-0484L\My Documents\Various\SEO\telerik\kartinki\gwt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429000"/>
            <a:ext cx="6096000" cy="28670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905000" y="3733800"/>
            <a:ext cx="990600" cy="990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Oval 5"/>
          <p:cNvSpPr/>
          <p:nvPr/>
        </p:nvSpPr>
        <p:spPr>
          <a:xfrm>
            <a:off x="1524000" y="4953000"/>
            <a:ext cx="23622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Oval 7"/>
          <p:cNvSpPr/>
          <p:nvPr/>
        </p:nvSpPr>
        <p:spPr>
          <a:xfrm>
            <a:off x="1828800" y="5638800"/>
            <a:ext cx="3505200" cy="457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Webmaster Tools - Sitemap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5814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Оптимизация –</a:t>
            </a:r>
            <a:r>
              <a:rPr lang="en-US" sz="2800" b="1" dirty="0" smtClean="0"/>
              <a:t>&gt; Sitemap</a:t>
            </a:r>
          </a:p>
        </p:txBody>
      </p:sp>
      <p:pic>
        <p:nvPicPr>
          <p:cNvPr id="2050" name="Picture 2" descr="C:\Documents and Settings\Admin.WXBGSF-IT-0484L\My Documents\Various\SEO\telerik\kartinki\gwt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4343400"/>
            <a:ext cx="3971925" cy="17526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133600" y="5105400"/>
            <a:ext cx="9144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295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Генериране на </a:t>
            </a:r>
            <a:r>
              <a:rPr lang="en-US" sz="2800" b="1" dirty="0" smtClean="0"/>
              <a:t>Sitemap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за сайт, базиран на </a:t>
            </a:r>
            <a:r>
              <a:rPr lang="en-US" sz="2800" dirty="0" err="1" smtClean="0"/>
              <a:t>Wordpress</a:t>
            </a:r>
            <a:r>
              <a:rPr lang="en-US" sz="2800" dirty="0" smtClean="0"/>
              <a:t> - </a:t>
            </a:r>
            <a:r>
              <a:rPr lang="en-US" sz="2800" b="1" dirty="0" smtClean="0"/>
              <a:t>Google XML Sitemaps</a:t>
            </a:r>
            <a:r>
              <a:rPr lang="en-US" sz="2800" dirty="0" smtClean="0"/>
              <a:t> </a:t>
            </a:r>
            <a:r>
              <a:rPr lang="bg-BG" sz="2800" dirty="0" smtClean="0"/>
              <a:t>- </a:t>
            </a:r>
            <a:r>
              <a:rPr lang="bg-BG" sz="2800" dirty="0" smtClean="0"/>
              <a:t>плъгин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за произволен сайт </a:t>
            </a:r>
            <a:r>
              <a:rPr lang="en-US" sz="2800" dirty="0" smtClean="0"/>
              <a:t>-</a:t>
            </a:r>
            <a:r>
              <a:rPr lang="bg-BG" sz="2800" dirty="0" smtClean="0"/>
              <a:t> </a:t>
            </a:r>
            <a:r>
              <a:rPr lang="en-US" sz="2800" dirty="0" smtClean="0">
                <a:hlinkClick r:id="rId3"/>
              </a:rPr>
              <a:t>http://xml-sitemaps.com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Webmaster Tools –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изпращане до индекса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7620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Състояние –</a:t>
            </a:r>
            <a:r>
              <a:rPr lang="en-US" sz="2800" b="1" dirty="0" smtClean="0"/>
              <a:t>&gt; </a:t>
            </a:r>
            <a:r>
              <a:rPr lang="bg-BG" sz="2800" b="1" dirty="0" smtClean="0"/>
              <a:t>Извличане като </a:t>
            </a:r>
            <a:r>
              <a:rPr lang="en-US" sz="2800" b="1" dirty="0" smtClean="0"/>
              <a:t>Google</a:t>
            </a:r>
          </a:p>
          <a:p>
            <a:r>
              <a:rPr lang="bg-BG" sz="2800" dirty="0" smtClean="0"/>
              <a:t>Използва се само при съществени промени в структурата на сайта</a:t>
            </a:r>
            <a:endParaRPr lang="en-US" sz="2800" dirty="0" smtClean="0"/>
          </a:p>
        </p:txBody>
      </p:sp>
      <p:pic>
        <p:nvPicPr>
          <p:cNvPr id="3074" name="Picture 2" descr="C:\Documents and Settings\Admin.WXBGSF-IT-0484L\My Documents\Various\SEO\telerik\kartinki\gwt_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476875"/>
            <a:ext cx="5667375" cy="86677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3429000" y="5781675"/>
            <a:ext cx="1752600" cy="609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0" name="Picture 3" descr="C:\Documents and Settings\Admin.WXBGSF-IT-0484L\My Documents\Various\SEO\telerik\kartinki\gwt_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2200"/>
            <a:ext cx="7096125" cy="2124075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762000" y="4029075"/>
            <a:ext cx="16002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714875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Изпращане до индекса</a:t>
            </a:r>
            <a:endParaRPr lang="bg-BG" sz="28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Google Webmaster Tools –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връзки към сайта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7620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Трафик –</a:t>
            </a:r>
            <a:r>
              <a:rPr lang="en-US" sz="2800" b="1" dirty="0" smtClean="0"/>
              <a:t>&gt; </a:t>
            </a:r>
            <a:r>
              <a:rPr lang="bg-BG" sz="2800" b="1" dirty="0" smtClean="0"/>
              <a:t>Връзки към сайта ви</a:t>
            </a:r>
            <a:endParaRPr lang="en-US" sz="2800" b="1" dirty="0" smtClean="0"/>
          </a:p>
          <a:p>
            <a:r>
              <a:rPr lang="bg-BG" sz="2800" dirty="0" smtClean="0"/>
              <a:t>Новите линкове се появяват с голямо закъснение</a:t>
            </a:r>
            <a:endParaRPr lang="en-US" sz="2800" dirty="0" smtClean="0"/>
          </a:p>
        </p:txBody>
      </p:sp>
      <p:pic>
        <p:nvPicPr>
          <p:cNvPr id="4098" name="Picture 2" descr="C:\Documents and Settings\Admin.WXBGSF-IT-0484L\My Documents\Various\SEO\telerik\kartinki\gwt_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2005013"/>
            <a:ext cx="6734175" cy="391477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257800" y="3581400"/>
            <a:ext cx="6858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Oval 10"/>
          <p:cNvSpPr/>
          <p:nvPr/>
        </p:nvSpPr>
        <p:spPr>
          <a:xfrm>
            <a:off x="6934200" y="4191000"/>
            <a:ext cx="6096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Oval 14"/>
          <p:cNvSpPr/>
          <p:nvPr/>
        </p:nvSpPr>
        <p:spPr>
          <a:xfrm>
            <a:off x="838200" y="2514600"/>
            <a:ext cx="1752600" cy="457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Въпроси към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II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част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54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II </a:t>
            </a:r>
            <a:r>
              <a:rPr lang="bg-BG" sz="2800" b="1" dirty="0" smtClean="0"/>
              <a:t>част – инструменти в помощ на </a:t>
            </a:r>
            <a:r>
              <a:rPr lang="en-US" sz="2800" b="1" dirty="0" smtClean="0"/>
              <a:t>on-page SEO</a:t>
            </a:r>
          </a:p>
        </p:txBody>
      </p:sp>
      <p:pic>
        <p:nvPicPr>
          <p:cNvPr id="5122" name="Picture 2" descr="C:\Documents and Settings\Admin.WXBGSF-IT-0484L\My Documents\Various\SEO\telerik\kartinki\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2253258"/>
            <a:ext cx="3419475" cy="32004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67200" y="2133600"/>
            <a:ext cx="4419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Toolbar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Alexa Toolbar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SEO visia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SEORanks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Free Monitor for Google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Adwords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Analytics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Webmaster Tools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28601"/>
            <a:ext cx="9144000" cy="6095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II</a:t>
            </a:r>
            <a:r>
              <a:rPr lang="ru-RU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част – инструменти при o</a:t>
            </a:r>
            <a:r>
              <a:rPr lang="en-US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ff</a:t>
            </a:r>
            <a:r>
              <a:rPr lang="ru-RU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-page SEO</a:t>
            </a:r>
            <a:endParaRPr kumimoji="0" lang="bg-BG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1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en-US" sz="2800" dirty="0" err="1" smtClean="0"/>
              <a:t>Advego</a:t>
            </a:r>
            <a:r>
              <a:rPr lang="en-US" sz="2800" dirty="0" smtClean="0"/>
              <a:t> </a:t>
            </a:r>
            <a:r>
              <a:rPr lang="en-US" sz="2800" dirty="0" err="1" smtClean="0"/>
              <a:t>Plagiatus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Majestic SEO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err="1" smtClean="0"/>
              <a:t>Ahrefs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err="1" smtClean="0"/>
              <a:t>OpenSiteExplorer</a:t>
            </a:r>
            <a:endParaRPr lang="bg-BG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SEO </a:t>
            </a:r>
            <a:r>
              <a:rPr lang="bg-BG" sz="2800" dirty="0" smtClean="0"/>
              <a:t>инструменти на бъдещето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Проверка за уникалност - </a:t>
            </a:r>
            <a:r>
              <a:rPr lang="en-US" sz="44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Advego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Plagiatus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7620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http://advego.ru/plagiatus</a:t>
            </a:r>
            <a:endParaRPr lang="en-US" sz="2800" dirty="0" smtClean="0"/>
          </a:p>
          <a:p>
            <a:endParaRPr lang="bg-BG" sz="1400" dirty="0" smtClean="0"/>
          </a:p>
          <a:p>
            <a:r>
              <a:rPr lang="bg-BG" sz="2800" b="1" dirty="0" smtClean="0"/>
              <a:t>Кога използваме </a:t>
            </a:r>
            <a:r>
              <a:rPr lang="en-US" sz="2800" b="1" dirty="0" err="1" smtClean="0"/>
              <a:t>Advego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Plagiatus</a:t>
            </a:r>
            <a:r>
              <a:rPr lang="bg-BG" sz="2800" b="1" dirty="0" smtClean="0"/>
              <a:t>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публикуване на нови текстове на наш сайт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преценка на стойността на линк от друг сайт</a:t>
            </a:r>
          </a:p>
        </p:txBody>
      </p:sp>
      <p:pic>
        <p:nvPicPr>
          <p:cNvPr id="1027" name="Picture 3" descr="C:\Documents and Settings\Admin.WXBGSF-IT-0484L\My Documents\Various\SEO\telerik\kartinki\advego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5391150" cy="3152775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609600" y="3886200"/>
            <a:ext cx="25908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Oval 6"/>
          <p:cNvSpPr/>
          <p:nvPr/>
        </p:nvSpPr>
        <p:spPr>
          <a:xfrm>
            <a:off x="5105400" y="3886200"/>
            <a:ext cx="4572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Oval 7"/>
          <p:cNvSpPr/>
          <p:nvPr/>
        </p:nvSpPr>
        <p:spPr>
          <a:xfrm>
            <a:off x="1828800" y="3505200"/>
            <a:ext cx="4572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Advego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Plagiatus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- резултати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Documents and Settings\Admin.WXBGSF-IT-0484L\My Documents\Various\SEO\telerik\kartinki\advego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43200"/>
            <a:ext cx="5791200" cy="381000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2438400" y="6096000"/>
            <a:ext cx="6096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Oval 9"/>
          <p:cNvSpPr/>
          <p:nvPr/>
        </p:nvSpPr>
        <p:spPr>
          <a:xfrm>
            <a:off x="3048000" y="4572000"/>
            <a:ext cx="13716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Oval 10"/>
          <p:cNvSpPr/>
          <p:nvPr/>
        </p:nvSpPr>
        <p:spPr>
          <a:xfrm>
            <a:off x="3581400" y="3048000"/>
            <a:ext cx="2514600" cy="457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7620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съвпаденията в текста са оцветени в жълто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можете да проверите адреса всяко съвпадение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уникалност над 90% е приемлива за </a:t>
            </a:r>
            <a:r>
              <a:rPr lang="en-US" sz="2800" dirty="0" smtClean="0"/>
              <a:t>SEO</a:t>
            </a:r>
            <a:endParaRPr lang="bg-BG" sz="28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7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Majestic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SEO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– анализ на външните линкове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814387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https://www.majesticseo.com</a:t>
            </a:r>
            <a:endParaRPr lang="bg-BG" sz="2800" dirty="0" smtClean="0"/>
          </a:p>
          <a:p>
            <a:endParaRPr lang="bg-BG" sz="1400" b="1" dirty="0" smtClean="0"/>
          </a:p>
          <a:p>
            <a:r>
              <a:rPr lang="bg-BG" sz="2800" b="1" dirty="0" smtClean="0"/>
              <a:t>Факти за </a:t>
            </a:r>
            <a:r>
              <a:rPr lang="en-US" sz="2800" b="1" dirty="0" smtClean="0"/>
              <a:t>Majestic SEO</a:t>
            </a:r>
            <a:r>
              <a:rPr lang="bg-BG" sz="2800" b="1" dirty="0" smtClean="0"/>
              <a:t>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предпочитан сред подобни инструменти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голяма база данни за линкове, често обновявана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безплатна версия с доста богата информация</a:t>
            </a:r>
          </a:p>
        </p:txBody>
      </p:sp>
      <p:pic>
        <p:nvPicPr>
          <p:cNvPr id="1026" name="Picture 2" descr="C:\Documents and Settings\Admin.WXBGSF-IT-0484L\My Documents\Various\SEO\telerik\kartinki\majestic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48050"/>
            <a:ext cx="6057900" cy="318135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533400" y="5886450"/>
            <a:ext cx="13716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Oval 7"/>
          <p:cNvSpPr/>
          <p:nvPr/>
        </p:nvSpPr>
        <p:spPr>
          <a:xfrm>
            <a:off x="5562600" y="5715000"/>
            <a:ext cx="1219200" cy="609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Majestic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SEO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– обща информация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брой линкващи домейни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брой линкващи </a:t>
            </a:r>
            <a:r>
              <a:rPr lang="en-US" sz="2800" dirty="0" smtClean="0"/>
              <a:t>C-</a:t>
            </a:r>
            <a:r>
              <a:rPr lang="bg-BG" sz="2800" dirty="0" smtClean="0"/>
              <a:t>мрежи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общ брой линкове</a:t>
            </a:r>
          </a:p>
        </p:txBody>
      </p:sp>
      <p:pic>
        <p:nvPicPr>
          <p:cNvPr id="2050" name="Picture 2" descr="C:\Documents and Settings\Admin.WXBGSF-IT-0484L\My Documents\Various\SEO\telerik\kartinki\majestic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6096000" cy="381000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457200" y="3657600"/>
            <a:ext cx="990600" cy="457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Oval 7"/>
          <p:cNvSpPr/>
          <p:nvPr/>
        </p:nvSpPr>
        <p:spPr>
          <a:xfrm>
            <a:off x="533400" y="5105400"/>
            <a:ext cx="2514600" cy="457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Oval 8"/>
          <p:cNvSpPr/>
          <p:nvPr/>
        </p:nvSpPr>
        <p:spPr>
          <a:xfrm>
            <a:off x="4267200" y="3657600"/>
            <a:ext cx="990600" cy="457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Значение на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SEO </a:t>
            </a:r>
            <a:r>
              <a:rPr kumimoji="0" lang="bg-BG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инструментите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848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SEO </a:t>
            </a:r>
            <a:r>
              <a:rPr lang="bg-BG" sz="2800" b="1" dirty="0" smtClean="0">
                <a:solidFill>
                  <a:srgbClr val="C00000"/>
                </a:solidFill>
              </a:rPr>
              <a:t>инструментите са толкова ефективни, колкото са експертните познания на този, който ги използва.</a:t>
            </a:r>
          </a:p>
          <a:p>
            <a:endParaRPr lang="bg-BG" sz="1400" dirty="0" smtClean="0"/>
          </a:p>
          <a:p>
            <a:endParaRPr lang="bg-BG" sz="1400" dirty="0" smtClean="0"/>
          </a:p>
          <a:p>
            <a:endParaRPr lang="bg-BG" sz="1400" dirty="0" smtClean="0"/>
          </a:p>
          <a:p>
            <a:r>
              <a:rPr lang="bg-BG" sz="2800" b="1" dirty="0" smtClean="0"/>
              <a:t>Развитие на </a:t>
            </a:r>
            <a:r>
              <a:rPr lang="en-US" sz="2800" b="1" dirty="0" smtClean="0"/>
              <a:t>SEO </a:t>
            </a:r>
            <a:r>
              <a:rPr lang="bg-BG" sz="2800" b="1" dirty="0" smtClean="0"/>
              <a:t>в исторически план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>
                <a:solidFill>
                  <a:srgbClr val="0070C0"/>
                </a:solidFill>
              </a:rPr>
              <a:t>2005</a:t>
            </a:r>
            <a:r>
              <a:rPr lang="bg-BG" sz="2800" dirty="0" smtClean="0"/>
              <a:t> – </a:t>
            </a:r>
            <a:r>
              <a:rPr lang="bg-BG" sz="2800" dirty="0" smtClean="0"/>
              <a:t>елементарни правила </a:t>
            </a:r>
            <a:r>
              <a:rPr lang="bg-BG" sz="2800" dirty="0" smtClean="0"/>
              <a:t>за </a:t>
            </a:r>
            <a:r>
              <a:rPr lang="en-US" sz="2800" dirty="0" smtClean="0"/>
              <a:t>SEO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>
                <a:solidFill>
                  <a:srgbClr val="0070C0"/>
                </a:solidFill>
              </a:rPr>
              <a:t>2008 – 2011</a:t>
            </a:r>
            <a:r>
              <a:rPr lang="bg-BG" sz="2800" dirty="0" smtClean="0"/>
              <a:t> – засилена автоматизация на </a:t>
            </a:r>
            <a:r>
              <a:rPr lang="en-US" sz="2800" dirty="0" smtClean="0"/>
              <a:t>SEO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2011 – </a:t>
            </a:r>
            <a:r>
              <a:rPr lang="bg-BG" sz="2800" dirty="0" smtClean="0">
                <a:solidFill>
                  <a:srgbClr val="0070C0"/>
                </a:solidFill>
              </a:rPr>
              <a:t>до сега </a:t>
            </a:r>
            <a:r>
              <a:rPr lang="bg-BG" sz="2800" dirty="0" smtClean="0"/>
              <a:t>– спад в автоматизацията и усложняване на </a:t>
            </a:r>
            <a:r>
              <a:rPr lang="en-US" sz="2800" dirty="0" smtClean="0"/>
              <a:t>SEO</a:t>
            </a:r>
            <a:endParaRPr lang="bg-BG" sz="2800" dirty="0" smtClean="0"/>
          </a:p>
          <a:p>
            <a:endParaRPr lang="bg-BG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Majestic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SEO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– най-значими линкове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URL</a:t>
            </a:r>
            <a:r>
              <a:rPr lang="bg-BG" sz="2800" dirty="0" smtClean="0"/>
              <a:t>,</a:t>
            </a:r>
            <a:r>
              <a:rPr lang="en-US" sz="2800" dirty="0" smtClean="0"/>
              <a:t> </a:t>
            </a:r>
            <a:r>
              <a:rPr lang="bg-BG" sz="2800" dirty="0" smtClean="0"/>
              <a:t>на който е линка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анкор текст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URL </a:t>
            </a:r>
            <a:r>
              <a:rPr lang="bg-BG" sz="2800" dirty="0" smtClean="0"/>
              <a:t>на линкнатата страница</a:t>
            </a:r>
          </a:p>
        </p:txBody>
      </p:sp>
      <p:pic>
        <p:nvPicPr>
          <p:cNvPr id="3074" name="Picture 2" descr="C:\Documents and Settings\Admin.WXBGSF-IT-0484L\My Documents\Various\SEO\telerik\kartinki\majestic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4838700" cy="314325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990600" y="2819400"/>
            <a:ext cx="1066800" cy="762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Oval 10"/>
          <p:cNvSpPr/>
          <p:nvPr/>
        </p:nvSpPr>
        <p:spPr>
          <a:xfrm>
            <a:off x="2971800" y="2819400"/>
            <a:ext cx="4572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Majestic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SEO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– анкор текст - диаграма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Documents and Settings\Admin.WXBGSF-IT-0484L\My Documents\Various\SEO\telerik\kartinki\majestic_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4133850" cy="314325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505200" y="3886200"/>
            <a:ext cx="1066800" cy="228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053405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присъствие на бранд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присъствие на домейн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разнообразие от анкор текстове</a:t>
            </a:r>
          </a:p>
        </p:txBody>
      </p:sp>
      <p:sp>
        <p:nvSpPr>
          <p:cNvPr id="9" name="Oval 8"/>
          <p:cNvSpPr/>
          <p:nvPr/>
        </p:nvSpPr>
        <p:spPr>
          <a:xfrm>
            <a:off x="3429000" y="4953000"/>
            <a:ext cx="1066800" cy="228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Oval 12"/>
          <p:cNvSpPr/>
          <p:nvPr/>
        </p:nvSpPr>
        <p:spPr>
          <a:xfrm>
            <a:off x="3505200" y="5257800"/>
            <a:ext cx="13716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Oval 13"/>
          <p:cNvSpPr/>
          <p:nvPr/>
        </p:nvSpPr>
        <p:spPr>
          <a:xfrm>
            <a:off x="762000" y="4724400"/>
            <a:ext cx="6096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noProof="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Ahrefs</a:t>
            </a:r>
            <a:r>
              <a:rPr lang="en-US" sz="4400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bg-BG" sz="4400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анализ на външни линкове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838200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https://ahrefs.com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endParaRPr lang="bg-BG" sz="14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err="1" smtClean="0"/>
              <a:t>Ahrefs</a:t>
            </a:r>
            <a:r>
              <a:rPr lang="en-US" sz="2800" dirty="0" smtClean="0"/>
              <a:t> Domain Rank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линкове с пренасочване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dofollow /</a:t>
            </a:r>
            <a:r>
              <a:rPr lang="bg-BG" sz="2800" dirty="0" smtClean="0"/>
              <a:t> </a:t>
            </a:r>
            <a:r>
              <a:rPr lang="en-US" sz="2800" dirty="0" smtClean="0"/>
              <a:t>nofollow </a:t>
            </a:r>
            <a:r>
              <a:rPr lang="bg-BG" sz="2800" dirty="0" smtClean="0"/>
              <a:t>линкове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site-wide /</a:t>
            </a:r>
            <a:r>
              <a:rPr lang="bg-BG" sz="2800" dirty="0" smtClean="0"/>
              <a:t> </a:t>
            </a:r>
            <a:r>
              <a:rPr lang="en-US" sz="2800" dirty="0" smtClean="0"/>
              <a:t>not site-wide </a:t>
            </a:r>
            <a:r>
              <a:rPr lang="bg-BG" sz="2800" dirty="0" smtClean="0"/>
              <a:t>линкове</a:t>
            </a:r>
          </a:p>
        </p:txBody>
      </p:sp>
      <p:pic>
        <p:nvPicPr>
          <p:cNvPr id="5122" name="Picture 2" descr="C:\Documents and Settings\Admin.WXBGSF-IT-0484L\My Documents\Various\SEO\telerik\kartinki\ahrefs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43325"/>
            <a:ext cx="7620000" cy="280987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1295400" y="4505325"/>
            <a:ext cx="6096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Oval 10"/>
          <p:cNvSpPr/>
          <p:nvPr/>
        </p:nvSpPr>
        <p:spPr>
          <a:xfrm>
            <a:off x="2819400" y="5038725"/>
            <a:ext cx="1066800" cy="609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Oval 11"/>
          <p:cNvSpPr/>
          <p:nvPr/>
        </p:nvSpPr>
        <p:spPr>
          <a:xfrm>
            <a:off x="7086600" y="4962525"/>
            <a:ext cx="1295400" cy="685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Oval 14"/>
          <p:cNvSpPr/>
          <p:nvPr/>
        </p:nvSpPr>
        <p:spPr>
          <a:xfrm>
            <a:off x="5105400" y="5038725"/>
            <a:ext cx="1066800" cy="609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Open Site Explorer </a:t>
            </a:r>
            <a:r>
              <a:rPr lang="en-US" sz="4400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bg-BG" sz="4400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авторитет на домейна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053405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http://www.opensiteexplorer.org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endParaRPr lang="bg-BG" sz="1400" dirty="0" smtClean="0"/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по-слаба база данни с линкове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Domain Authority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Page Authority</a:t>
            </a:r>
            <a:endParaRPr lang="bg-BG" sz="2800" dirty="0" smtClean="0"/>
          </a:p>
        </p:txBody>
      </p:sp>
      <p:pic>
        <p:nvPicPr>
          <p:cNvPr id="1027" name="Picture 3" descr="C:\Documents and Settings\Admin.WXBGSF-IT-0484L\My Documents\Various\SEO\telerik\kartinki\ose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95675"/>
            <a:ext cx="5848350" cy="282892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1447800" y="4791075"/>
            <a:ext cx="7620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Oval 6"/>
          <p:cNvSpPr/>
          <p:nvPr/>
        </p:nvSpPr>
        <p:spPr>
          <a:xfrm>
            <a:off x="3810000" y="4791075"/>
            <a:ext cx="7620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Oval 8"/>
          <p:cNvSpPr/>
          <p:nvPr/>
        </p:nvSpPr>
        <p:spPr>
          <a:xfrm>
            <a:off x="2819400" y="4791075"/>
            <a:ext cx="762000" cy="381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534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SEO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инструменти на бъдещето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053404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Brand Mentions Tools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Social Analytics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</a:t>
            </a:r>
            <a:r>
              <a:rPr lang="en-US" sz="2800" dirty="0" smtClean="0"/>
              <a:t>Author </a:t>
            </a:r>
            <a:r>
              <a:rPr lang="en-US" sz="2800" dirty="0" smtClean="0"/>
              <a:t>Rank </a:t>
            </a:r>
            <a:r>
              <a:rPr lang="en-US" sz="2800" dirty="0" smtClean="0"/>
              <a:t>Checkers </a:t>
            </a:r>
            <a:r>
              <a:rPr lang="en-US" sz="2800" dirty="0" smtClean="0"/>
              <a:t>- </a:t>
            </a:r>
            <a:r>
              <a:rPr lang="bg-BG" sz="2800" dirty="0" smtClean="0"/>
              <a:t>все още няма създаден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bg-BG" sz="2800" dirty="0" smtClean="0"/>
              <a:t>Платени инструменти: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sv-SE" sz="2800" dirty="0" smtClean="0">
                <a:hlinkClick r:id="rId2"/>
              </a:rPr>
              <a:t>http</a:t>
            </a:r>
            <a:r>
              <a:rPr lang="sv-SE" sz="2800" dirty="0" smtClean="0">
                <a:hlinkClick r:id="rId2"/>
              </a:rPr>
              <a:t>://moz.com</a:t>
            </a:r>
            <a:r>
              <a:rPr lang="sv-SE" sz="2800" dirty="0" smtClean="0"/>
              <a:t> - Moz </a:t>
            </a:r>
            <a:r>
              <a:rPr lang="sv-SE" sz="2800" dirty="0" smtClean="0"/>
              <a:t>Analytics</a:t>
            </a:r>
          </a:p>
          <a:p>
            <a:pPr indent="180975">
              <a:buFont typeface="Arial" pitchFamily="34" charset="0"/>
              <a:buChar char="•"/>
            </a:pPr>
            <a:r>
              <a:rPr lang="sv-SE" sz="2800" dirty="0" smtClean="0">
                <a:hlinkClick r:id="rId3"/>
              </a:rPr>
              <a:t>http://raventools.com</a:t>
            </a:r>
            <a:r>
              <a:rPr lang="sv-SE" sz="2800" dirty="0" smtClean="0"/>
              <a:t> - Raven Tools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www.yazzle.ru</a:t>
            </a:r>
            <a:r>
              <a:rPr lang="en-US" sz="2800" dirty="0" smtClean="0"/>
              <a:t> – </a:t>
            </a:r>
            <a:r>
              <a:rPr lang="en-US" sz="2800" dirty="0" err="1" smtClean="0"/>
              <a:t>Yazzle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www.marketsamurai.com</a:t>
            </a:r>
            <a:r>
              <a:rPr lang="en-US" sz="2800" dirty="0" smtClean="0"/>
              <a:t> – Market Samurai</a:t>
            </a:r>
            <a:endParaRPr lang="bg-BG" sz="28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106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Въпроси към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III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част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54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III </a:t>
            </a:r>
            <a:r>
              <a:rPr lang="bg-BG" sz="2800" b="1" dirty="0" smtClean="0"/>
              <a:t>част – инструменти при </a:t>
            </a:r>
            <a:r>
              <a:rPr lang="en-US" sz="2800" b="1" dirty="0" smtClean="0"/>
              <a:t>off-page SEO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2209800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en-US" sz="2800" dirty="0" err="1" smtClean="0"/>
              <a:t>Advego</a:t>
            </a:r>
            <a:r>
              <a:rPr lang="en-US" sz="2800" dirty="0" smtClean="0"/>
              <a:t> </a:t>
            </a:r>
            <a:r>
              <a:rPr lang="en-US" sz="2800" dirty="0" err="1" smtClean="0"/>
              <a:t>Plagiatus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Majestic SEO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err="1" smtClean="0"/>
              <a:t>Ahrefs</a:t>
            </a:r>
            <a:endParaRPr lang="en-US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err="1" smtClean="0"/>
              <a:t>OpenSiteExplorer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SEO </a:t>
            </a:r>
            <a:r>
              <a:rPr lang="bg-BG" sz="2800" dirty="0" smtClean="0"/>
              <a:t>инструменти на бъдещето</a:t>
            </a:r>
            <a:endParaRPr lang="en-US" sz="2800" dirty="0" smtClean="0"/>
          </a:p>
        </p:txBody>
      </p:sp>
      <p:pic>
        <p:nvPicPr>
          <p:cNvPr id="2050" name="Picture 2" descr="C:\Documents and Settings\Admin.WXBGSF-IT-0484L\My Documents\Various\SEO\telerik\kartinki\questions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2286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Контакти</a:t>
            </a:r>
            <a:endParaRPr lang="bg-B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696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 smtClean="0">
                <a:solidFill>
                  <a:schemeClr val="accent1">
                    <a:lumMod val="50000"/>
                  </a:schemeClr>
                </a:solidFill>
              </a:rPr>
              <a:t>Димитър Стаменов</a:t>
            </a:r>
            <a:endParaRPr lang="bg-BG" sz="3200" b="1" dirty="0" smtClean="0">
              <a:solidFill>
                <a:schemeClr val="accent1">
                  <a:lumMod val="50000"/>
                </a:schemeClr>
              </a:solidFill>
              <a:hlinkClick r:id="rId2"/>
            </a:endParaRPr>
          </a:p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seovisia.com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bg-BG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pamir@abv.bg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Тел</a:t>
            </a: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. 0884 </a:t>
            </a:r>
            <a:r>
              <a:rPr lang="bg-BG" sz="2800" dirty="0" smtClean="0">
                <a:solidFill>
                  <a:schemeClr val="accent1">
                    <a:lumMod val="50000"/>
                  </a:schemeClr>
                </a:solidFill>
              </a:rPr>
              <a:t>931933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Google+</a:t>
            </a:r>
            <a:endParaRPr lang="bg-BG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bg-BG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bg-BG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bg-BG" sz="2800" b="1" dirty="0" smtClean="0">
                <a:solidFill>
                  <a:srgbClr val="C00000"/>
                </a:solidFill>
              </a:rPr>
              <a:t>Благодаря за вниманието!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  <p:pic>
        <p:nvPicPr>
          <p:cNvPr id="3074" name="Picture 2" descr="C:\Documents and Settings\Admin.WXBGSF-IT-0484L\My Documents\Various\SEO_sites\seovisia\logo_seovisi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1490662"/>
            <a:ext cx="2133600" cy="1100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Съвременно състояние на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SEO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077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Усложняващи фактори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Панда – 2011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Пингвин – 2012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EMD – 2012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Влияние на социалните сигнали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Значение на авторството</a:t>
            </a:r>
          </a:p>
          <a:p>
            <a:endParaRPr lang="bg-BG" sz="3200" dirty="0" smtClean="0"/>
          </a:p>
          <a:p>
            <a:endParaRPr lang="bg-BG" dirty="0" smtClean="0"/>
          </a:p>
          <a:p>
            <a:endParaRPr lang="bg-BG" dirty="0"/>
          </a:p>
        </p:txBody>
      </p:sp>
      <p:pic>
        <p:nvPicPr>
          <p:cNvPr id="1026" name="Picture 2" descr="C:\Documents and Settings\Admin.WXBGSF-IT-0484L\My Documents\Various\SEO\telerik\kartinki\matt-cutts-pan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962400"/>
            <a:ext cx="2857500" cy="206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Видове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SEO </a:t>
            </a: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инструменти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Според </a:t>
            </a:r>
            <a:r>
              <a:rPr lang="en-US" sz="2800" b="1" dirty="0" smtClean="0"/>
              <a:t>SEO </a:t>
            </a:r>
            <a:r>
              <a:rPr lang="bg-BG" sz="2800" b="1" dirty="0" smtClean="0"/>
              <a:t>процеса: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в помощ на </a:t>
            </a:r>
            <a:r>
              <a:rPr lang="en-US" sz="2800" dirty="0" smtClean="0"/>
              <a:t>on-page </a:t>
            </a:r>
            <a:r>
              <a:rPr lang="bg-BG" sz="2800" dirty="0" smtClean="0"/>
              <a:t>оптимизацията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в помощ на </a:t>
            </a:r>
            <a:r>
              <a:rPr lang="en-US" sz="2800" dirty="0" smtClean="0"/>
              <a:t>off-page </a:t>
            </a:r>
            <a:r>
              <a:rPr lang="bg-BG" sz="2800" dirty="0" smtClean="0"/>
              <a:t>оптимизацията</a:t>
            </a:r>
          </a:p>
          <a:p>
            <a:endParaRPr lang="bg-BG" sz="2800" dirty="0" smtClean="0"/>
          </a:p>
          <a:p>
            <a:r>
              <a:rPr lang="bg-BG" sz="2800" b="1" dirty="0" smtClean="0"/>
              <a:t>Според типа софтуер: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онлайн базиран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десктоп базиран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добавки към браузъри</a:t>
            </a:r>
          </a:p>
          <a:p>
            <a:pPr>
              <a:buFont typeface="Arial" pitchFamily="34" charset="0"/>
              <a:buChar char="•"/>
            </a:pPr>
            <a:endParaRPr lang="bg-BG" sz="2800" dirty="0" smtClean="0"/>
          </a:p>
          <a:p>
            <a:r>
              <a:rPr lang="bg-BG" sz="2800" b="1" dirty="0" smtClean="0"/>
              <a:t>Според лиценза: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безплатни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платени</a:t>
            </a:r>
            <a:endParaRPr lang="bg-BG" sz="2800" dirty="0"/>
          </a:p>
        </p:txBody>
      </p:sp>
      <p:sp>
        <p:nvSpPr>
          <p:cNvPr id="4" name="Oval 3"/>
          <p:cNvSpPr/>
          <p:nvPr/>
        </p:nvSpPr>
        <p:spPr>
          <a:xfrm>
            <a:off x="381000" y="5181600"/>
            <a:ext cx="2362200" cy="5334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152400"/>
            <a:ext cx="8686800" cy="914399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ru-RU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Актуален поглед към </a:t>
            </a:r>
            <a:r>
              <a:rPr lang="en-US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SEO </a:t>
            </a:r>
            <a:r>
              <a:rPr lang="bg-BG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инструментите</a:t>
            </a:r>
            <a:endParaRPr kumimoji="0" lang="bg-BG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0" y="4495800"/>
            <a:ext cx="1981200" cy="1981200"/>
            <a:chOff x="1066800" y="1600200"/>
            <a:chExt cx="1981200" cy="1981200"/>
          </a:xfrm>
        </p:grpSpPr>
        <p:sp>
          <p:nvSpPr>
            <p:cNvPr id="5" name="Oval 4"/>
            <p:cNvSpPr/>
            <p:nvPr/>
          </p:nvSpPr>
          <p:spPr>
            <a:xfrm>
              <a:off x="1066800" y="1600200"/>
              <a:ext cx="1981200" cy="1981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1600" y="2362200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400" b="1" dirty="0" smtClean="0">
                  <a:solidFill>
                    <a:srgbClr val="00B050"/>
                  </a:solidFill>
                </a:rPr>
                <a:t>Търсения</a:t>
              </a:r>
              <a:endParaRPr lang="bg-BG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33600" y="4495800"/>
            <a:ext cx="1981200" cy="1981200"/>
            <a:chOff x="1066800" y="1600200"/>
            <a:chExt cx="1981200" cy="1981200"/>
          </a:xfrm>
        </p:grpSpPr>
        <p:sp>
          <p:nvSpPr>
            <p:cNvPr id="9" name="Oval 8"/>
            <p:cNvSpPr/>
            <p:nvPr/>
          </p:nvSpPr>
          <p:spPr>
            <a:xfrm>
              <a:off x="1066800" y="1600200"/>
              <a:ext cx="1981200" cy="1981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0" y="2209800"/>
              <a:ext cx="167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Социални</a:t>
              </a:r>
            </a:p>
            <a:p>
              <a:pPr algn="ctr"/>
              <a:r>
                <a:rPr lang="bg-BG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сигнали</a:t>
              </a:r>
              <a:endParaRPr lang="bg-BG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6600" y="990600"/>
            <a:ext cx="2362200" cy="1981200"/>
            <a:chOff x="1066800" y="1600200"/>
            <a:chExt cx="2362200" cy="1981200"/>
          </a:xfrm>
        </p:grpSpPr>
        <p:sp>
          <p:nvSpPr>
            <p:cNvPr id="12" name="Oval 11"/>
            <p:cNvSpPr/>
            <p:nvPr/>
          </p:nvSpPr>
          <p:spPr>
            <a:xfrm>
              <a:off x="1066800" y="1600200"/>
              <a:ext cx="1981200" cy="1981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3000" y="23622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400" b="1" dirty="0" smtClean="0">
                  <a:solidFill>
                    <a:srgbClr val="002060"/>
                  </a:solidFill>
                </a:rPr>
                <a:t>Съдържание</a:t>
              </a:r>
              <a:endParaRPr lang="bg-BG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0200" y="2286000"/>
            <a:ext cx="1981200" cy="1981200"/>
            <a:chOff x="1066800" y="1600200"/>
            <a:chExt cx="1981200" cy="1981200"/>
          </a:xfrm>
        </p:grpSpPr>
        <p:sp>
          <p:nvSpPr>
            <p:cNvPr id="15" name="Oval 14"/>
            <p:cNvSpPr/>
            <p:nvPr/>
          </p:nvSpPr>
          <p:spPr>
            <a:xfrm>
              <a:off x="1066800" y="1600200"/>
              <a:ext cx="1981200" cy="1981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0" y="2362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400" b="1" dirty="0" smtClean="0">
                  <a:solidFill>
                    <a:srgbClr val="C00000"/>
                  </a:solidFill>
                </a:rPr>
                <a:t>Бранд</a:t>
              </a:r>
              <a:endParaRPr lang="bg-BG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2286000"/>
            <a:ext cx="1981200" cy="1981200"/>
            <a:chOff x="1066800" y="1600200"/>
            <a:chExt cx="1981200" cy="1981200"/>
          </a:xfrm>
        </p:grpSpPr>
        <p:sp>
          <p:nvSpPr>
            <p:cNvPr id="18" name="Oval 17"/>
            <p:cNvSpPr/>
            <p:nvPr/>
          </p:nvSpPr>
          <p:spPr>
            <a:xfrm>
              <a:off x="1066800" y="1600200"/>
              <a:ext cx="1981200" cy="1981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2362200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400" b="1" dirty="0" smtClean="0">
                  <a:solidFill>
                    <a:srgbClr val="7030A0"/>
                  </a:solidFill>
                </a:rPr>
                <a:t>Линкове</a:t>
              </a:r>
              <a:endParaRPr lang="bg-BG" sz="2400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endCxn id="15" idx="1"/>
          </p:cNvCxnSpPr>
          <p:nvPr/>
        </p:nvCxnSpPr>
        <p:spPr>
          <a:xfrm>
            <a:off x="5257800" y="2286000"/>
            <a:ext cx="442540" cy="2901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105400" y="2590800"/>
            <a:ext cx="381000" cy="228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67000" y="4114800"/>
            <a:ext cx="22860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362200" y="4267200"/>
            <a:ext cx="22860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96000" y="4267200"/>
            <a:ext cx="15240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791200" y="4114800"/>
            <a:ext cx="15240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14800" y="5319340"/>
            <a:ext cx="442540" cy="1466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114800" y="5715000"/>
            <a:ext cx="4572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7"/>
          </p:cNvCxnSpPr>
          <p:nvPr/>
        </p:nvCxnSpPr>
        <p:spPr>
          <a:xfrm flipV="1">
            <a:off x="2834060" y="2209800"/>
            <a:ext cx="442540" cy="3663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48000" y="2590800"/>
            <a:ext cx="3810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1"/>
            <a:ext cx="7772400" cy="6095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bg-BG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Неактуални </a:t>
            </a:r>
            <a:r>
              <a:rPr lang="ru-RU" sz="4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SEO инструменти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1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Към настоящия момент, все по-рядко се използват: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агрегатори </a:t>
            </a:r>
            <a:r>
              <a:rPr lang="bg-BG" sz="2800" dirty="0" smtClean="0"/>
              <a:t>на съдържание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синонимизатори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автоматичен събмит в директории и социалки</a:t>
            </a:r>
          </a:p>
          <a:p>
            <a:pPr indent="180975">
              <a:buFont typeface="Arial" pitchFamily="34" charset="0"/>
              <a:buChar char="•"/>
            </a:pPr>
            <a:r>
              <a:rPr lang="bg-BG" sz="2800" dirty="0" smtClean="0"/>
              <a:t>автоматичен </a:t>
            </a:r>
            <a:r>
              <a:rPr lang="bg-BG" sz="2800" dirty="0" smtClean="0"/>
              <a:t>събмит на </a:t>
            </a:r>
            <a:r>
              <a:rPr lang="bg-BG" sz="2800" dirty="0" smtClean="0"/>
              <a:t>коментари</a:t>
            </a:r>
          </a:p>
          <a:p>
            <a:pPr indent="180975">
              <a:buFont typeface="Arial" pitchFamily="34" charset="0"/>
              <a:buChar char="•"/>
            </a:pPr>
            <a:endParaRPr lang="bg-BG" sz="2800" dirty="0" smtClean="0"/>
          </a:p>
          <a:p>
            <a:r>
              <a:rPr lang="bg-BG" sz="2800" dirty="0" smtClean="0"/>
              <a:t>Мечтата на </a:t>
            </a:r>
            <a:r>
              <a:rPr lang="en-US" sz="2800" dirty="0" smtClean="0"/>
              <a:t>SEO </a:t>
            </a:r>
            <a:r>
              <a:rPr lang="bg-BG" sz="2800" dirty="0" smtClean="0"/>
              <a:t>оптимизатора – всичко да става автоматично – става все по-непостижима.</a:t>
            </a:r>
            <a:endParaRPr lang="bg-BG" sz="2800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28601"/>
            <a:ext cx="9144000" cy="6095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</a:t>
            </a:r>
            <a:r>
              <a:rPr lang="ru-RU" sz="3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част – инструменти при on-page SEO</a:t>
            </a:r>
            <a:endParaRPr kumimoji="0" lang="bg-BG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1"/>
            <a:ext cx="7924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Toolbar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Alexa Toolbar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SEO visia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SEORanks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Free Monitor for Google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Adwords</a:t>
            </a:r>
            <a:endParaRPr lang="bg-BG" sz="28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Analytics</a:t>
            </a:r>
          </a:p>
          <a:p>
            <a:pPr indent="180975">
              <a:buFont typeface="Arial" pitchFamily="34" charset="0"/>
              <a:buChar char="•"/>
            </a:pPr>
            <a:r>
              <a:rPr lang="en-US" sz="2800" dirty="0" smtClean="0"/>
              <a:t>Google Webmaster Tools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1301</Words>
  <Application>Microsoft Office PowerPoint</Application>
  <PresentationFormat>On-screen Show (4:3)</PresentationFormat>
  <Paragraphs>309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SEO инструменти</vt:lpstr>
      <vt:lpstr>Полезни сайтове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Контакти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инструменти</dc:title>
  <dc:creator/>
  <cp:lastModifiedBy>Admin</cp:lastModifiedBy>
  <cp:revision>145</cp:revision>
  <dcterms:created xsi:type="dcterms:W3CDTF">2006-08-16T00:00:00Z</dcterms:created>
  <dcterms:modified xsi:type="dcterms:W3CDTF">2013-06-13T08:22:17Z</dcterms:modified>
</cp:coreProperties>
</file>