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77.xml" Type="http://schemas.openxmlformats.org/officeDocument/2006/relationships/slide" Id="rId82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79.xml" Type="http://schemas.openxmlformats.org/officeDocument/2006/relationships/slide" Id="rId84"/><Relationship Target="slides/slide78.xml" Type="http://schemas.openxmlformats.org/officeDocument/2006/relationships/slide" Id="rId8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2" name="Shape 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4" name="Shape 3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2" name="Shape 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0" name="Shape 3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2" name="Shape 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8" name="Shape 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8" name="Shape 4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2" name="Shape 4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8" name="Shape 4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7" name="Shape 4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optimization.bg/webmaster-tools/rich-snippets-breadcrumbs/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google.com/webmasters/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optimization.bg/webmaster-tools/about-microformats/" Type="http://schemas.openxmlformats.org/officeDocument/2006/relationships/hyperlink" TargetMode="External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cademy.telerik.com/student-courses/web-design-and-ui/seo-course/resources-2013" Type="http://schemas.openxmlformats.org/officeDocument/2006/relationships/hyperlink" TargetMode="External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www.optimization.bg" Type="http://schemas.openxmlformats.org/officeDocument/2006/relationships/hyperlink" TargetMode="External" Id="rId4"/><Relationship Target="mailto:mail@optimization.bg" Type="http://schemas.openxmlformats.org/officeDocument/2006/relationships/hyperlink" TargetMode="External" Id="rId3"/><Relationship Target="http://www.slideshare.net/genata" Type="http://schemas.openxmlformats.org/officeDocument/2006/relationships/hyperlink" TargetMode="External" Id="rId6"/><Relationship Target="https://plus.google.com/117412520137393017621" Type="http://schemas.openxmlformats.org/officeDocument/2006/relationships/hyperlink" TargetMode="External" Id="rId5"/><Relationship Target="http://www.slideshare.net/optimizationbg/" Type="http://schemas.openxmlformats.org/officeDocument/2006/relationships/hyperlink" TargetMode="External" Id="rId7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lideshare.net/cloxy" Type="http://schemas.openxmlformats.org/officeDocument/2006/relationships/hyperlink" TargetMode="External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headers.cloxy.com/" Type="http://schemas.openxmlformats.org/officeDocument/2006/relationships/hyperlink" TargetMode="External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hinaCargo.info" Type="http://schemas.openxmlformats.org/officeDocument/2006/relationships/hyperlink" TargetMode="External" Id="rId4"/><Relationship Target="http://shtepsel.bg" Type="http://schemas.openxmlformats.org/officeDocument/2006/relationships/hyperlink" TargetMode="External" Id="rId3"/><Relationship Target="../media/image00.png" Type="http://schemas.openxmlformats.org/officeDocument/2006/relationships/image" Id="rId5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optimization.bg/webmaster-tools/pagination-rel-next-and-rel-prev/" Type="http://schemas.openxmlformats.org/officeDocument/2006/relationships/hyperlink" TargetMode="External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plus.google.com/101397162344105496852" Type="http://schemas.openxmlformats.org/officeDocument/2006/relationships/hyperlink" TargetMode="External" Id="rId4"/><Relationship Target="http://support.google.com/webmasters/bin/answer.py?hl=en&amp;answer=99170" Type="http://schemas.openxmlformats.org/officeDocument/2006/relationships/hyperlink" TargetMode="External" Id="rId3"/><Relationship Target="http://www.slideshare.net/cloxy" Type="http://schemas.openxmlformats.org/officeDocument/2006/relationships/hyperlink" TargetMode="External" Id="rId5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support.google.com/webmasters/bin/request.py?contact_type=rich_snippets_feedback" Type="http://schemas.openxmlformats.org/officeDocument/2006/relationships/hyperlink" TargetMode="External" Id="rId4"/><Relationship Target="http://www.google.com/webmasters/tools/richsnippets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evelopers.google.com/analytics/devguides/collection/analyticsjs/ecommerce" Type="http://schemas.openxmlformats.org/officeDocument/2006/relationships/hyperlink" TargetMode="External" Id="rId3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optimization.bg" Type="http://schemas.openxmlformats.org/officeDocument/2006/relationships/hyperlink" TargetMode="External" Id="rId4"/><Relationship Target="mailto:mail@optimization.bg" Type="http://schemas.openxmlformats.org/officeDocument/2006/relationships/hyperlink" TargetMode="External" Id="rId3"/><Relationship Target="http://www.slideshare.net/genata" Type="http://schemas.openxmlformats.org/officeDocument/2006/relationships/hyperlink" TargetMode="External" Id="rId6"/><Relationship Target="https://plus.google.com/117412520137393017621" Type="http://schemas.openxmlformats.org/officeDocument/2006/relationships/hyperlink" TargetMode="External" Id="rId5"/><Relationship Target="http://www.slideshare.net/optimizationbg/" Type="http://schemas.openxmlformats.org/officeDocument/2006/relationships/hyperlink" TargetMode="External" Id="rId7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323218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sz="2000" lang="b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Оценка на SEO. Планиране на оптимизацията и класирането.</a:t>
            </a:r>
          </a:p>
        </p:txBody>
      </p:sp>
      <p:sp>
        <p:nvSpPr>
          <p:cNvPr id="35" name="Shape 35"/>
          <p:cNvSpPr/>
          <p:nvPr/>
        </p:nvSpPr>
        <p:spPr>
          <a:xfrm>
            <a:off y="0" x="0"/>
            <a:ext cy="5875074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SEO Чеклист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5564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b="1" sz="1800" lang="bg"/>
              <a:t>I. Анализ на ключови думи:</a:t>
            </a:r>
          </a:p>
          <a:p>
            <a:pPr rtl="0" lvl="0" indent="-3175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bg"/>
              <a:t>целева аудитория</a:t>
            </a:r>
          </a:p>
          <a:p>
            <a:pPr rtl="0" lvl="0" indent="-3175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bg"/>
              <a:t>Подбор на ключови думи: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brainstorming (A&amp;B)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Google Keyword Tool (Stat&amp;ideas)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Google suggest (ideas)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Анализ на съществуващ трафик на сайт (GA)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анализ на конкуренцията (title, description, content)</a:t>
            </a:r>
          </a:p>
          <a:p>
            <a:pPr rtl="0" lvl="0" indent="-3175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bg"/>
              <a:t>разширение на ядро ключови думи: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думи, фрази, съчетания (_продукт_+купи+цена+снимка+размер+дата+...)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синоними</a:t>
            </a:r>
          </a:p>
          <a:p>
            <a:pPr rtl="0" lvl="0" indent="-3175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bg"/>
              <a:t>Анализ на получения дотук списък в KWT (брой търсения) и брой резултати в SERP по всяка дума</a:t>
            </a:r>
          </a:p>
          <a:p>
            <a:pPr rtl="0" lvl="0" indent="-3175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bg"/>
              <a:t>гледаме бъдещето: трендове, идеи.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bg"/>
              <a:t>SEO Чеклист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bg"/>
              <a:t>II. Структура на сайта</a:t>
            </a:r>
          </a:p>
          <a:p>
            <a:pPr rtl="0" lvl="0" indent="-3175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bg"/>
              <a:t>Групиране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групиране на ключови думи в категории, подкатегории...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дърво категории</a:t>
            </a:r>
          </a:p>
          <a:p>
            <a:pPr rtl="0" lvl="0" indent="-3175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bg"/>
              <a:t>Оптимизиране на структурата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всяка страница на 2 клика от главната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линк от главната страница към важни целеви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breadcrumbs </a:t>
            </a:r>
            <a:r>
              <a:rPr u="sng" sz="1400" lang="bg">
                <a:solidFill>
                  <a:schemeClr val="hlink"/>
                </a:solidFill>
                <a:hlinkClick r:id="rId3"/>
              </a:rPr>
              <a:t>http://optimization.bg/webmaster-tools/rich-snippets-breadcrumbs/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sitemap.html, sitemap.xml</a:t>
            </a:r>
          </a:p>
          <a:p>
            <a:pPr rtl="0" lvl="0" indent="-3175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400" lang="bg"/>
              <a:t>Оптимизация на url-адреси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отразяваме структурата на сайта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/>
              <a:t>sef url </a:t>
            </a:r>
            <a:r>
              <a:rPr sz="1400" lang="bg">
                <a:solidFill>
                  <a:srgbClr val="6AA84F"/>
                </a:solidFill>
              </a:rPr>
              <a:t>.com/shop/notebook/asus/x501a</a:t>
            </a:r>
          </a:p>
          <a:p>
            <a:pPr rtl="0" lvl="1" indent="-3175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400" lang="bg">
                <a:solidFill>
                  <a:srgbClr val="000000"/>
                </a:solidFill>
              </a:rPr>
              <a:t>кратки url-адреси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bg"/>
              <a:t>SEO Чеклист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00200" x="457200"/>
            <a:ext cy="5257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bg"/>
              <a:t>III. </a:t>
            </a:r>
            <a:r>
              <a:rPr b="1" sz="1400" lang="bg"/>
              <a:t>SEO Одит</a:t>
            </a:r>
          </a:p>
          <a:p>
            <a:pPr rtl="0" lvl="0" indent="-3048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200" lang="bg"/>
              <a:t>Технически: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Чист, подреден генериран html код, по възможност валидиран w3c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скорост на зареждане (под 3-5 сек)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ако е флаш, да съдържа контент за индексация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dev, тестови домейни затворени за индексация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lang, encoding</a:t>
            </a:r>
          </a:p>
          <a:p>
            <a:pPr rtl="0" lvl="0" indent="-3048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200" lang="bg"/>
              <a:t>Дублиране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www/non-www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главна страница index.php/html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сортиране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странициране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сесии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търсене</a:t>
            </a:r>
          </a:p>
          <a:p>
            <a:pPr rtl="0" lvl="0" indent="-3048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200" lang="bg"/>
              <a:t>профил в Google Webmaster Tool </a:t>
            </a:r>
            <a:r>
              <a:rPr u="sng" sz="1200" lang="bg">
                <a:solidFill>
                  <a:schemeClr val="hlink"/>
                </a:solidFill>
                <a:hlinkClick r:id="rId3"/>
              </a:rPr>
              <a:t>http://www.google.com/webmasters/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Грешки в сайта crawl-errors</a:t>
            </a:r>
          </a:p>
          <a:p>
            <a:pPr rtl="0" lvl="1" indent="-30480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bg"/>
              <a:t>Оптимизация-&gt;Поробрения в HTML: дублиране на title, meta description</a:t>
            </a:r>
          </a:p>
          <a:p>
            <a:pPr rtl="0" lvl="0" indent="-3048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200" lang="bg"/>
              <a:t>No-cloacking - търсачките и потребителите виждат едно и също</a:t>
            </a:r>
          </a:p>
          <a:p>
            <a:pPr rtl="0" lvl="0" indent="-30480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200" lang="bg"/>
              <a:t>Стабилен хостинг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bg"/>
              <a:t>SEO Чеклист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600200" x="457200"/>
            <a:ext cy="5257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bg"/>
              <a:t>IV. Контент</a:t>
            </a:r>
          </a:p>
          <a:p>
            <a:pPr rtl="0" lvl="0" indent="-29845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100" lang="bg"/>
              <a:t>Title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title &lt; 70 символа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напълване с 1-2 ключови думи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красиво и кликаемо заглавие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важни думи - в началото на заглавие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УНИКАЛНО заглавие</a:t>
            </a:r>
          </a:p>
          <a:p>
            <a:pPr rtl="0" lvl="0" indent="-29845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100" lang="bg"/>
              <a:t>Снипет (meta description, структурирани данни) 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&lt;130 символа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генериране на описание, отговарящо на ключовата фраза, да привлича внимание, call2action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структурирани данни (микроформати) </a:t>
            </a:r>
            <a:r>
              <a:rPr u="sng" sz="1100" lang="bg">
                <a:solidFill>
                  <a:schemeClr val="hlink"/>
                </a:solidFill>
                <a:hlinkClick r:id="rId3"/>
              </a:rPr>
              <a:t>http://optimization.bg/webmaster-tools/about-microformats/</a:t>
            </a:r>
          </a:p>
          <a:p>
            <a:pPr rtl="0" lvl="0" indent="-298450" marL="9144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100" lang="bg"/>
              <a:t>Оптимизация на съдържанието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уникално съдържание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коректно форматиране h1-h6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ключова дума в съдържанието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липса на скрит текст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липса на копия на текста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ключови думи в alt на изображението</a:t>
            </a:r>
          </a:p>
          <a:p>
            <a:pPr rtl="0"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без pop-up</a:t>
            </a:r>
          </a:p>
          <a:p>
            <a:pPr lvl="1" indent="-298450" marL="13716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100" lang="bg"/>
              <a:t>минимум 250 думи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bg"/>
              <a:t>SEO Чеклист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496750" x="457200"/>
            <a:ext cy="5361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sz="1400" lang="bg"/>
              <a:t>V. Линкове</a:t>
            </a:r>
          </a:p>
          <a:p>
            <a:pPr rtl="0" lvl="0" indent="-419100" marL="914400">
              <a:lnSpc>
                <a:spcPct val="100000"/>
              </a:lnSpc>
              <a:buClr>
                <a:schemeClr val="dk1"/>
              </a:buClr>
              <a:buSzPct val="400000"/>
              <a:buFont typeface="Arial"/>
              <a:buChar char="•"/>
            </a:pPr>
            <a:r>
              <a:rPr sz="1100" lang="bg"/>
              <a:t>Оптимизация на вътрешни линкове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всяка страница да има поне един текстов линк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брой линкове на страница &lt;100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анкор-линкове на вътрешни линкове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преки линкове, които се индексират от ботове (javascript...)</a:t>
            </a:r>
          </a:p>
          <a:p>
            <a:pPr rtl="0" lvl="0" indent="-419100" marL="914400">
              <a:lnSpc>
                <a:spcPct val="100000"/>
              </a:lnSpc>
              <a:buClr>
                <a:schemeClr val="dk1"/>
              </a:buClr>
              <a:buSzPct val="400000"/>
              <a:buFont typeface="Arial"/>
              <a:buChar char="•"/>
            </a:pPr>
            <a:r>
              <a:rPr sz="1100" lang="bg"/>
              <a:t>Контрол на изходящи връзки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минимално количество външни линкове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нерелвантни линкове, user-generated линкове - rel=nofollow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без обмяна на линкове и тези към директории/каталози</a:t>
            </a:r>
          </a:p>
          <a:p>
            <a:pPr rtl="0" lvl="0" indent="-419100" marL="914400">
              <a:lnSpc>
                <a:spcPct val="100000"/>
              </a:lnSpc>
              <a:buClr>
                <a:schemeClr val="dk1"/>
              </a:buClr>
              <a:buSzPct val="400000"/>
              <a:buFont typeface="Arial"/>
              <a:buChar char="•"/>
            </a:pPr>
            <a:r>
              <a:rPr sz="1100" lang="bg"/>
              <a:t>Външни линкове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Отчет с външни линкове (gwt, ahrefs), цел - положителна динамика на ръста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стремете се към non-анкор линкове (директно url адреса http://...)</a:t>
            </a:r>
          </a:p>
          <a:p>
            <a:pPr rtl="0" lvl="1" indent="-381000" marL="13716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лекция на Калин </a:t>
            </a:r>
            <a:r>
              <a:rPr u="sng" sz="1100" lang="bg">
                <a:solidFill>
                  <a:schemeClr val="hlink"/>
                </a:solidFill>
                <a:hlinkClick r:id="rId3"/>
              </a:rPr>
              <a:t>http://academy.telerik.com/student-courses/web-design-and-ui/seo-course/resources-2013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SEO Чеклист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5257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400" lang="bg"/>
              <a:t>VI. Социализация</a:t>
            </a:r>
          </a:p>
          <a:p>
            <a:pPr rtl="0" lvl="0" indent="-419100" marL="914400">
              <a:buClr>
                <a:schemeClr val="dk1"/>
              </a:buClr>
              <a:buSzPct val="400000"/>
              <a:buFont typeface="Arial"/>
              <a:buChar char="•"/>
            </a:pPr>
            <a:r>
              <a:rPr sz="1100" lang="bg"/>
              <a:t>Социални мрежи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страница в социални мрежи (Facebook, Google+, twitter)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Коментирайте, давайте съвети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линкове от сайта към СМ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социални бутони</a:t>
            </a:r>
          </a:p>
          <a:p>
            <a:pPr rtl="0" lvl="0" indent="-419100" marL="914400">
              <a:buClr>
                <a:schemeClr val="dk1"/>
              </a:buClr>
              <a:buSzPct val="400000"/>
              <a:buFont typeface="Arial"/>
              <a:buChar char="•"/>
            </a:pPr>
            <a:r>
              <a:rPr sz="1100" lang="bg"/>
              <a:t>Блог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интересни полезни статии, генериращи диалог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ново съдържание от блога -&gt; СМ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guest blogging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социални буторни</a:t>
            </a:r>
          </a:p>
          <a:p>
            <a:pPr rtl="0" lvl="0" indent="-419100" marL="914400">
              <a:buClr>
                <a:schemeClr val="dk1"/>
              </a:buClr>
              <a:buSzPct val="400000"/>
              <a:buFont typeface="Arial"/>
              <a:buChar char="•"/>
            </a:pPr>
            <a:r>
              <a:rPr sz="1100" lang="bg"/>
              <a:t>Репутация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следете, какво пишат за вас в СМ, блогове, форуми - направете комуникация</a:t>
            </a:r>
          </a:p>
          <a:p>
            <a:pPr rtl="0" lvl="1" indent="-381000" marL="1371600">
              <a:buClr>
                <a:schemeClr val="dk1"/>
              </a:buClr>
              <a:buSzPct val="218181"/>
              <a:buFont typeface="Courier New"/>
              <a:buChar char="o"/>
            </a:pPr>
            <a:r>
              <a:rPr sz="1100" lang="bg"/>
              <a:t>използвайте Google Alerts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SEO Чеклист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Това е :-)</a:t>
            </a:r>
          </a:p>
          <a:p>
            <a:r>
              <a:t/>
            </a:r>
          </a:p>
          <a:p>
            <a:pPr rtl="0" lvl="0" indent="-298450" marL="457200">
              <a:buClr>
                <a:srgbClr val="000000"/>
              </a:buClr>
              <a:buSzPct val="36666"/>
              <a:buFont typeface="Arial"/>
              <a:buAutoNum type="arabicPeriod"/>
            </a:pPr>
            <a:r>
              <a:rPr lang="bg"/>
              <a:t> Анализ на ключови думи</a:t>
            </a:r>
          </a:p>
          <a:p>
            <a:pPr rtl="0" lvl="0" indent="-298450" marL="457200">
              <a:buClr>
                <a:srgbClr val="000000"/>
              </a:buClr>
              <a:buSzPct val="36666"/>
              <a:buFont typeface="Arial"/>
              <a:buAutoNum type="arabicPeriod"/>
            </a:pPr>
            <a:r>
              <a:rPr lang="bg"/>
              <a:t> Структура на сайта</a:t>
            </a:r>
          </a:p>
          <a:p>
            <a:pPr rtl="0" lvl="0" indent="-298450" marL="457200">
              <a:buClr>
                <a:srgbClr val="000000"/>
              </a:buClr>
              <a:buSzPct val="36666"/>
              <a:buFont typeface="Arial"/>
              <a:buAutoNum type="arabicPeriod"/>
            </a:pPr>
            <a:r>
              <a:rPr lang="bg"/>
              <a:t> SEO Одит</a:t>
            </a:r>
          </a:p>
          <a:p>
            <a:pPr rtl="0" lvl="0" indent="-298450" marL="457200">
              <a:buClr>
                <a:srgbClr val="000000"/>
              </a:buClr>
              <a:buSzPct val="36666"/>
              <a:buFont typeface="Arial"/>
              <a:buAutoNum type="arabicPeriod"/>
            </a:pPr>
            <a:r>
              <a:rPr lang="bg"/>
              <a:t> Контент</a:t>
            </a:r>
          </a:p>
          <a:p>
            <a:pPr rtl="0" lvl="0" indent="-298450" marL="457200">
              <a:buClr>
                <a:srgbClr val="000000"/>
              </a:buClr>
              <a:buSzPct val="36666"/>
              <a:buFont typeface="Arial"/>
              <a:buAutoNum type="arabicPeriod"/>
            </a:pPr>
            <a:r>
              <a:rPr lang="bg"/>
              <a:t> Линкове</a:t>
            </a:r>
          </a:p>
          <a:p>
            <a:pPr rtl="0" lvl="0" indent="-298450" marL="457200">
              <a:buClr>
                <a:srgbClr val="000000"/>
              </a:buClr>
              <a:buSzPct val="36666"/>
              <a:buFont typeface="Arial"/>
              <a:buAutoNum type="arabicPeriod"/>
            </a:pPr>
            <a:r>
              <a:rPr lang="bg"/>
              <a:t> Социализация</a:t>
            </a:r>
          </a:p>
          <a:p>
            <a:r>
              <a:t/>
            </a:r>
          </a:p>
          <a:p>
            <a:pPr>
              <a:buNone/>
            </a:pPr>
            <a:r>
              <a:rPr lang="bg"/>
              <a:t>Използвайте този чеклист.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Вътрешни фактори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Комплексна работа върху/със/около и зад </a:t>
            </a:r>
            <a:r>
              <a:rPr b="1" lang="bg"/>
              <a:t>сайта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Работа с домейна</a:t>
            </a:r>
          </a:p>
          <a:p>
            <a:r>
              <a:t/>
            </a:r>
          </a:p>
          <a:p>
            <a:pPr>
              <a:buNone/>
            </a:pPr>
            <a:r>
              <a:rPr lang="bg"/>
              <a:t>Работа със сървъра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Външни фактори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bg"/>
              <a:t>Използване на странични ресурси за препратки към сайта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Поведенчески фактори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Статистика на посещения на сайта, която предоставяме на търсачката.</a:t>
            </a:r>
          </a:p>
          <a:p>
            <a:r>
              <a:t/>
            </a:r>
          </a:p>
          <a:p>
            <a:pPr>
              <a:buNone/>
            </a:pPr>
            <a:r>
              <a:rPr lang="bg"/>
              <a:t>Юзабилити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Геннадий Воробьов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5250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SEO агенция Optimization.bg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bg"/>
              <a:t>5 години опит в класирането. Професионална оптимизация за класация и продажби от търсачките.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bg"/>
              <a:t>София, бул. Джеймс Баучер 51, офис 1809</a:t>
            </a:r>
          </a:p>
          <a:p>
            <a:pPr rtl="0" lvl="0">
              <a:buNone/>
            </a:pPr>
            <a:r>
              <a:rPr sz="1800" lang="bg"/>
              <a:t>телефон: 02 437 23 36</a:t>
            </a:r>
          </a:p>
          <a:p>
            <a:pPr rtl="0" lvl="0">
              <a:buNone/>
            </a:pPr>
            <a:r>
              <a:rPr u="sng" sz="1800" lang="bg">
                <a:solidFill>
                  <a:schemeClr val="hlink"/>
                </a:solidFill>
                <a:hlinkClick r:id="rId3"/>
              </a:rPr>
              <a:t>mail@optimization.bg</a:t>
            </a:r>
          </a:p>
          <a:p>
            <a:pPr rtl="0" lvl="0">
              <a:buNone/>
            </a:pPr>
            <a:r>
              <a:rPr sz="1800" lang="bg"/>
              <a:t>уеб-сайт: </a:t>
            </a:r>
            <a:r>
              <a:rPr u="sng" sz="1800" lang="bg">
                <a:solidFill>
                  <a:schemeClr val="hlink"/>
                </a:solidFill>
                <a:hlinkClick r:id="rId4"/>
              </a:rPr>
              <a:t>www.optimization.bg</a:t>
            </a:r>
          </a:p>
          <a:p>
            <a:pPr rtl="0" lvl="0">
              <a:buNone/>
            </a:pPr>
            <a:r>
              <a:rPr sz="1800" lang="bg"/>
              <a:t>Google Local </a:t>
            </a:r>
            <a:r>
              <a:rPr u="sng" sz="1800" lang="bg">
                <a:solidFill>
                  <a:schemeClr val="hlink"/>
                </a:solidFill>
                <a:hlinkClick r:id="rId5"/>
              </a:rPr>
              <a:t>https://plus.google.com/117412520137393017621</a:t>
            </a:r>
          </a:p>
          <a:p>
            <a:pPr rtl="0" lvl="0">
              <a:buNone/>
            </a:pPr>
            <a:r>
              <a:rPr sz="1800" lang="bg"/>
              <a:t>Презентации: </a:t>
            </a:r>
            <a:r>
              <a:rPr u="sng" sz="1100" lang="bg">
                <a:solidFill>
                  <a:schemeClr val="hlink"/>
                </a:solidFill>
                <a:hlinkClick r:id="rId6"/>
              </a:rPr>
              <a:t>http://www.slideshare.net/genata</a:t>
            </a:r>
            <a:r>
              <a:rPr sz="1800" lang="bg"/>
              <a:t>, </a:t>
            </a:r>
            <a:r>
              <a:rPr u="sng" sz="1100" lang="bg">
                <a:solidFill>
                  <a:schemeClr val="hlink"/>
                </a:solidFill>
                <a:hlinkClick r:id="rId7"/>
              </a:rPr>
              <a:t>http://www.slideshare.net/optimizationbg/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
</a:t>
            </a:r>
          </a:p>
          <a:p>
            <a:pPr rtl="0" lvl="0">
              <a:buNone/>
            </a:pPr>
            <a:r>
              <a:rPr lang="bg"/>
              <a:t>							</a:t>
            </a:r>
            <a:r>
              <a:rPr b="1" sz="4800" lang="bg"/>
              <a:t>SEO</a:t>
            </a:r>
          </a:p>
          <a:p>
            <a:pPr rtl="0" lvl="0" indent="457200">
              <a:buNone/>
            </a:pPr>
            <a:r>
              <a:rPr lang="bg"/>
              <a:t>Вътрешни								Външни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bg"/>
              <a:t>						Поведенчески</a:t>
            </a:r>
          </a:p>
        </p:txBody>
      </p:sp>
      <p:sp>
        <p:nvSpPr>
          <p:cNvPr id="155" name="Shape 155"/>
          <p:cNvSpPr/>
          <p:nvPr/>
        </p:nvSpPr>
        <p:spPr>
          <a:xfrm rot="10800000">
            <a:off y="3208614" x="3029706"/>
            <a:ext cy="2010599" cx="282990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Вътрешни фактори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HTML код и тагове </a:t>
            </a:r>
            <a:r>
              <a:rPr sz="900" lang="bg">
                <a:solidFill>
                  <a:srgbClr val="999999"/>
                </a:solidFill>
              </a:rPr>
              <a:t>Валидация на кода, тагове: тайтъл, h1/h2, форматиране на текст, метатагове. Търсачките отчитат текстово съдържание на тагове и оттам формира съдържание на страниците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Текст </a:t>
            </a:r>
            <a:r>
              <a:rPr sz="900" lang="bg">
                <a:solidFill>
                  <a:srgbClr val="999999"/>
                </a:solidFill>
              </a:rPr>
              <a:t>не само обем, но и наситеност на ключовите думи, Уникално и полезно съдържание, да не се дублира по другите страници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Сървър </a:t>
            </a:r>
            <a:r>
              <a:rPr sz="900" lang="bg">
                <a:solidFill>
                  <a:srgbClr val="999999"/>
                </a:solidFill>
              </a:rPr>
              <a:t>инструкции за робота при индексацията. Инструкции при преместване на страници, изтриване на грешки. Важно е инструкциите да са по спецификациите на търсачката и много се внимава за грешки.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URL </a:t>
            </a:r>
            <a:r>
              <a:rPr sz="900" lang="bg">
                <a:solidFill>
                  <a:srgbClr val="999999"/>
                </a:solidFill>
              </a:rPr>
              <a:t>изглед на урл-а, дължина и уникалност. Златно правило: една страница&lt;-&gt; един адрес!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Времеви променливи </a:t>
            </a:r>
            <a:r>
              <a:rPr sz="900" lang="bg">
                <a:solidFill>
                  <a:srgbClr val="999999"/>
                </a:solidFill>
              </a:rPr>
              <a:t>възрастта на сайта, динамика на ново съдържание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География </a:t>
            </a:r>
            <a:r>
              <a:rPr sz="900" lang="bg">
                <a:solidFill>
                  <a:srgbClr val="999999"/>
                </a:solidFill>
              </a:rPr>
              <a:t>географско разположение на сървъра, задаване на регион на сайта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Линк-структура </a:t>
            </a:r>
            <a:r>
              <a:rPr sz="900" lang="bg">
                <a:solidFill>
                  <a:srgbClr val="999999"/>
                </a:solidFill>
              </a:rPr>
              <a:t>структурирана навигация с коректни линкове, коректно предаване на линк-тежестта, актуалността им и клик-карта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CMS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Ресурси и инструкции на търсачката </a:t>
            </a:r>
            <a:r>
              <a:rPr sz="900" lang="bg">
                <a:solidFill>
                  <a:srgbClr val="999999"/>
                </a:solidFill>
              </a:rPr>
              <a:t>работа с robots.txt, sitemap.xml и перманентна работа с Google Webmaster Tools.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bg"/>
              <a:t>Вътрешни фактори</a:t>
            </a:r>
          </a:p>
          <a:p>
            <a:r>
              <a:t/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600" lang="bg">
                <a:solidFill>
                  <a:srgbClr val="000000"/>
                </a:solidFill>
              </a:rPr>
              <a:t>
</a:t>
            </a:r>
            <a:r>
              <a:rPr b="1" sz="3600" lang="bg">
                <a:solidFill>
                  <a:srgbClr val="000000"/>
                </a:solidFill>
              </a:rPr>
              <a:t>Най-обемен дял в SEO</a:t>
            </a:r>
          </a:p>
          <a:p>
            <a:pPr rtl="0" lvl="0">
              <a:buNone/>
            </a:pPr>
            <a:r>
              <a:rPr lang="bg">
                <a:solidFill>
                  <a:srgbClr val="000000"/>
                </a:solidFill>
              </a:rPr>
              <a:t>Въздействие и работа върху тях не може да се автоматизира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>
                <a:solidFill>
                  <a:srgbClr val="000000"/>
                </a:solidFill>
              </a:rPr>
              <a:t>Изисква най-много времеви ресурс. В идеален случай - перманетно по план.</a:t>
            </a:r>
          </a:p>
          <a:p>
            <a:r>
              <a:t/>
            </a:r>
          </a:p>
          <a:p>
            <a:pPr>
              <a:buNone/>
            </a:pPr>
            <a:r>
              <a:rPr lang="bg">
                <a:solidFill>
                  <a:srgbClr val="000000"/>
                </a:solidFill>
              </a:rPr>
              <a:t>20% вътрешна оптимизация - 80% резултат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Вътрешни фактори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Реален кейс: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b="1" lang="bg">
                <a:solidFill>
                  <a:srgbClr val="FF0000"/>
                </a:solidFill>
              </a:rPr>
              <a:t>80% работа с вътрешните фактори гарантира вход в ТОП30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Но си струва :-)</a:t>
            </a:r>
          </a:p>
          <a:p>
            <a:r>
              <a:t/>
            </a:r>
          </a:p>
        </p:txBody>
      </p:sp>
      <p:sp>
        <p:nvSpPr>
          <p:cNvPr id="180" name="Shape 180"/>
          <p:cNvSpPr/>
          <p:nvPr/>
        </p:nvSpPr>
        <p:spPr>
          <a:xfrm>
            <a:off y="2828161" x="0"/>
            <a:ext cy="2511777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Етап 1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Етап 1 SEO - чеклист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bg"/>
              <a:t>ключови думи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bg"/>
              <a:t>анализ на конкуренцията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bg"/>
              <a:t>разпределение на ключовите думи по целевите страници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bg"/>
              <a:t>ТЗ за написване на текстове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bg"/>
              <a:t>одит на вътрешни фактори</a:t>
            </a:r>
          </a:p>
          <a:p>
            <a:pPr rtl="0" lvl="0" indent="-419100" marL="457200"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bg"/>
              <a:t>ТЗ за оптимизация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bg"/>
              <a:t>генериране на отчета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bg"/>
              <a:t>предаване в ясен вид на програмиста</a:t>
            </a:r>
          </a:p>
          <a:p>
            <a:pPr rtl="0" lvl="1" indent="-381000" marL="914400">
              <a:buClr>
                <a:schemeClr val="dk1"/>
              </a:buClr>
              <a:buSzPct val="133333"/>
              <a:buFont typeface="Courier New"/>
              <a:buChar char="o"/>
            </a:pPr>
            <a:r>
              <a:rPr sz="1800" lang="bg"/>
              <a:t>доработка на сайта (въпреки, че създатели на сайта гарантират оптимизиран сайт, % е много малък 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Етап 2 "Класираме"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Външни фактори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засилване със социални сигнали и социалки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натурално натрупване на линкове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"обади се на приятел"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Повторен одит на вътрешни фактори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Текстове, ново съдържание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Доработка на сайта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Етап 3 "отново вътрешни фактори"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текстове губят уникалност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крадат го. Решение - пренаписване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контрол върху програмиста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примерно, 302 вместо 301 редирект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след всяко ТЗ, проверка. След проверка - ново ТЗ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експериментални промени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наситеността на ключовите думи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реализация на микроформати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конкуренцията не спи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проверявайте си контент-мениджъра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Важно правило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Контролирайте за грешките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персонал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оптимизатор, агенция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програмист</a:t>
            </a:r>
          </a:p>
          <a:p>
            <a:pPr rtl="0" lvl="0">
              <a:buNone/>
            </a:pPr>
            <a:r>
              <a:rPr lang="bg"/>
              <a:t>и ...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sale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HTML тагове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bg"/>
              <a:t>Влияние на html тагове на тежестта на ключовата дума</a:t>
            </a:r>
          </a:p>
        </p:txBody>
      </p:sp>
      <p:sp>
        <p:nvSpPr>
          <p:cNvPr id="211" name="Shape 211"/>
          <p:cNvSpPr/>
          <p:nvPr/>
        </p:nvSpPr>
        <p:spPr>
          <a:xfrm>
            <a:off y="2750485" x="0"/>
            <a:ext cy="4107514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Optimization.bg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bg"/>
              <a:t>Клиенти</a:t>
            </a:r>
          </a:p>
        </p:txBody>
      </p:sp>
      <p:sp>
        <p:nvSpPr>
          <p:cNvPr id="48" name="Shape 48"/>
          <p:cNvSpPr/>
          <p:nvPr/>
        </p:nvSpPr>
        <p:spPr>
          <a:xfrm>
            <a:off y="2650825" x="2009775"/>
            <a:ext cy="3486150" cx="5124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HTML тагове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bg"/>
              <a:t>Валидация на кода w3c.org</a:t>
            </a:r>
          </a:p>
          <a:p>
            <a:r>
              <a:t/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AutoNum type="alphaLcPeriod"/>
            </a:pPr>
            <a:r>
              <a:rPr lang="bg"/>
              <a:t>работа с тагове със смислово текстово значение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Arial"/>
              <a:buAutoNum type="romanLcPeriod"/>
            </a:pPr>
            <a:r>
              <a:rPr lang="bg"/>
              <a:t>всеки таг има свое предназначение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bg"/>
              <a:t>Поводи за валидация: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h1-h2.. таг е част от дизайна или нав. меню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h1-h2.. се пресича с линк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други пресичания на ключовите тагове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HTML тагове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2. &lt;TITLE&gt;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заглавие на страницата ви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адски важно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всяко заглавие уникално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наситеност на думата - 1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примамлив, съдържателен и да продава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мислете за "опашката" </a:t>
            </a:r>
            <a:r>
              <a:rPr sz="1800" lang="bg"/>
              <a:t>(специално за онлайн магазини с много продукти) - промяна само на едната дума в заглавието може подобри класирането по много нови думи-опашки.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bg"/>
              <a:t>HTML тагове</a:t>
            </a:r>
          </a:p>
          <a:p>
            <a:r>
              <a:t/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3. H1-H6</a:t>
            </a:r>
          </a:p>
          <a:p>
            <a:pPr rtl="0" lvl="0">
              <a:buNone/>
            </a:pPr>
            <a:r>
              <a:rPr lang="bg"/>
              <a:t>втори по значимост след TITLE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! h1 - само веднъж на страницата </a:t>
            </a:r>
            <a:r>
              <a:rPr sz="1800" lang="bg"/>
              <a:t>(заглавие на документа - "Матраци от _фирма А_")</a:t>
            </a:r>
          </a:p>
          <a:p>
            <a:pPr rtl="0" lvl="0">
              <a:buNone/>
            </a:pPr>
            <a:r>
              <a:rPr lang="bg"/>
              <a:t>! h2-h6 - заглавия на азбаци</a:t>
            </a:r>
          </a:p>
          <a:p>
            <a:pPr rtl="0" lvl="0">
              <a:buNone/>
            </a:pPr>
            <a:r>
              <a:rPr lang="bg"/>
              <a:t>! да не се използва като част от дизайна или за първата "seo" дума след отварящият таг &lt;body&gt;</a:t>
            </a:r>
          </a:p>
          <a:p>
            <a:pPr>
              <a:buNone/>
            </a:pPr>
            <a:r>
              <a:rPr sz="1400" lang="bg"/>
              <a:t>Пример: сайт Wordpress след преместване на h1 от дизайна в текст, се "закова" в ТОП2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bg"/>
              <a:t>HTML тагове</a:t>
            </a:r>
          </a:p>
          <a:p>
            <a:r>
              <a:t/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4. &lt;b&gt; &lt;strong&gt;</a:t>
            </a:r>
          </a:p>
          <a:p>
            <a:pPr rtl="0" lvl="0">
              <a:buNone/>
            </a:pPr>
            <a:r>
              <a:rPr lang="bg"/>
              <a:t>визуално привличане на внимание</a:t>
            </a:r>
          </a:p>
          <a:p>
            <a:pPr rtl="0" lvl="0">
              <a:buNone/>
            </a:pPr>
            <a:r>
              <a:rPr lang="bg"/>
              <a:t>&lt;b&gt; - "физическо" удебеляване</a:t>
            </a:r>
          </a:p>
          <a:p>
            <a:pPr rtl="0" lvl="0">
              <a:buNone/>
            </a:pPr>
            <a:r>
              <a:rPr lang="bg"/>
              <a:t>&lt;strong&gt; - "логично" удебеляване</a:t>
            </a:r>
          </a:p>
          <a:p>
            <a:r>
              <a:t/>
            </a:r>
          </a:p>
          <a:p>
            <a:pPr>
              <a:buNone/>
            </a:pPr>
            <a:r>
              <a:rPr lang="bg"/>
              <a:t>За предпочитане: &lt;strong&gt;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Контент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Съдържанието постоянно се краде или добронамерено се копира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Спасение има: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author, publisher в google+ (презентацията на Васил Тошков </a:t>
            </a:r>
            <a:r>
              <a:rPr u="sng" sz="1800" lang="bg">
                <a:solidFill>
                  <a:schemeClr val="hlink"/>
                </a:solidFill>
                <a:hlinkClick r:id="rId3"/>
              </a:rPr>
              <a:t>http://www.slideshare.net/cloxy</a:t>
            </a:r>
            <a:r>
              <a:rPr lang="bg"/>
              <a:t>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след поява на ново съдържание: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fetch as google and indexing (GWT)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bg"/>
              <a:t>бързо споделяне в социални мрежи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Контент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Глупави грешки: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o английско, а английско и подобни в текст на кирилица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граматични грешки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автоматично орязване на текста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Контент за портали и онлайн магазин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bg"/>
              <a:t>При много продукти и невъзможност за ръчно генериране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bg"/>
              <a:t>Формули за генериране на мини-описания:</a:t>
            </a:r>
          </a:p>
          <a:p>
            <a:pPr rtl="0" lvl="0">
              <a:buNone/>
            </a:pPr>
            <a:r>
              <a:rPr lang="bg"/>
              <a:t>title: [title на страница] [title на категория] [title на сайта]</a:t>
            </a:r>
          </a:p>
          <a:p>
            <a:pPr>
              <a:buNone/>
            </a:pPr>
            <a:r>
              <a:rPr lang="bg"/>
              <a:t>title: [име на продукта] [цена, описание, характеристики]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Контент за портали и онлайн магазин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bg"/>
              <a:t>При много продукти и невъзможност за ръчно генериране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bg"/>
              <a:t>Формули за генериране на мини-описания: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description: Мартаци тип </a:t>
            </a:r>
            <a:r>
              <a:rPr b="1" lang="bg"/>
              <a:t>[име на продукта] </a:t>
            </a:r>
            <a:r>
              <a:rPr lang="bg"/>
              <a:t>от </a:t>
            </a:r>
            <a:r>
              <a:rPr b="1" lang="bg"/>
              <a:t>[фирма А]</a:t>
            </a:r>
            <a:r>
              <a:rPr lang="bg"/>
              <a:t>. Достъпни цени, гаранция и консултации онлайн и на </a:t>
            </a:r>
            <a:r>
              <a:rPr b="1" lang="bg"/>
              <a:t>[телефон]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Сървър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Следете кодове на сървъра:</a:t>
            </a:r>
          </a:p>
          <a:p>
            <a:pPr rtl="0" lvl="0">
              <a:buNone/>
            </a:pPr>
            <a:r>
              <a:rPr sz="2400" lang="bg"/>
              <a:t>200 - ОК</a:t>
            </a:r>
          </a:p>
          <a:p>
            <a:pPr rtl="0" lvl="0">
              <a:buNone/>
            </a:pPr>
            <a:r>
              <a:rPr sz="2400" lang="bg"/>
              <a:t>301/302 ... - редиректи</a:t>
            </a:r>
          </a:p>
          <a:p>
            <a:pPr rtl="0" lvl="0">
              <a:buNone/>
            </a:pPr>
            <a:r>
              <a:rPr sz="2400" lang="bg"/>
              <a:t>404 - not found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Типични грешки:</a:t>
            </a:r>
          </a:p>
          <a:p>
            <a:pPr rtl="0" lvl="0">
              <a:buNone/>
            </a:pPr>
            <a:r>
              <a:rPr sz="2400" lang="bg"/>
              <a:t>200 вместо 404</a:t>
            </a:r>
          </a:p>
          <a:p>
            <a:pPr rtl="0" lvl="0">
              <a:buNone/>
            </a:pPr>
            <a:r>
              <a:rPr sz="2400" lang="bg"/>
              <a:t>301/302 вместо 404</a:t>
            </a:r>
          </a:p>
          <a:p>
            <a:r>
              <a:t/>
            </a:r>
          </a:p>
          <a:p>
            <a:pPr>
              <a:buNone/>
            </a:pPr>
            <a:r>
              <a:rPr sz="2400" lang="bg"/>
              <a:t>Инструменти:LiveHTTPHeader FF, </a:t>
            </a:r>
            <a:r>
              <a:rPr u="sng" sz="2400" lang="bg">
                <a:solidFill>
                  <a:schemeClr val="hlink"/>
                </a:solidFill>
                <a:hlinkClick r:id="rId3"/>
              </a:rPr>
              <a:t>http://headers.cloxy.com/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Защо са вредни?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bg"/>
              <a:t>Optimization.bg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Съсобственици на</a:t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bg">
                <a:solidFill>
                  <a:schemeClr val="hlink"/>
                </a:solidFill>
                <a:hlinkClick r:id="rId3"/>
              </a:rPr>
              <a:t>Shtepsel.bg</a:t>
            </a:r>
            <a:r>
              <a:rPr lang="bg"/>
              <a:t> - GSM Онлайн Магазин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u="sng" lang="bg">
                <a:solidFill>
                  <a:schemeClr val="hlink"/>
                </a:solidFill>
                <a:hlinkClick r:id="rId4"/>
              </a:rPr>
              <a:t>ChinaCargo.info</a:t>
            </a:r>
            <a:r>
              <a:rPr lang="bg"/>
              <a:t> - стоки на едро от Китай</a:t>
            </a:r>
          </a:p>
        </p:txBody>
      </p:sp>
      <p:sp>
        <p:nvSpPr>
          <p:cNvPr id="55" name="Shape 55"/>
          <p:cNvSpPr/>
          <p:nvPr/>
        </p:nvSpPr>
        <p:spPr>
          <a:xfrm>
            <a:off y="3202000" x="2761700"/>
            <a:ext cy="1504950" cx="45529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Вредни за търсачката:</a:t>
            </a:r>
          </a:p>
          <a:p>
            <a:r>
              <a:t/>
            </a:r>
          </a:p>
          <a:p>
            <a:pPr>
              <a:buNone/>
            </a:pPr>
            <a:r>
              <a:rPr lang="bg"/>
              <a:t>разходи за допълнителни ресурси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Вредни за оптимизатора/клиента: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1. "теч" на линк-тежестта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2. друга целева страница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3. контента губи уникалност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4. "загуба" на целева страница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bg"/>
              <a:t>Обобщени проблеми: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често търсачката елиминира "правилни" целеви страници от индекса, защото не е в състояние да дефинира, коя от дублираните страници е с приоритет;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сайтове с много дублирано съдържание не се индексират напълно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грубо казано - загуба на котрол върху класирането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Класификация:</a:t>
            </a:r>
          </a:p>
          <a:p>
            <a:pPr rtl="0" lvl="0">
              <a:buNone/>
            </a:pPr>
            <a:r>
              <a:rPr lang="bg"/>
              <a:t>1. www/non-www, index.php/html ...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Задача: 1 страница - 1 url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Класификация:</a:t>
            </a:r>
          </a:p>
          <a:p>
            <a:pPr rtl="0" lvl="0">
              <a:buNone/>
            </a:pPr>
            <a:r>
              <a:rPr lang="bg"/>
              <a:t>1. www/non-www, index.php/html ...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Примери: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bg"/>
              <a:t>http://www.site.bg/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bg"/>
              <a:t>http://www.site.bg/index.php, http://www.site.bg/index.html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bg"/>
              <a:t>http://site.bg/</a:t>
            </a:r>
          </a:p>
          <a:p>
            <a:pPr rtl="0" lvl="0">
              <a:buNone/>
            </a:pPr>
            <a:r>
              <a:rPr sz="1800" lang="bg"/>
              <a:t>https://www.site.bg/</a:t>
            </a:r>
          </a:p>
          <a:p>
            <a:pPr rtl="0" lvl="0">
              <a:buNone/>
            </a:pPr>
            <a:r>
              <a:rPr lang="bg"/>
              <a:t>Решение:</a:t>
            </a:r>
          </a:p>
          <a:p>
            <a:pPr rtl="0" lvl="0">
              <a:buNone/>
            </a:pPr>
            <a:r>
              <a:rPr lang="bg"/>
              <a:t>301 редирект</a:t>
            </a:r>
          </a:p>
          <a:p>
            <a:pPr rtl="0" lvl="0">
              <a:buNone/>
            </a:pPr>
            <a:r>
              <a:rPr lang="bg"/>
              <a:t>настройка на robots.txt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настройка в google webmaster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2. Смяна на директории (канибализация)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Примери:</a:t>
            </a:r>
          </a:p>
          <a:p>
            <a:pPr rtl="0" lvl="0">
              <a:buNone/>
            </a:pPr>
            <a:r>
              <a:rPr lang="bg"/>
              <a:t>http://www.site.bg/cat1/cat2</a:t>
            </a:r>
          </a:p>
          <a:p>
            <a:pPr rtl="0" lvl="0">
              <a:buNone/>
            </a:pPr>
            <a:r>
              <a:rPr lang="bg"/>
              <a:t>http://www.site.bg/cat2/cat1</a:t>
            </a:r>
          </a:p>
          <a:p>
            <a:pPr rtl="0" lvl="0">
              <a:buNone/>
            </a:pPr>
            <a:r>
              <a:rPr lang="bg"/>
              <a:t>http://www.site.bg/cat1/product_id_N/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http://www.site.bg/cat2/product_id_N/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bg"/>
              <a:t>Дубликати</a:t>
            </a:r>
          </a:p>
          <a:p>
            <a:r>
              <a:t/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2. Смяна на директории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Решение:</a:t>
            </a:r>
          </a:p>
          <a:p>
            <a:pPr rtl="0" lvl="0" indent="-298450" marL="45720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bg"/>
              <a:t>настройка на cms</a:t>
            </a:r>
          </a:p>
          <a:p>
            <a:pPr rtl="0" lvl="0" indent="-298450" marL="45720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bg"/>
              <a:t>rel canonical към базисен url</a:t>
            </a:r>
          </a:p>
          <a:p>
            <a:pPr lvl="0" indent="-298450" marL="45720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bg"/>
              <a:t>редирект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bg"/>
              <a:t>Дубликати</a:t>
            </a:r>
          </a:p>
          <a:p>
            <a:r>
              <a:t/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3. Динамични url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bg"/>
              <a:t>Пример:</a:t>
            </a:r>
          </a:p>
          <a:p>
            <a:pPr rtl="0" lvl="0">
              <a:buNone/>
            </a:pPr>
            <a:r>
              <a:rPr sz="2400" lang="bg"/>
              <a:t>http://www.site.bg/index.php?cat=281&amp;prod=9382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bg"/>
              <a:t>Решение: </a:t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bg"/>
              <a:t>http://www.site.bg/dir-281/9382</a:t>
            </a:r>
          </a:p>
          <a:p>
            <a:pPr rtl="0" lvl="0">
              <a:buNone/>
            </a:pPr>
            <a:r>
              <a:rPr sz="2400" lang="bg"/>
              <a:t>http://www.site.bg/9382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45833"/>
              <a:buFont typeface="Arial"/>
              <a:buNone/>
            </a:pPr>
            <a:r>
              <a:rPr sz="2400" lang="bg"/>
              <a:t>Редирект от динамични към rewrite url.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bg"/>
              <a:t>Дубликати</a:t>
            </a:r>
          </a:p>
          <a:p>
            <a:r>
              <a:t/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4. Сесии</a:t>
            </a:r>
          </a:p>
          <a:p>
            <a:pPr rtl="0" lvl="0">
              <a:buNone/>
            </a:pPr>
            <a:r>
              <a:rPr lang="bg"/>
              <a:t>http://www.site.bg/9382.php?sessid=5631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Проблем: генерира безброй дублирания</a:t>
            </a:r>
          </a:p>
          <a:p>
            <a:pPr rtl="0" lvl="0">
              <a:buNone/>
            </a:pPr>
            <a:r>
              <a:rPr lang="bg"/>
              <a:t>Решение: </a:t>
            </a:r>
          </a:p>
          <a:p>
            <a:pPr rtl="0" lvl="0">
              <a:buNone/>
            </a:pPr>
            <a:r>
              <a:rPr lang="bg"/>
              <a:t>премахване на сесии</a:t>
            </a:r>
          </a:p>
          <a:p>
            <a:pPr rtl="0" lvl="0">
              <a:buNone/>
            </a:pPr>
            <a:r>
              <a:rPr lang="bg"/>
              <a:t>или</a:t>
            </a:r>
          </a:p>
          <a:p>
            <a:pPr rtl="0" lvl="0">
              <a:buNone/>
            </a:pPr>
            <a:r>
              <a:rPr lang="bg"/>
              <a:t>robots.txt, rel canonical, crawl url parameters google webmaster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	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5. Липса на 404 отговор на сървъра</a:t>
            </a:r>
          </a:p>
          <a:p>
            <a:pPr rtl="0" lvl="0">
              <a:buNone/>
            </a:pPr>
            <a:r>
              <a:rPr lang="bg"/>
              <a:t>Проблем:</a:t>
            </a:r>
          </a:p>
          <a:p>
            <a:pPr rtl="0" lvl="0">
              <a:buNone/>
            </a:pPr>
            <a:r>
              <a:rPr lang="bg"/>
              <a:t>несъществуваща страница връща код 200</a:t>
            </a:r>
          </a:p>
          <a:p>
            <a:r>
              <a:t/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Решение: настройка на хедърите да връщат коректен отговор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0" sz="3000" lang="bg"/>
              <a:t>За какво ще говорим?</a:t>
            </a:r>
          </a:p>
          <a:p>
            <a:r>
              <a:t/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bg"/>
              <a:t>SEO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bg"/>
              <a:t>Маркетинг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bg"/>
              <a:t>Вътрешни фактори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bg"/>
              <a:t>Външни фактори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bg"/>
              <a:t>Поведенчески фактори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6. Излишни параметри в url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Търсене</a:t>
            </a:r>
          </a:p>
          <a:p>
            <a:pPr rtl="0" lvl="0">
              <a:buNone/>
            </a:pPr>
            <a:r>
              <a:rPr lang="bg"/>
              <a:t>http://www.site.bg/</a:t>
            </a:r>
            <a:r>
              <a:rPr b="1" lang="bg">
                <a:solidFill>
                  <a:srgbClr val="FF0000"/>
                </a:solidFill>
              </a:rPr>
              <a:t>?search=</a:t>
            </a:r>
            <a:r>
              <a:rPr lang="bg"/>
              <a:t>"ъглово легло"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Сортиране, филтриране</a:t>
            </a:r>
          </a:p>
          <a:p>
            <a:pPr rtl="0" lvl="0">
              <a:buNone/>
            </a:pPr>
            <a:r>
              <a:rPr lang="bg"/>
              <a:t>http://www.site.bg/cat_281?ProductSort=2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http://www.site.bg/cat_281?recordsPerPage=10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6. Излишни параметри в url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Решения:</a:t>
            </a:r>
          </a:p>
          <a:p>
            <a:pPr rtl="0" lvl="0">
              <a:buNone/>
            </a:pPr>
            <a:r>
              <a:rPr lang="bg"/>
              <a:t>rel canonical</a:t>
            </a:r>
          </a:p>
          <a:p>
            <a:pPr rtl="0" lvl="0">
              <a:buNone/>
            </a:pPr>
            <a:r>
              <a:rPr lang="bg"/>
              <a:t>robots.txt</a:t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crawl url parameters google webmaster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noindex, follow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7. Ref-линкове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Пример:</a:t>
            </a:r>
          </a:p>
          <a:p>
            <a:pPr rtl="0" lvl="0">
              <a:buNone/>
            </a:pPr>
            <a:r>
              <a:rPr lang="bg"/>
              <a:t>http://www.site.bg/cat_567/index.html?agent=241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Решение:</a:t>
            </a:r>
          </a:p>
          <a:p>
            <a:pPr rtl="0" lvl="0">
              <a:buNone/>
            </a:pPr>
            <a:r>
              <a:rPr lang="bg"/>
              <a:t>301 редирект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rel canonical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8. частично дублиране: meta desc, title, h1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За meta desc и title: </a:t>
            </a:r>
          </a:p>
          <a:p>
            <a:pPr rtl="0" lvl="0">
              <a:buNone/>
            </a:pPr>
            <a:r>
              <a:rPr lang="bg"/>
              <a:t>Google Webmaster-Оптимизация-Подобрения в HTML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За h1...: ръчно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9. Тестов/dev сървър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Пример: </a:t>
            </a:r>
          </a:p>
          <a:p>
            <a:pPr rtl="0" lvl="0">
              <a:buNone/>
            </a:pPr>
            <a:r>
              <a:rPr lang="bg"/>
              <a:t>http://test.site.bg/* = http://www.site.bg/*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Има ли го?</a:t>
            </a:r>
          </a:p>
          <a:p>
            <a:pPr>
              <a:buNone/>
            </a:pPr>
            <a:r>
              <a:rPr lang="bg"/>
              <a:t>site:domain.com -site:www.domain.com -inurl:domain.com*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9. Тестов/dev/demo сървър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Решение:</a:t>
            </a:r>
          </a:p>
          <a:p>
            <a:pPr rtl="0" lvl="0">
              <a:buNone/>
            </a:pPr>
            <a:r>
              <a:rPr lang="bg"/>
              <a:t>deny from all .htaccess</a:t>
            </a:r>
          </a:p>
          <a:p>
            <a:pPr rtl="0" lvl="0">
              <a:buNone/>
            </a:pPr>
            <a:r>
              <a:rPr lang="bg"/>
              <a:t>robots.txt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rel canonical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10. "Стари методи" за споделяне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версия за печат/.pdf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изпрати на приятел</a:t>
            </a:r>
          </a:p>
          <a:p>
            <a:pPr rtl="0" lvl="0">
              <a:buNone/>
            </a:pPr>
            <a:r>
              <a:rPr sz="1800" lang="bg"/>
              <a:t>Пример: </a:t>
            </a:r>
          </a:p>
          <a:p>
            <a:pPr rtl="0" lvl="0">
              <a:buNone/>
            </a:pPr>
            <a:r>
              <a:rPr sz="1800" lang="bg"/>
              <a:t>http://www.site.bg/create_pdf.php?HID=212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bg"/>
              <a:t>Решение: </a:t>
            </a:r>
          </a:p>
          <a:p>
            <a:pPr rtl="0" lvl="0">
              <a:buNone/>
            </a:pPr>
            <a:r>
              <a:rPr sz="1800" lang="bg"/>
              <a:t>&lt;a href="http://www.site.bg/create_pdf.php?HID=212" </a:t>
            </a:r>
            <a:r>
              <a:rPr b="1" sz="1800" lang="bg">
                <a:solidFill>
                  <a:srgbClr val="FF0000"/>
                </a:solidFill>
              </a:rPr>
              <a:t>rel="nofollow"</a:t>
            </a:r>
            <a:r>
              <a:rPr sz="1800" lang="bg"/>
              <a:t>&gt;PDF версия&lt;/a&gt;</a:t>
            </a:r>
          </a:p>
          <a:p>
            <a:pPr rtl="0" lvl="0">
              <a:buNone/>
            </a:pPr>
            <a:r>
              <a:rPr sz="1800" lang="bg"/>
              <a:t>robots.txt</a:t>
            </a:r>
          </a:p>
          <a:p>
            <a:pPr lvl="0">
              <a:buNone/>
            </a:pPr>
            <a:r>
              <a:rPr sz="1800" lang="bg"/>
              <a:t>Disallow: *create_pdf.php*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11. Странициране</a:t>
            </a:r>
          </a:p>
          <a:p>
            <a:pPr rtl="0" lvl="0">
              <a:buNone/>
            </a:pPr>
            <a:r>
              <a:rPr lang="bg"/>
              <a:t>Пример: </a:t>
            </a:r>
          </a:p>
          <a:p>
            <a:pPr rtl="0" lvl="0">
              <a:buNone/>
            </a:pPr>
            <a:r>
              <a:rPr lang="bg"/>
              <a:t>http://www.site.bg/cat23/page/2</a:t>
            </a:r>
          </a:p>
          <a:p>
            <a:pPr rtl="0" lvl="0">
              <a:buNone/>
            </a:pPr>
            <a:r>
              <a:rPr lang="bg"/>
              <a:t>...</a:t>
            </a:r>
          </a:p>
          <a:p>
            <a:pPr rtl="0" lvl="0">
              <a:buNone/>
            </a:pPr>
            <a:r>
              <a:rPr lang="bg"/>
              <a:t>http://www.site.bg/cat23/page/14</a:t>
            </a:r>
          </a:p>
          <a:p>
            <a:pPr rtl="0" lvl="0">
              <a:buNone/>
            </a:pPr>
            <a:r>
              <a:rPr lang="bg"/>
              <a:t>Решение:</a:t>
            </a:r>
          </a:p>
          <a:p>
            <a:pPr rtl="0" lvl="0">
              <a:buNone/>
            </a:pPr>
            <a:r>
              <a:rPr u="sng" lang="bg">
                <a:solidFill>
                  <a:schemeClr val="hlink"/>
                </a:solidFill>
                <a:hlinkClick r:id="rId3"/>
              </a:rPr>
              <a:t>rel="prev", rel="next" 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noindex, follow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12. Други специфични за конкретен cms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bg"/>
              <a:t>мултиезични обърквания (страница на англ. без превод зарежда бг съдържание)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bg"/>
              <a:t>wordpress и интервали в url</a:t>
            </a:r>
          </a:p>
          <a:p>
            <a:pPr rtl="0" lvl="0">
              <a:buNone/>
            </a:pPr>
            <a:r>
              <a:rPr sz="2400" lang="bg"/>
              <a:t>http://www.site.bg/postname%20/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bg"/>
              <a:t>други</a:t>
            </a:r>
          </a:p>
          <a:p>
            <a:pPr rtl="0" lvl="0">
              <a:buNone/>
            </a:pPr>
            <a:r>
              <a:rPr lang="bg"/>
              <a:t> </a:t>
            </a:r>
          </a:p>
          <a:p>
            <a:pPr rtl="0" lvl="0">
              <a:buNone/>
            </a:pPr>
            <a:r>
              <a:rPr sz="2400" lang="bg"/>
              <a:t>Преглеждайте редовно раздел</a:t>
            </a:r>
          </a:p>
          <a:p>
            <a:pPr lvl="0">
              <a:buNone/>
            </a:pPr>
            <a:r>
              <a:rPr sz="2400" lang="bg"/>
              <a:t>"Подобрения в HTML" в Google Webmaster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Класификация</a:t>
            </a:r>
          </a:p>
          <a:p>
            <a:pPr rtl="0" lvl="0">
              <a:buNone/>
            </a:pPr>
            <a:r>
              <a:rPr lang="bg"/>
              <a:t>13. "работни" страници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bg"/>
              <a:t>login/register/lost password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bg"/>
              <a:t>за онлайн магазини - страници около количката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не са необходими за индекса</a:t>
            </a:r>
          </a:p>
          <a:p>
            <a:pPr rtl="0" lvl="0">
              <a:buNone/>
            </a:pPr>
            <a:r>
              <a:rPr lang="bg"/>
              <a:t>Решение: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bg"/>
              <a:t>a href rel nofollow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bg"/>
              <a:t>Disallow robots.txt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SEO	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bg"/>
              <a:t>Класиране </a:t>
            </a:r>
            <a:r>
              <a:rPr lang="bg"/>
              <a:t>- комплексна работа, насочена към подобрение на позиции на сайта в търсенето.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>
              <a:buNone/>
            </a:pPr>
            <a:r>
              <a:rPr lang="bg"/>
              <a:t>Извличане на </a:t>
            </a:r>
            <a:r>
              <a:rPr b="1" lang="bg"/>
              <a:t>бизнес-изгода</a:t>
            </a:r>
            <a:r>
              <a:rPr lang="bg"/>
              <a:t> в резултат на посещения на целеви потребители</a:t>
            </a:r>
          </a:p>
        </p:txBody>
      </p:sp>
      <p:sp>
        <p:nvSpPr>
          <p:cNvPr id="68" name="Shape 68"/>
          <p:cNvSpPr/>
          <p:nvPr/>
        </p:nvSpPr>
        <p:spPr>
          <a:xfrm>
            <a:off y="3263750" x="4351675"/>
            <a:ext cy="1156800" cx="66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Класификация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14. Смяна на url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Ъпдейтната страница е достъпна на два адреса.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Резюме</a:t>
            </a:r>
          </a:p>
          <a:p>
            <a:pPr rtl="0" lvl="0">
              <a:buNone/>
            </a:pPr>
            <a:r>
              <a:rPr lang="bg"/>
              <a:t>Основни обикновени решения: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robots.txt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301 редиректи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описване на параметри в Google Webmaster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Advanced решения: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noindex, nofollow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rel canonical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Резюме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Основни задачи: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премахване на дублиран контент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затваряне за индексация на дублиращ, но важно за потребителя съдържание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bg"/>
              <a:t>Robots.txt не е панацея.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bg"/>
              <a:t>Сайтове с голямо ядро long tail (онлайн магазини, каталози) рядко изключват страници с robots.txt - със сайта се работи силно технически. Затваряйки за индексация, страниците пак получават линк-тежест, но не я връщат.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bg"/>
              <a:t>Сайт с толкова перфектна структура, че да не се налага част от съдържанието да се "скрива" в robots.txt се класира по-добре.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Дубликати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Резюме</a:t>
            </a:r>
          </a:p>
          <a:p>
            <a:r>
              <a:t/>
            </a:r>
          </a:p>
          <a:p>
            <a:pPr>
              <a:buNone/>
            </a:pPr>
            <a:r>
              <a:rPr lang="bg"/>
              <a:t>Видяхме основни типове дублирания и възможни решения как да се борим с това.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404 Not Found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404 грешки вътрешни проблеми на сайта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404 грешки външни (форуми режат линкове и прочие)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Най-удачно е в 404 страница да се генерира карта на сайта </a:t>
            </a:r>
            <a:r>
              <a:rPr sz="1100" lang="bg"/>
              <a:t>(пример: http://bright-care.net/dsfdsfdsfds)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Мултиезични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мултиезични и липса на инфо на друг език (не генерира дублиран url)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Микроформати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Микроформати и колко е лесно и сложно да се реализират в един сайт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bg"/>
              <a:t>rere</a:t>
            </a:r>
          </a:p>
          <a:p>
            <a:pPr rtl="0" lvl="0">
              <a:buNone/>
            </a:pPr>
            <a:r>
              <a:rPr sz="1800" lang="bg"/>
              <a:t> </a:t>
            </a:r>
            <a:r>
              <a:rPr sz="1800" lang="bg">
                <a:solidFill>
                  <a:srgbClr val="333333"/>
                </a:solidFill>
              </a:rPr>
              <a:t>hreview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bg"/>
              <a:t>review &amp; breadcrumb</a:t>
            </a:r>
          </a:p>
          <a:p>
            <a:pPr rtl="0" lvl="0">
              <a:buNone/>
            </a:pPr>
            <a:r>
              <a:rPr sz="1800" lang="bg"/>
              <a:t>Време за реализация и резултати - от 1ден до 6+ месеца</a:t>
            </a:r>
          </a:p>
        </p:txBody>
      </p:sp>
      <p:sp>
        <p:nvSpPr>
          <p:cNvPr id="440" name="Shape 440"/>
          <p:cNvSpPr/>
          <p:nvPr/>
        </p:nvSpPr>
        <p:spPr>
          <a:xfrm>
            <a:off y="2886075" x="302950"/>
            <a:ext cy="1085850" cx="51720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41" name="Shape 441"/>
          <p:cNvSpPr/>
          <p:nvPr/>
        </p:nvSpPr>
        <p:spPr>
          <a:xfrm>
            <a:off y="4559162" x="343512"/>
            <a:ext cy="962025" cx="50958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Микроформати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
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u="sng" sz="1800" lang="bg">
                <a:solidFill>
                  <a:schemeClr val="hlink"/>
                </a:solidFill>
                <a:hlinkClick r:id="rId3"/>
              </a:rPr>
              <a:t>http://support.google.com/webmasters/bin/answer.py?hl=en&amp;answer=99170</a:t>
            </a:r>
          </a:p>
          <a:p>
            <a:pPr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bg"/>
              <a:t>презентациите на </a:t>
            </a:r>
            <a:r>
              <a:rPr u="sng" sz="1800" lang="bg">
                <a:solidFill>
                  <a:schemeClr val="hlink"/>
                </a:solidFill>
                <a:hlinkClick r:id="rId4"/>
              </a:rPr>
              <a:t>Васил Тошков</a:t>
            </a:r>
            <a:r>
              <a:rPr sz="1800" lang="bg"/>
              <a:t> от Cloxy </a:t>
            </a:r>
            <a:r>
              <a:rPr u="sng" sz="1800" lang="bg">
                <a:solidFill>
                  <a:schemeClr val="hlink"/>
                </a:solidFill>
                <a:hlinkClick r:id="rId5"/>
              </a:rPr>
              <a:t>http://www.slideshare.net/cloxy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Микроформати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!NB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използвайте само един маркъп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тест </a:t>
            </a:r>
            <a:r>
              <a:rPr u="sng" sz="1800" lang="bg">
                <a:solidFill>
                  <a:schemeClr val="hlink"/>
                </a:solidFill>
                <a:hlinkClick r:id="rId3"/>
              </a:rPr>
              <a:t>http://www.google.com/webmasters/tools/richsnippets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очаквайте резултат в рамките на 48 часа (ръчно fetch as google and index)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ако не става, използвайте </a:t>
            </a:r>
            <a:r>
              <a:rPr u="sng" lang="bg">
                <a:solidFill>
                  <a:schemeClr val="hlink"/>
                </a:solidFill>
                <a:hlinkClick r:id="rId4"/>
              </a:rPr>
              <a:t>rich snippets feedback</a:t>
            </a:r>
            <a:r>
              <a:rPr lang="bg"/>
              <a:t> (реагират светкавично)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3 типа въздействия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
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въздействие на вътрешни фактори;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въздействие на външни фактори;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въздействие на поведенчески фактори.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Социални сигнали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На всяка целева страница задължително: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google +1 button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facebook like/share button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Край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bg"/>
              <a:t>дотук със SEO</a:t>
            </a:r>
          </a:p>
          <a:p>
            <a:r>
              <a:t/>
            </a:r>
          </a:p>
        </p:txBody>
      </p:sp>
      <p:sp>
        <p:nvSpPr>
          <p:cNvPr id="466" name="Shape 466"/>
          <p:cNvSpPr/>
          <p:nvPr/>
        </p:nvSpPr>
        <p:spPr>
          <a:xfrm>
            <a:off y="2428825" x="2667000"/>
            <a:ext cy="5124450" cx="381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Измерване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6000" lang="bg"/>
              <a:t>Успех?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Измерване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Позиции на сайта в Google</a:t>
            </a:r>
          </a:p>
          <a:p>
            <a:r>
              <a:t/>
            </a:r>
          </a:p>
        </p:txBody>
      </p:sp>
      <p:sp>
        <p:nvSpPr>
          <p:cNvPr id="479" name="Shape 479"/>
          <p:cNvSpPr/>
          <p:nvPr/>
        </p:nvSpPr>
        <p:spPr>
          <a:xfrm>
            <a:off y="2564662" x="595300"/>
            <a:ext cy="3267075" cx="7953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Измерване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Трафик по тези ключови думи</a:t>
            </a:r>
          </a:p>
          <a:p>
            <a:r>
              <a:t/>
            </a:r>
          </a:p>
        </p:txBody>
      </p:sp>
      <p:sp>
        <p:nvSpPr>
          <p:cNvPr id="486" name="Shape 486"/>
          <p:cNvSpPr/>
          <p:nvPr/>
        </p:nvSpPr>
        <p:spPr>
          <a:xfrm>
            <a:off y="2463098" x="1241550"/>
            <a:ext cy="4104800" cx="68604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Измерване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bg"/>
              <a:t>Настройка на Goals и сегментиране по канал</a:t>
            </a:r>
          </a:p>
        </p:txBody>
      </p:sp>
      <p:sp>
        <p:nvSpPr>
          <p:cNvPr id="493" name="Shape 493"/>
          <p:cNvSpPr/>
          <p:nvPr/>
        </p:nvSpPr>
        <p:spPr>
          <a:xfrm>
            <a:off y="2267849" x="609674"/>
            <a:ext cy="4649274" cx="7924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Измерване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Настройка на eCommerce GA</a:t>
            </a:r>
          </a:p>
          <a:p>
            <a:r>
              <a:t/>
            </a:r>
          </a:p>
          <a:p>
            <a:pPr>
              <a:buNone/>
            </a:pPr>
            <a:r>
              <a:rPr u="sng" sz="1800" lang="bg">
                <a:solidFill>
                  <a:schemeClr val="hlink"/>
                </a:solidFill>
                <a:hlinkClick r:id="rId3"/>
              </a:rPr>
              <a:t>https://developers.google.com/analytics/devguides/collection/analyticsjs/ecommerce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Измерване на резултат от SEO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bg"/>
              <a:t>
</a:t>
            </a:r>
            <a:r>
              <a:rPr sz="6000" lang="bg"/>
              <a:t>$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погледнете банковата ви сметка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питайте счетоводителя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по-конкретно: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ROI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bg"/>
              <a:t>KPI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bg"/>
              <a:t>Специално предложение от Optimization.bg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600" lang="bg">
                <a:solidFill>
                  <a:srgbClr val="000000"/>
                </a:solidFill>
              </a:rPr>
              <a:t>Безплатен SEO Одит на вашият уеб сайт</a:t>
            </a:r>
          </a:p>
          <a:p>
            <a:pPr rtl="0" lvl="0">
              <a:buNone/>
            </a:pPr>
            <a:r>
              <a:rPr sz="1800" lang="bg"/>
              <a:t>• проверка на основни показатели на вашият сайт и сайтове на вашите конкуренти;</a:t>
            </a:r>
          </a:p>
          <a:p>
            <a:pPr rtl="0" lvl="0">
              <a:buNone/>
            </a:pPr>
            <a:r>
              <a:rPr sz="1800" lang="bg"/>
              <a:t>• анализ на ключовите думи за вашият бизнес;</a:t>
            </a:r>
          </a:p>
          <a:p>
            <a:pPr rtl="0" lvl="0">
              <a:buNone/>
            </a:pPr>
            <a:r>
              <a:rPr sz="1800" lang="bg"/>
              <a:t>• анализ на конкуренцията ви в търсачките;</a:t>
            </a:r>
          </a:p>
          <a:p>
            <a:pPr rtl="0" lvl="0">
              <a:buNone/>
            </a:pPr>
            <a:r>
              <a:rPr sz="1800" lang="bg"/>
              <a:t>• препоръки за вътрешна оптимизация;</a:t>
            </a:r>
          </a:p>
          <a:p>
            <a:pPr rtl="0" lvl="0">
              <a:buNone/>
            </a:pPr>
            <a:r>
              <a:rPr sz="1800" lang="bg"/>
              <a:t>• инструменти за социални сигнали;</a:t>
            </a:r>
          </a:p>
          <a:p>
            <a:pPr rtl="0" lvl="0">
              <a:buNone/>
            </a:pPr>
            <a:r>
              <a:rPr sz="1800" lang="bg"/>
              <a:t>• препоръки за Google Local;</a:t>
            </a:r>
          </a:p>
          <a:p>
            <a:pPr rtl="0" lvl="0">
              <a:buNone/>
            </a:pPr>
            <a:r>
              <a:rPr sz="1800" lang="bg"/>
              <a:t>• препоръки за микроформати.</a:t>
            </a:r>
          </a:p>
          <a:p>
            <a:pPr rtl="0" lvl="0">
              <a:buNone/>
            </a:pPr>
            <a:r>
              <a:rPr sz="2800" lang="bg"/>
              <a:t>Предложението е валидно до 30.06.2013.</a:t>
            </a:r>
          </a:p>
          <a:p>
            <a:pPr rtl="0" lvl="0">
              <a:buNone/>
            </a:pPr>
            <a:r>
              <a:rPr sz="2800" lang="bg"/>
              <a:t>Очакваме вашият сайт на mail@optimization.bg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bg"/>
              <a:t>Благодаря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1600200" x="457200"/>
            <a:ext cy="5250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b="1" sz="3600" lang="bg">
                <a:solidFill>
                  <a:srgbClr val="000000"/>
                </a:solidFill>
              </a:rPr>
              <a:t>Геннадий Воробьов</a:t>
            </a:r>
          </a:p>
          <a:p>
            <a:r>
              <a:t/>
            </a:r>
          </a:p>
          <a:p>
            <a:pPr rtl="0" lvl="0">
              <a:buNone/>
            </a:pPr>
            <a:r>
              <a:rPr lang="bg"/>
              <a:t>SEO агенция Optimization.bg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bg"/>
              <a:t>София, бул. Джеймс Баучер 51, офис 1809</a:t>
            </a:r>
          </a:p>
          <a:p>
            <a:pPr rtl="0" lvl="0">
              <a:buNone/>
            </a:pPr>
            <a:r>
              <a:rPr sz="1800" lang="bg"/>
              <a:t>телефон: 02 437 23 36</a:t>
            </a:r>
          </a:p>
          <a:p>
            <a:pPr rtl="0" lvl="0">
              <a:buNone/>
            </a:pPr>
            <a:r>
              <a:rPr u="sng" sz="1800" lang="bg">
                <a:solidFill>
                  <a:schemeClr val="hlink"/>
                </a:solidFill>
                <a:hlinkClick r:id="rId3"/>
              </a:rPr>
              <a:t>mail@optimization.bg</a:t>
            </a:r>
          </a:p>
          <a:p>
            <a:pPr rtl="0" lvl="0">
              <a:buNone/>
            </a:pPr>
            <a:r>
              <a:rPr sz="1800" lang="bg"/>
              <a:t>уеб-сайт: </a:t>
            </a:r>
            <a:r>
              <a:rPr u="sng" sz="1800" lang="bg">
                <a:solidFill>
                  <a:schemeClr val="hlink"/>
                </a:solidFill>
                <a:hlinkClick r:id="rId4"/>
              </a:rPr>
              <a:t>www.optimization.bg</a:t>
            </a:r>
          </a:p>
          <a:p>
            <a:pPr rtl="0" lvl="0">
              <a:buNone/>
            </a:pPr>
            <a:r>
              <a:rPr sz="1800" lang="bg"/>
              <a:t>Google Local </a:t>
            </a:r>
            <a:r>
              <a:rPr u="sng" sz="1800" lang="bg">
                <a:solidFill>
                  <a:schemeClr val="hlink"/>
                </a:solidFill>
                <a:hlinkClick r:id="rId5"/>
              </a:rPr>
              <a:t>https://plus.google.com/117412520137393017621</a:t>
            </a:r>
          </a:p>
          <a:p>
            <a:pPr rtl="0" lvl="0">
              <a:buNone/>
            </a:pPr>
            <a:r>
              <a:rPr sz="1800" lang="bg"/>
              <a:t>Презентации: </a:t>
            </a:r>
            <a:r>
              <a:rPr u="sng" sz="1100" lang="bg">
                <a:solidFill>
                  <a:schemeClr val="hlink"/>
                </a:solidFill>
                <a:hlinkClick r:id="rId6"/>
              </a:rPr>
              <a:t>http://www.slideshare.net/genata</a:t>
            </a:r>
            <a:r>
              <a:rPr sz="1800" lang="bg"/>
              <a:t>, </a:t>
            </a:r>
            <a:r>
              <a:rPr u="sng" sz="1100" lang="bg">
                <a:solidFill>
                  <a:schemeClr val="hlink"/>
                </a:solidFill>
                <a:hlinkClick r:id="rId7"/>
              </a:rPr>
              <a:t>http://www.slideshare.net/optimizationbg/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План на доклада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bg"/>
              <a:t>SEO чеклист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bg"/>
              <a:t>Реализация "Вътрешни фактори"</a:t>
            </a:r>
          </a:p>
          <a:p>
            <a:r>
              <a:t/>
            </a:r>
          </a:p>
          <a:p>
            <a:r>
              <a:t/>
            </a:r>
          </a:p>
          <a:p>
            <a:pPr algn="ctr">
              <a:buNone/>
            </a:pPr>
            <a:r>
              <a:rPr lang="bg"/>
              <a:t>Измерване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y="2350050" x="4626200"/>
            <a:ext cy="827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2" name="Shape 82"/>
          <p:cNvCxnSpPr/>
          <p:nvPr/>
        </p:nvCxnSpPr>
        <p:spPr>
          <a:xfrm>
            <a:off y="3670200" x="4626200"/>
            <a:ext cy="8277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bg"/>
              <a:t>Планиране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bg"/>
              <a:t>SEO чеклист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