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SEO ефект от изграждане на бранд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Иво Апостолов</a:t>
            </a:r>
          </a:p>
          <a:p>
            <a:r>
              <a:rPr lang="en-US" dirty="0" err="1" smtClean="0"/>
              <a:t>Telerik</a:t>
            </a:r>
            <a:r>
              <a:rPr lang="en-US" dirty="0" smtClean="0"/>
              <a:t> Academy / SEO </a:t>
            </a:r>
            <a:r>
              <a:rPr lang="bg-BG" dirty="0" smtClean="0"/>
              <a:t>курс / 26.06.2013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Марката не 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Лого</a:t>
            </a:r>
          </a:p>
          <a:p>
            <a:r>
              <a:rPr lang="bg-BG" dirty="0" smtClean="0"/>
              <a:t>Име</a:t>
            </a:r>
          </a:p>
          <a:p>
            <a:r>
              <a:rPr lang="bg-BG" dirty="0" smtClean="0"/>
              <a:t>Домейн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 smtClean="0"/>
              <a:t>Марката съдържа всички компоненти по-горе, заедно с ясното възприятие на обществото, че това лого, име, домейн се отнасят точно за определен продукт, услуга, компания. 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МАРКАТА Е ВЪЗПРИЯТИЕ!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8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Марка </a:t>
            </a:r>
            <a:r>
              <a:rPr lang="en-US" dirty="0" smtClean="0"/>
              <a:t>Vs. Generic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</a:t>
            </a:r>
            <a:r>
              <a:rPr lang="bg-BG" dirty="0" smtClean="0"/>
              <a:t>имената могат да се превърнат в марки, но е по-трудно.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3285"/>
            <a:ext cx="28670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868" y="2876147"/>
            <a:ext cx="1666875" cy="590550"/>
          </a:xfrm>
          <a:prstGeom prst="rect">
            <a:avLst/>
          </a:prstGeom>
        </p:spPr>
      </p:pic>
      <p:pic>
        <p:nvPicPr>
          <p:cNvPr id="2050" name="Picture 2" descr="http://vremeto.bg/images/vremeto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52" y="2942822"/>
            <a:ext cx="22383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80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сте успели да създадете бранд?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Когато Ви копират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07595"/>
            <a:ext cx="7542162" cy="31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7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Цена на изграждането на марка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Изграждането на марка е СКЪП и </a:t>
            </a:r>
            <a:r>
              <a:rPr lang="bg-BG" dirty="0" err="1" smtClean="0"/>
              <a:t>времеемък</a:t>
            </a:r>
            <a:r>
              <a:rPr lang="bg-BG" dirty="0" smtClean="0"/>
              <a:t> процес.</a:t>
            </a:r>
            <a:endParaRPr lang="bg-BG" dirty="0"/>
          </a:p>
          <a:p>
            <a:r>
              <a:rPr lang="bg-BG" dirty="0" smtClean="0"/>
              <a:t>Ако не инвестирате в изграждането и затвърждаването на марката си, много трудно бихте могли да се различите и да пораснете над конкурентите си.</a:t>
            </a:r>
          </a:p>
          <a:p>
            <a:r>
              <a:rPr lang="bg-BG" dirty="0" smtClean="0"/>
              <a:t>Всяко едно търсене в </a:t>
            </a:r>
            <a:r>
              <a:rPr lang="en-US" dirty="0" smtClean="0"/>
              <a:t>Google</a:t>
            </a:r>
            <a:r>
              <a:rPr lang="bg-BG" dirty="0" smtClean="0"/>
              <a:t> е следствие на частична и предварително налична предварителна информация или нужда на даден потребител. Вашата основна цел е марката да се превърне в елементът, който е ПРЕДВАРИТЕЛНО НАЛИЧЕН за потребителя.</a:t>
            </a:r>
          </a:p>
          <a:p>
            <a:r>
              <a:rPr lang="bg-BG" dirty="0" smtClean="0"/>
              <a:t>Когато успеете да създадете марка, която е по-силна от </a:t>
            </a:r>
            <a:r>
              <a:rPr lang="en-US" dirty="0" smtClean="0"/>
              <a:t>Generic </a:t>
            </a:r>
            <a:r>
              <a:rPr lang="bg-BG" dirty="0" smtClean="0"/>
              <a:t>търсенията, които касаят бизнеса Ви, тогава те биха имали вторичен ефект.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Накарайте хората да търсят за Вас, а не за това, което предлагате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27" y="2160588"/>
            <a:ext cx="433858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Класирането се подобрява от обема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Ако Вашата марка е търсена, то факторът доверие към нея в алгоритмите на </a:t>
            </a:r>
            <a:r>
              <a:rPr lang="en-US" dirty="0" smtClean="0"/>
              <a:t>Google </a:t>
            </a:r>
            <a:r>
              <a:rPr lang="bg-BG" dirty="0" smtClean="0"/>
              <a:t>се подобрява и това води до ръст на класирането по всички останали ключови думи.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41" y="3162674"/>
            <a:ext cx="5340708" cy="33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 не забравяйте…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крайна сметка, </a:t>
            </a:r>
            <a:r>
              <a:rPr lang="en-US" dirty="0" smtClean="0"/>
              <a:t>Google </a:t>
            </a:r>
            <a:r>
              <a:rPr lang="bg-BG" dirty="0" smtClean="0"/>
              <a:t>прави всичко възможно да получавате колкото се може по-малко трафик, за сметка на това да го задържи при себе си. За това и </a:t>
            </a:r>
            <a:r>
              <a:rPr lang="en-US" dirty="0" smtClean="0"/>
              <a:t>Generic </a:t>
            </a:r>
            <a:r>
              <a:rPr lang="bg-BG" dirty="0" smtClean="0"/>
              <a:t>търсенията в дългосрочен план ще имат много по-малък ефект върху трафика на сайтовете.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3519593"/>
            <a:ext cx="3994208" cy="30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Очаквайте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Търсенето за продуктите и услугите, които предлагате да е налично чрез вътрешна </a:t>
            </a:r>
            <a:r>
              <a:rPr lang="bg-BG" dirty="0" err="1" smtClean="0"/>
              <a:t>агрегираща</a:t>
            </a:r>
            <a:r>
              <a:rPr lang="bg-BG" dirty="0" smtClean="0"/>
              <a:t> функция на </a:t>
            </a:r>
            <a:r>
              <a:rPr lang="en-US" dirty="0" smtClean="0"/>
              <a:t>Google</a:t>
            </a:r>
            <a:r>
              <a:rPr lang="bg-BG" dirty="0" smtClean="0"/>
              <a:t> (видео – </a:t>
            </a:r>
            <a:r>
              <a:rPr lang="en-US" dirty="0" smtClean="0"/>
              <a:t>YouTube, </a:t>
            </a:r>
            <a:r>
              <a:rPr lang="bg-BG" dirty="0" smtClean="0"/>
              <a:t>местен бизнес – </a:t>
            </a:r>
            <a:r>
              <a:rPr lang="en-US" dirty="0" smtClean="0"/>
              <a:t>Google Plus Local, </a:t>
            </a:r>
            <a:r>
              <a:rPr lang="bg-BG" dirty="0" smtClean="0"/>
              <a:t>времето – </a:t>
            </a:r>
            <a:r>
              <a:rPr lang="en-US" dirty="0" smtClean="0"/>
              <a:t>Google Weather, </a:t>
            </a:r>
            <a:r>
              <a:rPr lang="bg-BG" dirty="0" smtClean="0"/>
              <a:t>резултати от спортни състезания – директно в резултатите от търсене, новини – </a:t>
            </a:r>
            <a:r>
              <a:rPr lang="en-US" dirty="0" smtClean="0"/>
              <a:t>Google News).</a:t>
            </a:r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77" y="3395402"/>
            <a:ext cx="3929062" cy="2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bg-BG" dirty="0" smtClean="0"/>
              <a:t>и брандовете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bg-BG" dirty="0" smtClean="0"/>
              <a:t>се опитва доминира и при информацията за брандовете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37" y="2695038"/>
            <a:ext cx="8555865" cy="173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7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 все пак…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 все пак е по-добре потребителите да търсят за Вашата марка, отколкото за продукти и услуги предлагани и от Ваши конкуренти.</a:t>
            </a:r>
          </a:p>
          <a:p>
            <a:r>
              <a:rPr lang="bg-BG" dirty="0" smtClean="0"/>
              <a:t>И все пак е по-добре да работите върху марката си. Защото дори един ден </a:t>
            </a:r>
            <a:r>
              <a:rPr lang="en-US" dirty="0" smtClean="0"/>
              <a:t>Google </a:t>
            </a:r>
            <a:r>
              <a:rPr lang="bg-BG" dirty="0" smtClean="0"/>
              <a:t>да го няма или пък да бъде невъзможно от него да се получава трафик, то марката остава.</a:t>
            </a:r>
          </a:p>
          <a:p>
            <a:r>
              <a:rPr lang="bg-BG" dirty="0" smtClean="0"/>
              <a:t>И все пак е по-добре марката Ви да работи за Вашия бизнес, трафик, продажби.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4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бранд от перспективата на </a:t>
            </a:r>
            <a:r>
              <a:rPr lang="en-US" dirty="0" smtClean="0"/>
              <a:t>SEO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търсиш за „Телевизор </a:t>
            </a:r>
            <a:r>
              <a:rPr lang="en-US" dirty="0" smtClean="0"/>
              <a:t>Sony”</a:t>
            </a:r>
            <a:r>
              <a:rPr lang="bg-BG" dirty="0" smtClean="0"/>
              <a:t>, а не за „Телевизор“</a:t>
            </a:r>
          </a:p>
          <a:p>
            <a:r>
              <a:rPr lang="bg-BG" dirty="0" smtClean="0"/>
              <a:t>Да търсиш за </a:t>
            </a:r>
            <a:r>
              <a:rPr lang="en-US" dirty="0" smtClean="0"/>
              <a:t>“</a:t>
            </a:r>
            <a:r>
              <a:rPr lang="bg-BG" dirty="0" smtClean="0"/>
              <a:t>Хамали </a:t>
            </a:r>
            <a:r>
              <a:rPr lang="bg-BG" dirty="0" err="1" smtClean="0"/>
              <a:t>Попай</a:t>
            </a:r>
            <a:r>
              <a:rPr lang="bg-BG" dirty="0" smtClean="0"/>
              <a:t>“, а не за „Хамали“</a:t>
            </a:r>
          </a:p>
          <a:p>
            <a:r>
              <a:rPr lang="bg-BG" dirty="0" smtClean="0"/>
              <a:t>Да търсиш за „Дали вали Пловдив“, а не за „Времето в Пловдив“</a:t>
            </a:r>
          </a:p>
          <a:p>
            <a:r>
              <a:rPr lang="bg-BG" dirty="0" smtClean="0"/>
              <a:t>Да търсиш за „</a:t>
            </a:r>
            <a:r>
              <a:rPr lang="bg-BG" dirty="0" err="1" smtClean="0"/>
              <a:t>Грабо</a:t>
            </a:r>
            <a:r>
              <a:rPr lang="bg-BG" dirty="0" smtClean="0"/>
              <a:t>“, а не за „Групово пазаруване“</a:t>
            </a:r>
          </a:p>
          <a:p>
            <a:endParaRPr lang="bg-BG" dirty="0"/>
          </a:p>
          <a:p>
            <a:r>
              <a:rPr lang="bg-BG" dirty="0" smtClean="0"/>
              <a:t>Марките имат все по-голямо значение при търсенията, а с течение на времето и в класиране на сайтовете.</a:t>
            </a:r>
          </a:p>
          <a:p>
            <a:r>
              <a:rPr lang="bg-BG" dirty="0" smtClean="0"/>
              <a:t>Брандовете са често споменавани в други сайтове.</a:t>
            </a:r>
          </a:p>
          <a:p>
            <a:r>
              <a:rPr lang="bg-BG" dirty="0" smtClean="0"/>
              <a:t>Брандовете са открояване на продукт/услуга сред конкуренцията.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Ви!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4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Марката като крайъгълен камък в онлайн маркетинга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Потребителите се доверяват много повече на марки, които познават, отколкото на такива, които никога не са чували.</a:t>
            </a:r>
          </a:p>
          <a:p>
            <a:r>
              <a:rPr lang="bg-BG" dirty="0" smtClean="0"/>
              <a:t>Добрата марка може да не води до повече трафик, но пък да конвертира по-добре.</a:t>
            </a:r>
          </a:p>
          <a:p>
            <a:r>
              <a:rPr lang="bg-BG" dirty="0" smtClean="0"/>
              <a:t>Добрата марка увеличава директния трафик, както и създава търсения, които до момента не са съществували.</a:t>
            </a:r>
          </a:p>
          <a:p>
            <a:r>
              <a:rPr lang="bg-BG" dirty="0" smtClean="0"/>
              <a:t>Наличието на съществуваща марка, може да спомогне за лесното създаване на втора. Този процес обаче има времеви ограничения и с времето избледнява.</a:t>
            </a:r>
          </a:p>
          <a:p>
            <a:r>
              <a:rPr lang="bg-BG" dirty="0" smtClean="0"/>
              <a:t>Без собствена разпознаваема марка, Вие сте един от всички останали.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Марката създава търсене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68095"/>
            <a:ext cx="8596312" cy="326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характеристики на марката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Трябва да се помни и пише лесно. В този ред на мисли, онлайн марка с име „Промоция“ трудно може да бъде наложена (</a:t>
            </a:r>
            <a:r>
              <a:rPr lang="en-US" dirty="0" err="1" smtClean="0"/>
              <a:t>promocia</a:t>
            </a:r>
            <a:r>
              <a:rPr lang="en-US" dirty="0" smtClean="0"/>
              <a:t>, </a:t>
            </a:r>
            <a:r>
              <a:rPr lang="en-US" dirty="0" err="1" smtClean="0"/>
              <a:t>promotziya</a:t>
            </a:r>
            <a:r>
              <a:rPr lang="en-US" dirty="0" smtClean="0"/>
              <a:t>, </a:t>
            </a:r>
            <a:r>
              <a:rPr lang="en-US" dirty="0" err="1" smtClean="0"/>
              <a:t>promotziq</a:t>
            </a:r>
            <a:r>
              <a:rPr lang="en-US" dirty="0" smtClean="0"/>
              <a:t>, etc.).</a:t>
            </a:r>
          </a:p>
          <a:p>
            <a:r>
              <a:rPr lang="bg-BG" dirty="0" smtClean="0"/>
              <a:t>Хубаво е, но не е задължително по някакъв начин да описва продукта или услугата.</a:t>
            </a:r>
          </a:p>
          <a:p>
            <a:r>
              <a:rPr lang="bg-BG" dirty="0" smtClean="0"/>
              <a:t>Препоръчително е да има отличителен знак (лого), собствена типография и други визуални отличителни белези.</a:t>
            </a:r>
          </a:p>
          <a:p>
            <a:r>
              <a:rPr lang="bg-BG" dirty="0" smtClean="0"/>
              <a:t>Марката има визуални, текстови, а понякога и аудио компоненти (например шапката на „Новините “).</a:t>
            </a:r>
          </a:p>
          <a:p>
            <a:r>
              <a:rPr lang="bg-BG" dirty="0" smtClean="0"/>
              <a:t>Марката може да бъде и </a:t>
            </a:r>
            <a:r>
              <a:rPr lang="en-US" dirty="0" smtClean="0"/>
              <a:t>Generic </a:t>
            </a:r>
            <a:r>
              <a:rPr lang="bg-BG" dirty="0" smtClean="0"/>
              <a:t>наименование. Съществува обаче риск тогава да бъде </a:t>
            </a:r>
            <a:r>
              <a:rPr lang="bg-BG" dirty="0" err="1" smtClean="0"/>
              <a:t>канибализирана</a:t>
            </a:r>
            <a:r>
              <a:rPr lang="bg-B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Коя марка Ви е най-позната?</a:t>
            </a:r>
            <a:endParaRPr lang="en-US" dirty="0"/>
          </a:p>
        </p:txBody>
      </p:sp>
      <p:pic>
        <p:nvPicPr>
          <p:cNvPr id="1026" name="Picture 2" descr="http://shopping.bg/images/23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16075"/>
            <a:ext cx="22669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666" y="1581044"/>
            <a:ext cx="1700011" cy="698710"/>
          </a:xfrm>
          <a:prstGeom prst="rect">
            <a:avLst/>
          </a:prstGeom>
        </p:spPr>
      </p:pic>
      <p:pic>
        <p:nvPicPr>
          <p:cNvPr id="1028" name="Picture 4" descr="http://get.bg/templates/Original/images/logoG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59" y="1487486"/>
            <a:ext cx="159067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3" y="2674823"/>
            <a:ext cx="1550711" cy="684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746" y="2731521"/>
            <a:ext cx="1685925" cy="571500"/>
          </a:xfrm>
          <a:prstGeom prst="rect">
            <a:avLst/>
          </a:prstGeom>
        </p:spPr>
      </p:pic>
      <p:pic>
        <p:nvPicPr>
          <p:cNvPr id="1030" name="Picture 6" descr="http://base.msrv.store.bg/t-images/1/ht-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556" y="2735619"/>
            <a:ext cx="1407840" cy="5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hikozno.com/i/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81" y="2788671"/>
            <a:ext cx="18669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fbcdn-sphotos-f-a.akamaihd.net/hphotos-ak-ash4/183634_207764799234151_5626995_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3796034"/>
            <a:ext cx="1084061" cy="9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5290" y="4003751"/>
            <a:ext cx="1685925" cy="581025"/>
          </a:xfrm>
          <a:prstGeom prst="rect">
            <a:avLst/>
          </a:prstGeom>
        </p:spPr>
      </p:pic>
      <p:pic>
        <p:nvPicPr>
          <p:cNvPr id="1036" name="Picture 12" descr="http://dorado.bg/templates/images/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11" y="4006420"/>
            <a:ext cx="23812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Изграждане на марка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 smtClean="0"/>
              <a:t>Избор на подходящо име. За сайт по-възможност да се избягват: букви като ш, щ, ю, я, ц, ч, й.</a:t>
            </a:r>
          </a:p>
          <a:p>
            <a:r>
              <a:rPr lang="bg-BG" dirty="0" smtClean="0"/>
              <a:t>Рекламирайте марката си, а не чужди продукти. Това е единственият вариант да имате дългосрочен ефект.</a:t>
            </a:r>
          </a:p>
          <a:p>
            <a:r>
              <a:rPr lang="bg-BG" dirty="0" smtClean="0"/>
              <a:t>Регистрирайте марката си. Струва пари и отнема време, но може да Ви спести много (правни) ядове в бъдеще.</a:t>
            </a:r>
          </a:p>
          <a:p>
            <a:r>
              <a:rPr lang="bg-BG" dirty="0" smtClean="0"/>
              <a:t>Направете марката си част от всички материали: подпис в е-мейл, автоматизирани е-мейли, снимки на персонала (например с тениска с марката).</a:t>
            </a:r>
          </a:p>
          <a:p>
            <a:r>
              <a:rPr lang="bg-BG" dirty="0" smtClean="0"/>
              <a:t>Давайте интервюта. Където можете и за каквото може. Давайте ги като експерт, а не като евангелист на марката. Това поражда дългосрочно доверие.</a:t>
            </a:r>
          </a:p>
          <a:p>
            <a:r>
              <a:rPr lang="bg-BG" dirty="0" smtClean="0"/>
              <a:t>Участвайте в събития. Като лектор, като спонсор, просто бъдете там. Ако трябва дори само, за да раздавате визитки.</a:t>
            </a:r>
          </a:p>
          <a:p>
            <a:r>
              <a:rPr lang="bg-BG" dirty="0" smtClean="0"/>
              <a:t>Рекламирайте марката си.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Налагане на марка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За да наложите Вашата марка на пазара, трябва да има достатъчно публичност и разговори около нея.</a:t>
            </a:r>
          </a:p>
          <a:p>
            <a:r>
              <a:rPr lang="bg-BG" dirty="0" smtClean="0"/>
              <a:t>Направете </a:t>
            </a:r>
            <a:r>
              <a:rPr lang="en-US" dirty="0" smtClean="0"/>
              <a:t>Viral </a:t>
            </a:r>
            <a:r>
              <a:rPr lang="bg-BG" dirty="0" smtClean="0"/>
              <a:t>видео (не е особено скъпо).</a:t>
            </a:r>
          </a:p>
          <a:p>
            <a:r>
              <a:rPr lang="bg-BG" dirty="0" smtClean="0"/>
              <a:t>Анализирайте пазара, пращайте анализите си на медиите. Анализирайте каквото Ви падне, но отделяйте време, за да предоставяте качество в тези анализи. Затвърдете името си на специалист в областта.</a:t>
            </a:r>
          </a:p>
          <a:p>
            <a:r>
              <a:rPr lang="bg-BG" dirty="0" smtClean="0"/>
              <a:t>Цифри – всички обичат цифри, намирайте нещо интересно, което можете да представяте като информация. Обичайно марката, като източник на данните ще бъде цитирана.</a:t>
            </a:r>
          </a:p>
          <a:p>
            <a:r>
              <a:rPr lang="bg-BG" dirty="0" smtClean="0"/>
              <a:t>Създайте имидж на компания, за която си струва да работи човек (вижте </a:t>
            </a:r>
            <a:r>
              <a:rPr lang="bg-BG" dirty="0" err="1" smtClean="0"/>
              <a:t>Телерик</a:t>
            </a:r>
            <a:r>
              <a:rPr lang="bg-BG" dirty="0" smtClean="0"/>
              <a:t>). Това е част от процеса по изграждане на марката.</a:t>
            </a:r>
          </a:p>
          <a:p>
            <a:r>
              <a:rPr lang="bg-BG" dirty="0" smtClean="0"/>
              <a:t>Опитайте се да участвате в ТВ, радио предавания, да бъдете част от публичното пространство. Това затвърждава доверието.</a:t>
            </a:r>
          </a:p>
          <a:p>
            <a:r>
              <a:rPr lang="bg-BG" dirty="0" smtClean="0"/>
              <a:t>Дори да сте шефа, ако не можете да говорите, пратете някой друг.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Убедете се!!!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Ако стартирате нов продукт, убедете се, че имате достатъчно времеви аванс, в който </a:t>
            </a:r>
            <a:r>
              <a:rPr lang="en-US" dirty="0" smtClean="0"/>
              <a:t>Google </a:t>
            </a:r>
            <a:r>
              <a:rPr lang="bg-BG" dirty="0" smtClean="0"/>
              <a:t>да е класирал Вашия сайт на първо място за името на марката. Тоест не стартирайте без да сте в индекса.</a:t>
            </a:r>
          </a:p>
          <a:p>
            <a:r>
              <a:rPr lang="bg-BG" dirty="0" smtClean="0"/>
              <a:t>Убедете се, че всички възможни резултати след Вашия (първия), отново да се отнасят за Вас (интервюта, статии за Вашия продукт в други сайтове).</a:t>
            </a:r>
          </a:p>
          <a:p>
            <a:r>
              <a:rPr lang="bg-BG" dirty="0" smtClean="0"/>
              <a:t>Марките са представени в социалните мрежи. Убедете се, че ги ползвате, за да създадете интерактивност с клиенти, партньори и т.н. Социалните мрежи не са място само да се рекламирате. Дори ако е нужно помогнете си малко в началото, като помолите приятели и познати да пишат за Вас и да споделят.</a:t>
            </a:r>
          </a:p>
          <a:p>
            <a:r>
              <a:rPr lang="bg-BG" dirty="0" smtClean="0"/>
              <a:t>След старта се убедете, че сте избрали правилната марка. Ако не сте, по-добре е да рестартирате всичко докато е достатъчно рано.</a:t>
            </a:r>
          </a:p>
        </p:txBody>
      </p:sp>
    </p:spTree>
    <p:extLst>
      <p:ext uri="{BB962C8B-B14F-4D97-AF65-F5344CB8AC3E}">
        <p14:creationId xmlns:p14="http://schemas.microsoft.com/office/powerpoint/2010/main" val="146175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1203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Facet</vt:lpstr>
      <vt:lpstr>SEO ефект от изграждане на бранд</vt:lpstr>
      <vt:lpstr>Какво е бранд от перспективата на SEO?</vt:lpstr>
      <vt:lpstr>Марката като крайъгълен камък в онлайн маркетинга</vt:lpstr>
      <vt:lpstr>Марката създава търсене</vt:lpstr>
      <vt:lpstr>Основни характеристики на марката</vt:lpstr>
      <vt:lpstr>Коя марка Ви е най-позната?</vt:lpstr>
      <vt:lpstr>Изграждане на марка</vt:lpstr>
      <vt:lpstr>Налагане на марка</vt:lpstr>
      <vt:lpstr>Убедете се!!!</vt:lpstr>
      <vt:lpstr>Марката не е</vt:lpstr>
      <vt:lpstr>Марка Vs. Generic</vt:lpstr>
      <vt:lpstr>Кога сте успели да създадете бранд?</vt:lpstr>
      <vt:lpstr>Цена на изграждането на марка</vt:lpstr>
      <vt:lpstr>Накарайте хората да търсят за Вас, а не за това, което предлагате </vt:lpstr>
      <vt:lpstr>Класирането се подобрява от обема</vt:lpstr>
      <vt:lpstr>И не забравяйте…</vt:lpstr>
      <vt:lpstr>Очаквайте</vt:lpstr>
      <vt:lpstr>Google и брандовете</vt:lpstr>
      <vt:lpstr>И все пак…</vt:lpstr>
      <vt:lpstr>Благодаря Ви!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ефект от изграждане на бранд</dc:title>
  <dc:creator>Ivo Apostolov</dc:creator>
  <cp:lastModifiedBy>Ivo Apostolov</cp:lastModifiedBy>
  <cp:revision>10</cp:revision>
  <dcterms:created xsi:type="dcterms:W3CDTF">2013-06-23T08:32:05Z</dcterms:created>
  <dcterms:modified xsi:type="dcterms:W3CDTF">2013-06-23T10:01:43Z</dcterms:modified>
</cp:coreProperties>
</file>