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7"/>
  </p:notesMasterIdLst>
  <p:handoutMasterIdLst>
    <p:handoutMasterId r:id="rId58"/>
  </p:handoutMasterIdLst>
  <p:sldIdLst>
    <p:sldId id="460" r:id="rId2"/>
    <p:sldId id="461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98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9" r:id="rId36"/>
    <p:sldId id="513" r:id="rId37"/>
    <p:sldId id="508" r:id="rId38"/>
    <p:sldId id="501" r:id="rId39"/>
    <p:sldId id="510" r:id="rId40"/>
    <p:sldId id="511" r:id="rId41"/>
    <p:sldId id="528" r:id="rId42"/>
    <p:sldId id="503" r:id="rId43"/>
    <p:sldId id="529" r:id="rId44"/>
    <p:sldId id="512" r:id="rId45"/>
    <p:sldId id="502" r:id="rId46"/>
    <p:sldId id="526" r:id="rId47"/>
    <p:sldId id="527" r:id="rId48"/>
    <p:sldId id="518" r:id="rId49"/>
    <p:sldId id="521" r:id="rId50"/>
    <p:sldId id="522" r:id="rId51"/>
    <p:sldId id="523" r:id="rId52"/>
    <p:sldId id="525" r:id="rId53"/>
    <p:sldId id="505" r:id="rId54"/>
    <p:sldId id="524" r:id="rId55"/>
    <p:sldId id="333" r:id="rId56"/>
  </p:sldIdLst>
  <p:sldSz cx="9144000" cy="6858000" type="screen4x3"/>
  <p:notesSz cx="6881813" cy="9296400"/>
  <p:custDataLst>
    <p:tags r:id="rId5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7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7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4099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96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5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5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7737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086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01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sharpfundamentals.teleri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igh-Quality-Classes-Homework.zi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6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High-Quality Classes</a:t>
            </a:r>
            <a:br>
              <a:rPr lang="en-US" dirty="0" smtClean="0"/>
            </a:br>
            <a:r>
              <a:rPr lang="en-US" dirty="0" smtClean="0"/>
              <a:t>and Class Hierarchies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Best Practices in the Object-Oriented Design</a:t>
            </a:r>
            <a:endParaRPr lang="en-US" dirty="0"/>
          </a:p>
        </p:txBody>
      </p:sp>
      <p:pic>
        <p:nvPicPr>
          <p:cNvPr id="9" name="Picture 2" descr="http://www.highrely.com/assets/Software_Test_We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2944" y="4589812"/>
            <a:ext cx="3751327" cy="1810987"/>
          </a:xfrm>
          <a:prstGeom prst="roundRect">
            <a:avLst>
              <a:gd name="adj" fmla="val 1480"/>
            </a:avLst>
          </a:prstGeom>
          <a:solidFill>
            <a:srgbClr val="FFFFFF">
              <a:shade val="85000"/>
            </a:srgbClr>
          </a:solidFill>
          <a:ln w="3175">
            <a:solidFill>
              <a:schemeClr val="accent5">
                <a:lumMod val="20000"/>
                <a:lumOff val="80000"/>
                <a:alpha val="25000"/>
              </a:schemeClr>
            </a:solidFill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21720">
            <a:off x="4267200" y="4249511"/>
            <a:ext cx="1476780" cy="161103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20000"/>
                <a:lumOff val="8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hlinkClick r:id="rId4"/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558105"/>
            <a:ext cx="1231301" cy="1173943"/>
          </a:xfrm>
          <a:prstGeom prst="rect">
            <a:avLst/>
          </a:prstGeom>
        </p:spPr>
      </p:pic>
      <p:sp>
        <p:nvSpPr>
          <p:cNvPr id="18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90600"/>
            <a:ext cx="7924800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MathParams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operand;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result;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MathUtil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Sqrt()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MathParams.result = CalcSqrt(MathParams.operand);</a:t>
            </a:r>
          </a:p>
          <a:p>
            <a:pPr>
              <a:lnSpc>
                <a:spcPts val="24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bg-BG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MathParams.operand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64;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MathUtil.Sqrt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Console.WriteLine(MathParams.result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1143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Inheritance</a:t>
            </a:r>
            <a:r>
              <a:rPr lang="en-US" dirty="0" smtClean="0"/>
              <a:t> is the ability of a class to implicitly gain all members from another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Inheritance is principal concept in OOP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whose methods are inherited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</a:t>
            </a:r>
            <a:r>
              <a:rPr lang="en-US" dirty="0" smtClean="0"/>
              <a:t> (parent) class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that gains new </a:t>
            </a:r>
            <a:r>
              <a:rPr lang="bg-BG" dirty="0" smtClean="0"/>
              <a:t>functionality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derived</a:t>
            </a:r>
            <a:r>
              <a:rPr lang="en-US" dirty="0" smtClean="0"/>
              <a:t> (child)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inheritance to: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 repeating code</a:t>
            </a:r>
            <a:r>
              <a:rPr lang="en-US" dirty="0" smtClean="0"/>
              <a:t>: data and program logic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Simplify code maintenance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9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C#</a:t>
            </a:r>
            <a:r>
              <a:rPr lang="en-US" dirty="0" smtClean="0"/>
              <a:t> all </a:t>
            </a:r>
            <a:r>
              <a:rPr lang="en-US" dirty="0"/>
              <a:t>class members are </a:t>
            </a:r>
            <a:r>
              <a:rPr lang="en-US" dirty="0" smtClean="0"/>
              <a:t>inherited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Fields</a:t>
            </a:r>
            <a:r>
              <a:rPr lang="en-US" dirty="0"/>
              <a:t>, methods, properties,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Structures cannot </a:t>
            </a:r>
            <a:r>
              <a:rPr lang="en-US" dirty="0"/>
              <a:t>be </a:t>
            </a:r>
            <a:r>
              <a:rPr lang="en-US" dirty="0" smtClean="0"/>
              <a:t>inherited, only classes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No multiple inheritance is supported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Only multiple interface implementations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 </a:t>
            </a:r>
            <a:r>
              <a:rPr lang="en-US" dirty="0" smtClean="0"/>
              <a:t>inheritance is supported indirectly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Several ways to implement inheritance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Multiple inheritance is not supported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are no interfaces (JS is typeless language)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Polymorphism</a:t>
            </a:r>
            <a:r>
              <a:rPr lang="en-US" dirty="0" smtClean="0"/>
              <a:t> is a principal concept in OOP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ability to handle the objects of a specific class as instances of its parent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call abstract functionality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Polymorphism allows to create hierarchies with more valuable logical structure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Polymorphism is a tool to enable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Common logic is taken to the base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Specific logic is implemented in the derived class in a overridden method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in C# and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C# polymorphism is implemented through: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Virtual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dirty="0" smtClean="0"/>
              <a:t>)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Interfaces methods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C#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dirty="0" smtClean="0"/>
              <a:t> overrides a virtual method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In JavaScript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all methods are virtual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child class can just "override" any method from any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are no interfaces (JS is typeless language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926634"/>
            <a:ext cx="7620000" cy="55503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>
              <a:lnSpc>
                <a:spcPct val="80000"/>
              </a:lnSpc>
            </a:pPr>
            <a:r>
              <a:rPr lang="en-IE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virtual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am a </a:t>
            </a:r>
            <a:r>
              <a:rPr lang="en-US" sz="1900" b="1" dirty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trainer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 " + base.PrintName());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: Person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override void PrintName() 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Console.WriteLine("I am a student.");</a:t>
            </a:r>
          </a:p>
          <a:p>
            <a:pPr>
              <a:lnSpc>
                <a:spcPct val="80000"/>
              </a:lnSpc>
            </a:pPr>
            <a:r>
              <a:rPr lang="en-US" sz="1900" b="1" dirty="0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5830" y="556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1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4114800"/>
            <a:ext cx="8229600" cy="685800"/>
          </a:xfrm>
        </p:spPr>
        <p:txBody>
          <a:bodyPr/>
          <a:lstStyle/>
          <a:p>
            <a:r>
              <a:rPr lang="en-US" dirty="0" smtClean="0"/>
              <a:t>High-Quality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953000"/>
            <a:ext cx="7429500" cy="990600"/>
          </a:xfrm>
        </p:spPr>
        <p:txBody>
          <a:bodyPr/>
          <a:lstStyle/>
          <a:p>
            <a:r>
              <a:rPr lang="en-US" dirty="0" smtClean="0"/>
              <a:t>How to Design High-Quality Classes? Abstraction, Cohesion and Coupling</a:t>
            </a:r>
            <a:endParaRPr lang="en-US" dirty="0"/>
          </a:p>
        </p:txBody>
      </p:sp>
      <p:pic>
        <p:nvPicPr>
          <p:cNvPr id="115714" name="Picture 2" descr="http://huddledmasses.org/wordpress/wp-content/uploads/2008/08/trackerclassdiagram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76600" y="1084616"/>
            <a:ext cx="2514600" cy="2649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91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High-Quality Classes: Abstraction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Present a consistent level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  <a:r>
              <a:rPr lang="en-US" dirty="0" smtClean="0"/>
              <a:t> in the class contract (publicly visible members)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What abstraction the class is implementing?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it represent only one thing?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name well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define clear and easy to understand public interface?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the class hide all its implementation details?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7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153954"/>
            <a:ext cx="7924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SizeInPoints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 { get; set;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name, float sizeInPoints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FontStyle style)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this.SizeInPoints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sizeInPoints;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this.Style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style;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DrawString(DrawingSurface surface,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str, int x, int y)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Size MeasureString(string str) { </a:t>
            </a:r>
            <a:r>
              <a:rPr lang="bg-BG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15395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33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Abstraction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1066800"/>
            <a:ext cx="82296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title;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size;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Color color;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PushCommand(Command command);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Command PopCommand();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ShutdownCommandStack();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InitializeReportFormatting();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FormatReport(Report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PrintReport(Report report);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InitializeGlobalData();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ShutdownGlobalData();</a:t>
            </a:r>
          </a:p>
          <a:p>
            <a:pPr>
              <a:lnSpc>
                <a:spcPct val="110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51317" y="1231907"/>
            <a:ext cx="3581400" cy="1379101"/>
          </a:xfrm>
          <a:prstGeom prst="wedgeRoundRectCallout">
            <a:avLst>
              <a:gd name="adj1" fmla="val -73628"/>
              <a:gd name="adj2" fmla="val -444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represents a "program"? 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41423" y="4968336"/>
            <a:ext cx="2362200" cy="1379101"/>
          </a:xfrm>
          <a:prstGeom prst="wedgeRoundRectCallout">
            <a:avLst>
              <a:gd name="adj1" fmla="val -69981"/>
              <a:gd name="adj2" fmla="val -305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Does this class really have a single purpose?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84307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99113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Basic Principles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/>
              <a:t>Cohesion, Coupling,</a:t>
            </a:r>
            <a:br>
              <a:rPr lang="en-US" dirty="0"/>
            </a:br>
            <a:r>
              <a:rPr lang="en-US" dirty="0" smtClean="0"/>
              <a:t>Inheritance, Polymorphism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High-Quality Classes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Abstraction, Correct Encapsulation, Correct Inheritance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Class Methods, Constructors, Data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dirty="0" smtClean="0"/>
              <a:t>Good Reasons to Create a Class</a:t>
            </a:r>
          </a:p>
          <a:p>
            <a:pPr marL="442913" indent="-442913">
              <a:lnSpc>
                <a:spcPct val="100000"/>
              </a:lnSpc>
              <a:spcBef>
                <a:spcPts val="1200"/>
              </a:spcBef>
              <a:buFontTx/>
              <a:buAutoNum type="arabicPeriod"/>
            </a:pPr>
            <a:r>
              <a:rPr lang="en-US" dirty="0" smtClean="0"/>
              <a:t>Typical Mistakes to Avoid in OO Design</a:t>
            </a:r>
          </a:p>
        </p:txBody>
      </p:sp>
      <p:pic>
        <p:nvPicPr>
          <p:cNvPr id="1028" name="Picture 4" descr="http://www.endpaydaydebt.com/wp-content/uploads/2011/01/table_of_contents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89"/>
          <a:stretch/>
        </p:blipFill>
        <p:spPr bwMode="auto">
          <a:xfrm>
            <a:off x="6453321" y="990600"/>
            <a:ext cx="2157279" cy="1934991"/>
          </a:xfrm>
          <a:prstGeom prst="rect">
            <a:avLst/>
          </a:prstGeom>
          <a:noFill/>
          <a:effectLst>
            <a:glow rad="127000">
              <a:schemeClr val="tx2">
                <a:lumMod val="40000"/>
                <a:lumOff val="60000"/>
                <a:alpha val="2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05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Good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Define operations along with their opposites,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Close()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Move unrelated methods in another class, e.g.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 smtClean="0"/>
              <a:t> if you need to calculate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800" dirty="0" smtClean="0"/>
              <a:t> by given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DateOfBirth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Create </a:t>
            </a:r>
            <a:r>
              <a:rPr lang="bg-BG" sz="2800" dirty="0"/>
              <a:t>а </a:t>
            </a:r>
            <a:r>
              <a:rPr lang="en-US" sz="2800" dirty="0"/>
              <a:t>static method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CalcAgeByBirthDate(…)</a:t>
            </a:r>
            <a:r>
              <a:rPr lang="en-US" sz="2800" dirty="0"/>
              <a:t> in a separate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DateUtils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related methods intro a single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Does the class name correspond to the class content?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Establishing Good Abstraction (2)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Beware of breaking the interface abstraction due to evolution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add public members inconsistent with 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in class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r>
              <a:rPr lang="en-US" dirty="0" smtClean="0"/>
              <a:t> at some time we add method for accessing the DB with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343400"/>
            <a:ext cx="792480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Employee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 { get; set; }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SqlCommand FindByPrimaryKeySqlCommand(int id);</a:t>
            </a:r>
          </a:p>
          <a:p>
            <a:pPr>
              <a:lnSpc>
                <a:spcPts val="22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44958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64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Encapsulation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Minimize visibility of classes and members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 C# start from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dirty="0" smtClean="0"/>
              <a:t> and move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dirty="0" smtClean="0"/>
              <a:t> if required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hide their implementation details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principle called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encapsulation</a:t>
            </a:r>
            <a:r>
              <a:rPr lang="en-US" sz="2800" dirty="0" smtClean="0"/>
              <a:t> in OOP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Anything which is not part of the class interface should be declared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Classes with good encapsulated classes are: less complex, easier to maintain, more loosely coupled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Classes should keep their state clean </a:t>
            </a:r>
            <a:r>
              <a:rPr lang="en-US" sz="3000" dirty="0" smtClean="0">
                <a:sym typeface="Wingdings" panose="05000000000000000000" pitchFamily="2" charset="2"/>
              </a:rPr>
              <a:t> throw an exception if invalid data is being assigned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Encapsulation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Never declare fields public (except constants)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properties </a:t>
            </a:r>
            <a:r>
              <a:rPr lang="en-US" dirty="0" smtClean="0"/>
              <a:t>/ methods to access the fields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put private implementation details in the public interface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public members should be consistent with the abstraction represented by the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 method public just because it calls only public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Don't make assumptions about how the class will be used or will not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violate encapsulation semantically!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rely on non-documented internal behavior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Wrong example: 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Skip calling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ConnectToDB()</a:t>
            </a:r>
            <a:r>
              <a:rPr lang="en-US" dirty="0" smtClean="0"/>
              <a:t> because you just called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FindEmployeeById()</a:t>
            </a:r>
            <a:r>
              <a:rPr lang="en-US" dirty="0" smtClean="0"/>
              <a:t> which should open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Another wrong example: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noProof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String.Empty</a:t>
            </a:r>
            <a:r>
              <a:rPr lang="en-US" dirty="0" smtClean="0"/>
              <a:t>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Titles.NoTitle</a:t>
            </a:r>
            <a:r>
              <a:rPr lang="en-US" dirty="0" smtClean="0"/>
              <a:t> because you know both values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6" y="292430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8975" y="4738750"/>
            <a:ext cx="597725" cy="59772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or Containment?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Containment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Keyboard</a:t>
            </a:r>
            <a:r>
              <a:rPr lang="en-US" dirty="0" smtClean="0"/>
              <a:t> has a set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Inheritance is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 a</a:t>
            </a:r>
            <a:r>
              <a:rPr lang="en-US" dirty="0" smtClean="0"/>
              <a:t>" relationship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Design for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abstract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Disallow inheritance: make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sealed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Subclasses must be usable through the base class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Without the need for the user to know the difference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hide methods in a subclass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if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dirty="0" smtClean="0"/>
              <a:t> has private method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, don't define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Start()</a:t>
            </a:r>
            <a:r>
              <a:rPr lang="en-US" dirty="0" smtClean="0"/>
              <a:t>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AtomTimer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Move common interfaces, data, and behavior as high as possible in the inheritance tree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This maximizes the code reuse</a:t>
            </a:r>
          </a:p>
          <a:p>
            <a:pPr>
              <a:lnSpc>
                <a:spcPct val="100000"/>
              </a:lnSpc>
            </a:pPr>
            <a:r>
              <a:rPr lang="en-US" noProof="1" smtClean="0"/>
              <a:t>Be suspicious of base classes of which there is only one derived class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Do you really need this additional level of inheritance?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suspicious of classes that override a routine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nothing </a:t>
            </a:r>
            <a:r>
              <a:rPr lang="en-US" dirty="0" smtClean="0"/>
              <a:t>inside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Is the overridden routine used correctly?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inheritance </a:t>
            </a:r>
            <a:r>
              <a:rPr lang="en-US" dirty="0" smtClean="0"/>
              <a:t>trees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Don't create more than 6 levels of inheritance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Avoid using a base class’s protected data fields in a derived class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Provide protected accessor methods or properties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Prefer inheritance to extensive type checking: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Consider inheriting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dirty="0" smtClean="0"/>
              <a:t> and override the abstract action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Draw()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76400"/>
            <a:ext cx="76962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(shape.Type)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Shape.Circle: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shape.DrawCircle();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Shape.Square: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shape.DrawSquare();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21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2650" y="406235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Keep the number of methods in a class as small as possible </a:t>
            </a:r>
            <a:r>
              <a:rPr lang="en-US" dirty="0" smtClean="0">
                <a:sym typeface="Wingdings" pitchFamily="2" charset="2"/>
              </a:rPr>
              <a:t> reduce complexity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Minimize direct methods calls to other classes</a:t>
            </a:r>
            <a:endParaRPr lang="en-US" dirty="0" smtClean="0"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Minimize indirect methods calls to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external method calls == less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Also known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fan-out</a:t>
            </a:r>
            <a:r>
              <a:rPr lang="en-US" dirty="0"/>
              <a:t>"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Minimize the extent to which a class collaborates with other classes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Reduce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coupling</a:t>
            </a:r>
            <a:r>
              <a:rPr lang="en-US" dirty="0" smtClean="0">
                <a:sym typeface="Wingdings" pitchFamily="2" charset="2"/>
              </a:rPr>
              <a:t> between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343400"/>
            <a:ext cx="7429500" cy="685800"/>
          </a:xfrm>
        </p:spPr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7429500" cy="990600"/>
          </a:xfrm>
        </p:spPr>
        <p:txBody>
          <a:bodyPr/>
          <a:lstStyle/>
          <a:p>
            <a:r>
              <a:rPr lang="en-US" dirty="0" smtClean="0"/>
              <a:t>Cohesion, Coupling,</a:t>
            </a:r>
            <a:br>
              <a:rPr lang="en-US" dirty="0" smtClean="0"/>
            </a:br>
            <a:r>
              <a:rPr lang="en-US" dirty="0" smtClean="0"/>
              <a:t>Inheritance and Polymorphism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066800"/>
            <a:ext cx="3810000" cy="3067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00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Initialize all member data in all constructors, if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Uninitialized data is error prone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Partially initialized data is even more evil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Incorrect example: assign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 in class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/>
              <a:t> but leave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/>
              <a:t> empty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Initialize data members in the same order in which they are declared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Prefer deep copies to shallow copies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ICloneable</a:t>
            </a:r>
            <a:r>
              <a:rPr lang="en-US" dirty="0" smtClean="0"/>
              <a:t> should make deep copy)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4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Design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private constructor to prohibit direct class instantiation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design patterns for common design situations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Creational patterns </a:t>
            </a:r>
            <a:r>
              <a:rPr lang="en-US" dirty="0" smtClean="0"/>
              <a:t>like Singleton, Factory Method, Abstract Factory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Structural patterns </a:t>
            </a:r>
            <a:r>
              <a:rPr lang="en-US" dirty="0" smtClean="0"/>
              <a:t>like Adapter, Bridge, Composite, Decorator, Façade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Behavioral patterns </a:t>
            </a:r>
            <a:r>
              <a:rPr lang="en-US" dirty="0" smtClean="0"/>
              <a:t>like Command, Iterator, Observer, Strategy, Template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Model real-world objects with OOP classes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Model abstract objects, processes, etc.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Reduce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at higher level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Isolate complexity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Hide it in a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Hide implementation details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encapsulation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Limit effects of changes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Changes affect only their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9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Reasons to Create Class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Hide global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Work through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Group variables that are used together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Make central points of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task should be done at single place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duplicating code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Facilitate code reuse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class hierarchies and virtual methods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Package related operations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Group related classes together in namespaces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Follow consistent naming convention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14600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Utils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MathUtils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StringUtils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DataAccessLayer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GenericDAO&lt;Key, Entity&gt;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EmployeeDAO&lt;int, Employee&gt;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class AddressDAO&lt;int, Address&gt; { … }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00" y="234042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495800"/>
            <a:ext cx="7429500" cy="685800"/>
          </a:xfrm>
        </p:spPr>
        <p:txBody>
          <a:bodyPr/>
          <a:lstStyle/>
          <a:p>
            <a:r>
              <a:rPr lang="en-US" dirty="0" smtClean="0"/>
              <a:t>Typical Mistakes to Avoid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5257800"/>
            <a:ext cx="7429500" cy="990600"/>
          </a:xfrm>
        </p:spPr>
        <p:txBody>
          <a:bodyPr/>
          <a:lstStyle/>
          <a:p>
            <a:r>
              <a:rPr lang="en-US" dirty="0" smtClean="0"/>
              <a:t>Lessons Learned from the</a:t>
            </a:r>
            <a:br>
              <a:rPr lang="en-US" dirty="0" smtClean="0"/>
            </a:br>
            <a:r>
              <a:rPr lang="en-US" dirty="0" smtClean="0"/>
              <a:t>OOP Exam at Telerik Software Academy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38400" y="609454"/>
            <a:ext cx="4707283" cy="3429146"/>
            <a:chOff x="2528887" y="380855"/>
            <a:chExt cx="4707283" cy="3429146"/>
          </a:xfrm>
        </p:grpSpPr>
        <p:pic>
          <p:nvPicPr>
            <p:cNvPr id="1026" name="Picture 2" descr="http://super-trainer.com/wp-content/uploads/2012/10/mistak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887" y="990601"/>
              <a:ext cx="4048125" cy="2819400"/>
            </a:xfrm>
            <a:prstGeom prst="roundRect">
              <a:avLst>
                <a:gd name="adj" fmla="val 3403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675" y="2819400"/>
              <a:ext cx="2847079" cy="94496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380855"/>
              <a:ext cx="2511770" cy="1676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Plural Used for a Class Name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85700"/>
            <a:ext cx="8686800" cy="39911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 use plural in class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 </a:t>
            </a:r>
            <a:r>
              <a:rPr lang="en-US" sz="3000" dirty="0" smtClean="0"/>
              <a:t>unless </a:t>
            </a:r>
            <a:r>
              <a:rPr lang="en-US" sz="3000" dirty="0"/>
              <a:t>they hold some kind of </a:t>
            </a:r>
            <a:r>
              <a:rPr lang="en-US" sz="3000" dirty="0" smtClean="0"/>
              <a:t>collection!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Good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608255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Teachers :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List&lt;ICourse&gt; Courses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83874" y="1547750"/>
            <a:ext cx="3733800" cy="953453"/>
          </a:xfrm>
          <a:prstGeom prst="wedgeRoundRectCallout">
            <a:avLst>
              <a:gd name="adj1" fmla="val -75261"/>
              <a:gd name="adj2" fmla="val 741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Singular: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(a single teacher, not several).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8403" y="4965034"/>
            <a:ext cx="78486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GameFieldConstants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MIN_X 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MAX_X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700;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9425" y="50480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80416" y="272736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23700"/>
            <a:ext cx="7086600" cy="1143000"/>
          </a:xfrm>
        </p:spPr>
        <p:txBody>
          <a:bodyPr/>
          <a:lstStyle/>
          <a:p>
            <a:r>
              <a:rPr lang="en-US" dirty="0" smtClean="0"/>
              <a:t>Throwing an Exception</a:t>
            </a:r>
            <a:br>
              <a:rPr lang="en-US" dirty="0" smtClean="0"/>
            </a:br>
            <a:r>
              <a:rPr lang="en-US" dirty="0" smtClean="0"/>
              <a:t>without Parameters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Don't throw exception without parameters: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98455"/>
            <a:ext cx="78486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ICourse CreateCourse(string name, string town)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(town == null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ArgumentNullException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Course(name, town);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72200" y="3352800"/>
            <a:ext cx="2057400" cy="1379101"/>
          </a:xfrm>
          <a:prstGeom prst="wedgeRoundRectCallout">
            <a:avLst>
              <a:gd name="adj1" fmla="val -81543"/>
              <a:gd name="adj2" fmla="val 581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Which parameter is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here?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2182091"/>
            <a:ext cx="637309" cy="6373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Parameters Checked in the Getter</a:t>
            </a:r>
            <a:endParaRPr lang="en-US" sz="37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1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Check for invalid data in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setters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constructors</a:t>
            </a:r>
            <a:r>
              <a:rPr lang="en-US" dirty="0" smtClean="0"/>
              <a:t>, not in the getter!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209800"/>
            <a:ext cx="78486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Town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get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(string.IsNullOrWhiteSpace(this.town))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throw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ArgumentNullException();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this.town;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set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this.town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value;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202969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29200" y="2399347"/>
            <a:ext cx="2205842" cy="953453"/>
          </a:xfrm>
          <a:prstGeom prst="wedgeRoundRectCallout">
            <a:avLst>
              <a:gd name="adj1" fmla="val -67146"/>
              <a:gd name="adj2" fmla="val 556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Put this check in the setter!</a:t>
            </a:r>
          </a:p>
        </p:txBody>
      </p:sp>
    </p:spTree>
    <p:extLst>
      <p:ext uri="{BB962C8B-B14F-4D97-AF65-F5344CB8AC3E}">
        <p14:creationId xmlns:p14="http://schemas.microsoft.com/office/powerpoint/2010/main" val="41290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Missing </a:t>
            </a:r>
            <a:r>
              <a:rPr lang="en-US" sz="3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800" dirty="0" smtClean="0"/>
              <a:t> for Local Members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54345"/>
            <a:ext cx="8686800" cy="11030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this.XXX</a:t>
            </a:r>
            <a:r>
              <a:rPr lang="en-US" dirty="0" smtClean="0"/>
              <a:t> </a:t>
            </a:r>
            <a:r>
              <a:rPr lang="en-US" dirty="0"/>
              <a:t>instead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XXX</a:t>
            </a:r>
            <a:r>
              <a:rPr lang="en-US" dirty="0"/>
              <a:t> </a:t>
            </a:r>
            <a:r>
              <a:rPr lang="en-US" dirty="0" smtClean="0"/>
              <a:t>to access members </a:t>
            </a:r>
            <a:r>
              <a:rPr lang="en-US" dirty="0"/>
              <a:t>within the class: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319278"/>
            <a:ext cx="78486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Name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05200" y="4416623"/>
            <a:ext cx="2417123" cy="527804"/>
          </a:xfrm>
          <a:prstGeom prst="wedgeRoundRectCallout">
            <a:avLst>
              <a:gd name="adj1" fmla="val -65692"/>
              <a:gd name="adj2" fmla="val -51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10130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7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  <a:r>
              <a:rPr lang="en-US" dirty="0" smtClean="0"/>
              <a:t> measures how closely are all the routines in a class/module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Cohesion must be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Classes must contain strongly related functionality and aim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dirty="0" smtClean="0"/>
              <a:t> is a useful tool for managing complexity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Well-defined abstractions keep cohesion strong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Bad abstractions have weak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Empty String for Missing Values</a:t>
            </a:r>
            <a:endParaRPr lang="en-US" sz="3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/>
              <a:t> when a value is missing, 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Make a field / property </a:t>
            </a:r>
            <a:r>
              <a:rPr lang="en-US" noProof="1" smtClean="0"/>
              <a:t>nullable</a:t>
            </a:r>
            <a:r>
              <a:rPr lang="en-US" dirty="0" smtClean="0"/>
              <a:t> to access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 smtClean="0"/>
              <a:t> values or just disallow missing values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Bad example: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Correct alternatives: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859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Teacher("");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800600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5567243"/>
            <a:ext cx="7848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 teacher =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Teacher(null);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9564" y="5288476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371" y="3177450"/>
            <a:ext cx="736865" cy="73686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522" y="4528760"/>
            <a:ext cx="731323" cy="73132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3657600"/>
            <a:ext cx="2895600" cy="953453"/>
          </a:xfrm>
          <a:prstGeom prst="wedgeRoundRectCallout">
            <a:avLst>
              <a:gd name="adj1" fmla="val -63217"/>
              <a:gd name="adj2" fmla="val -4700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name is very bad idea!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 Numbers in the Classes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</a:t>
            </a:r>
            <a:r>
              <a:rPr lang="en-US" dirty="0"/>
              <a:t>" </a:t>
            </a:r>
            <a:r>
              <a:rPr lang="en-US" dirty="0" smtClean="0"/>
              <a:t>numbers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Especially </a:t>
            </a:r>
            <a:r>
              <a:rPr lang="en-US" dirty="0"/>
              <a:t>when the class has members related to those </a:t>
            </a:r>
            <a:r>
              <a:rPr lang="en-US" dirty="0" smtClean="0"/>
              <a:t>numbers: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907268"/>
            <a:ext cx="78486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Wolf : Animal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TryEatAnimal(Animal animal)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if (animal.Size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&lt;= 4) 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true;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302825" y="4243450"/>
            <a:ext cx="4460670" cy="2128242"/>
          </a:xfrm>
          <a:prstGeom prst="wedgeRoundRectCallout">
            <a:avLst>
              <a:gd name="adj1" fmla="val -56986"/>
              <a:gd name="adj2" fmla="val -3618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if statement is very wrong.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size of the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Wolf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which has a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property inherited from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Why not use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this.Size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instead of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?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26670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9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</a:t>
            </a:r>
            <a:r>
              <a:rPr lang="en-US" dirty="0" smtClean="0"/>
              <a:t>Constructor Not Called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Call the base constructor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reuse</a:t>
            </a:r>
            <a:r>
              <a:rPr lang="en-US" dirty="0" smtClean="0"/>
              <a:t> the object's state initialization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2057400"/>
            <a:ext cx="78486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string lab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</a:t>
            </a: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this.Lab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lab;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943600" y="3755924"/>
            <a:ext cx="2286000" cy="527804"/>
          </a:xfrm>
          <a:prstGeom prst="wedgeRoundRectCallout">
            <a:avLst>
              <a:gd name="adj1" fmla="val -56838"/>
              <a:gd name="adj2" fmla="val 1352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base (name)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59877" y="5257800"/>
            <a:ext cx="3048000" cy="953453"/>
          </a:xfrm>
          <a:prstGeom prst="wedgeRoundRectCallout">
            <a:avLst>
              <a:gd name="adj1" fmla="val -71096"/>
              <a:gd name="adj2" fmla="val -317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Call the base constructor instead!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188407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1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5615"/>
            <a:ext cx="7086600" cy="1047747"/>
          </a:xfrm>
        </p:spPr>
        <p:txBody>
          <a:bodyPr/>
          <a:lstStyle/>
          <a:p>
            <a:r>
              <a:rPr lang="en-US" dirty="0" smtClean="0"/>
              <a:t>Repeating Code in the</a:t>
            </a:r>
            <a:br>
              <a:rPr lang="en-US" dirty="0" smtClean="0"/>
            </a:br>
            <a:r>
              <a:rPr lang="en-US" dirty="0" smtClean="0"/>
              <a:t>Base and Child Classes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Never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copy-paste</a:t>
            </a:r>
            <a:r>
              <a:rPr lang="en-US" dirty="0"/>
              <a:t> the code of the base in the inherited class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3350" y="2692837"/>
            <a:ext cx="7848600" cy="3631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set;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ITeacher Teacher { get; set; }</a:t>
            </a:r>
            <a:endParaRPr lang="en-US" sz="2000" b="1" noProof="1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0891" y="237937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419600" y="4068034"/>
            <a:ext cx="4159332" cy="931734"/>
          </a:xfrm>
          <a:prstGeom prst="wedgeRoundRectCallout">
            <a:avLst>
              <a:gd name="adj1" fmla="val -70968"/>
              <a:gd name="adj2" fmla="val 60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Why are these fields duplicated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and not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inherited?</a:t>
            </a:r>
          </a:p>
        </p:txBody>
      </p:sp>
    </p:spTree>
    <p:extLst>
      <p:ext uri="{BB962C8B-B14F-4D97-AF65-F5344CB8AC3E}">
        <p14:creationId xmlns:p14="http://schemas.microsoft.com/office/powerpoint/2010/main" val="34340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Broken Encapsulation through a Parameterless Constructor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1905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 careful to keep fields well encapsulated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986565"/>
            <a:ext cx="8153400" cy="4566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private set; }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private set;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Course(string name, ITeacher teacher)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(name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ArgumentNullException("name");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(teacher ==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null) 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ArgumentNullException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("teacher");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name;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this.Teacher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teacher;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Course() {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43400" y="5029200"/>
            <a:ext cx="3276600" cy="1379101"/>
          </a:xfrm>
          <a:prstGeom prst="wedgeRoundRectCallout">
            <a:avLst>
              <a:gd name="adj1" fmla="val -75242"/>
              <a:gd name="adj2" fmla="val 280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encapsulation: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&amp; 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Teacher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left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7191" y="21296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4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mtClean="0"/>
              <a:t>Coupling </a:t>
            </a:r>
            <a:r>
              <a:rPr lang="en-US" dirty="0" smtClean="0"/>
              <a:t>the </a:t>
            </a:r>
            <a:r>
              <a:rPr lang="en-US" smtClean="0"/>
              <a:t>Base Class</a:t>
            </a:r>
            <a:br>
              <a:rPr lang="en-US" smtClean="0"/>
            </a:br>
            <a:r>
              <a:rPr lang="en-US" smtClean="0"/>
              <a:t>with 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smtClean="0"/>
              <a:t>Child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6700"/>
            <a:ext cx="8686800" cy="609600"/>
          </a:xfrm>
        </p:spPr>
        <p:txBody>
          <a:bodyPr/>
          <a:lstStyle/>
          <a:p>
            <a:r>
              <a:rPr lang="en-US" sz="3000" dirty="0" smtClean="0"/>
              <a:t>Base class should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never</a:t>
            </a:r>
            <a:r>
              <a:rPr lang="en-US" sz="3000" dirty="0" smtClean="0"/>
              <a:t> know about its children!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45397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 = new StringBuilder();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ILocalCourse)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("Lab = " + ((ILocalCourse)this).Lab);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 is IOffsiteCourse)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result.Append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("Town = " + ((IOffsiteCourse)this).Town);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result.ToString();</a:t>
            </a:r>
          </a:p>
          <a:p>
            <a:r>
              <a:rPr lang="en-US" sz="17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7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7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3800" y="21336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Hidden Interpretation of Base Class as Its Specific Child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Don't define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fields and use them 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(broken abstraction)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IEnumerable&lt;T&gt; Items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get; 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Container()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this.Items = new List&lt;T&gt;();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(this.Items as List&lt;T&gt;).Add(item);</a:t>
            </a:r>
          </a:p>
          <a:p>
            <a:r>
              <a:rPr lang="en-US" sz="19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9901" y="2426525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22715" y="4455490"/>
            <a:ext cx="2552700" cy="953453"/>
          </a:xfrm>
          <a:prstGeom prst="wedgeRoundRectCallout">
            <a:avLst>
              <a:gd name="adj1" fmla="val -78432"/>
              <a:gd name="adj2" fmla="val 604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Bad practice: hidden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</a:p>
        </p:txBody>
      </p:sp>
    </p:spTree>
    <p:extLst>
      <p:ext uri="{BB962C8B-B14F-4D97-AF65-F5344CB8AC3E}">
        <p14:creationId xmlns:p14="http://schemas.microsoft.com/office/powerpoint/2010/main" val="15536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sz="3800" dirty="0" smtClean="0"/>
              <a:t>Hidden Interpretation of Base Class as Its Specific Child Class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8230"/>
            <a:ext cx="8686800" cy="1095500"/>
          </a:xfrm>
        </p:spPr>
        <p:txBody>
          <a:bodyPr/>
          <a:lstStyle/>
          <a:p>
            <a:r>
              <a:rPr lang="en-US" sz="3000" dirty="0" smtClean="0"/>
              <a:t>Use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sz="3000" dirty="0" smtClean="0"/>
              <a:t> in the field and return it where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IEnumerable&lt;T&gt;</a:t>
            </a:r>
            <a:r>
              <a:rPr lang="en-US" sz="3000" dirty="0" smtClean="0"/>
              <a:t> is required: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50926"/>
            <a:ext cx="7848600" cy="3908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Container&lt;T&gt;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List&lt;T&gt;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items = new List&lt;T&gt;();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IEnumerable&lt;T&gt; Items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{ return this.items; </a:t>
            </a: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9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AddItem (T item)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this.Items.Add(item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9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9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7454" y="233060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057402" y="4552807"/>
            <a:ext cx="3101937" cy="1634490"/>
          </a:xfrm>
          <a:prstGeom prst="wedgeRoundRectCallout">
            <a:avLst>
              <a:gd name="adj1" fmla="val -70242"/>
              <a:gd name="adj2" fmla="val -4811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partially breaks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encapsulation. Think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about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cloning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to </a:t>
            </a:r>
            <a:r>
              <a:rPr lang="en-US" sz="24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keep your items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safe.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7602"/>
            <a:ext cx="7086600" cy="1000196"/>
          </a:xfrm>
        </p:spPr>
        <p:txBody>
          <a:bodyPr/>
          <a:lstStyle/>
          <a:p>
            <a:r>
              <a:rPr lang="en-US" dirty="0" smtClean="0"/>
              <a:t>Repeating Code Not Moved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376398"/>
            <a:ext cx="8077200" cy="5176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LocalCourse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spcBef>
                <a:spcPts val="6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Lab={0})", this.Lab);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pPr>
              <a:lnSpc>
                <a:spcPct val="70000"/>
              </a:lnSpc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6268" y="614845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954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66800" y="4155375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172200" y="3371756"/>
            <a:ext cx="2133600" cy="527804"/>
          </a:xfrm>
          <a:prstGeom prst="wedgeRoundRectCallout">
            <a:avLst>
              <a:gd name="adj1" fmla="val -45947"/>
              <a:gd name="adj2" fmla="val 141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Repeating Code Not Moved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8600" y="5700650"/>
            <a:ext cx="8686800" cy="981200"/>
          </a:xfrm>
        </p:spPr>
        <p:txBody>
          <a:bodyPr/>
          <a:lstStyle/>
          <a:p>
            <a:r>
              <a:rPr lang="en-US" sz="2800" dirty="0"/>
              <a:t>When overriding methods, call the base method if you need </a:t>
            </a:r>
            <a:r>
              <a:rPr lang="en-US" sz="2800" dirty="0" smtClean="0"/>
              <a:t>its </a:t>
            </a:r>
            <a:r>
              <a:rPr lang="en-US" sz="2800" dirty="0"/>
              <a:t>functionality,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don't copy-paste</a:t>
            </a:r>
            <a:r>
              <a:rPr lang="en-US" sz="2800" dirty="0"/>
              <a:t> </a:t>
            </a:r>
            <a:r>
              <a:rPr lang="en-US" sz="2800" dirty="0" smtClean="0"/>
              <a:t>it!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438394"/>
            <a:ext cx="815340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spcBef>
                <a:spcPts val="1200"/>
              </a:spcBef>
            </a:pPr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Town={0})", this.Town);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18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1217712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85653" y="3005937"/>
            <a:ext cx="6858000" cy="13953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endParaRPr lang="en-US" sz="18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172200" y="2304191"/>
            <a:ext cx="2133600" cy="527804"/>
          </a:xfrm>
          <a:prstGeom prst="wedgeRoundRectCallout">
            <a:avLst>
              <a:gd name="adj1" fmla="val -49171"/>
              <a:gd name="adj2" fmla="val 1260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Repeating code</a:t>
            </a:r>
            <a:endParaRPr lang="en-US" sz="22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7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Good: hard disk, CD-ROM, floppy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35000"/>
              </a:spcBef>
              <a:buNone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Bad: spaghetti code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7" descr="hd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73238"/>
            <a:ext cx="226676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8" descr="cddriv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1752600"/>
            <a:ext cx="2410883" cy="1808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10" descr="qfdtu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839754"/>
            <a:ext cx="2514600" cy="1741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 descr="spaghetti-cod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243" y="4495800"/>
            <a:ext cx="1542757" cy="1937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 descr="180px-Spaghett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0" y="4572000"/>
            <a:ext cx="1628688" cy="1665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9" descr="network-woodenmodel2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08625" y="3933825"/>
            <a:ext cx="2882900" cy="26082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97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 smtClean="0"/>
              <a:t>Move the Repeating Code in</a:t>
            </a:r>
            <a:br>
              <a:rPr lang="en-US" dirty="0" smtClean="0"/>
            </a:br>
            <a:r>
              <a:rPr lang="en-US" dirty="0" smtClean="0"/>
              <a:t>Upper in the Class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615619"/>
            <a:ext cx="83058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abstract class Course : ICourse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ITeacher Teacher { get; set; }</a:t>
            </a:r>
          </a:p>
          <a:p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 = new StringBuilder();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sb.Append(this.GetType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("(Name={0}", this.Name);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(!(this.Teacher == null))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sb.AppendFormat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("; Teacher={0}", this.Teacher.Name);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sb.ToString();</a:t>
            </a:r>
          </a:p>
          <a:p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4900" y="590776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i="1" dirty="0" smtClean="0"/>
              <a:t>// continues at the next slide</a:t>
            </a:r>
            <a:endParaRPr lang="en-US" sz="1800" i="1" dirty="0"/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38701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90600"/>
          </a:xfrm>
        </p:spPr>
        <p:txBody>
          <a:bodyPr/>
          <a:lstStyle/>
          <a:p>
            <a:r>
              <a:rPr lang="en-US" dirty="0"/>
              <a:t>Move the Repeating Code in</a:t>
            </a:r>
            <a:br>
              <a:rPr lang="en-US" dirty="0"/>
            </a:br>
            <a:r>
              <a:rPr lang="en-US" dirty="0"/>
              <a:t>Upper in the Class </a:t>
            </a:r>
            <a:r>
              <a:rPr lang="en-US" dirty="0" smtClean="0"/>
              <a:t>Hierarchy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8500" y="1524000"/>
            <a:ext cx="83058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Lab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Lab=" + this.Lab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Town { get; set; }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override string ToString()</a:t>
            </a: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base.ToString() + "; Town=" + this.Town + ")";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2930" y="1295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43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8627"/>
            <a:ext cx="7010400" cy="1100573"/>
          </a:xfrm>
        </p:spPr>
        <p:txBody>
          <a:bodyPr/>
          <a:lstStyle/>
          <a:p>
            <a:r>
              <a:rPr lang="en-US" dirty="0"/>
              <a:t>High-Quality Classes</a:t>
            </a:r>
            <a:br>
              <a:rPr lang="en-US" dirty="0"/>
            </a:br>
            <a:r>
              <a:rPr lang="en-US" dirty="0"/>
              <a:t>and Class Hierarchies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6146218" y="6417035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6734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 smtClean="0"/>
              <a:t>"</a:t>
            </a:r>
            <a:r>
              <a:rPr lang="en-US" dirty="0" smtClean="0">
                <a:hlinkClick r:id="rId2" action="ppaction://hlinkfile"/>
              </a:rPr>
              <a:t>High-Quality-Classes-Homework.zip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 and refactor its code to provide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. Move the properties and methods from the class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Figure</a:t>
            </a:r>
            <a:r>
              <a:rPr lang="en-US" sz="2800" dirty="0" smtClean="0"/>
              <a:t> to their correct place. Move the common methods to the base class's interface. Remove all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duplicated code </a:t>
            </a:r>
            <a:r>
              <a:rPr lang="en-US" sz="2800" dirty="0" smtClean="0"/>
              <a:t>(properties / methods / other code).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Establish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encapsulation </a:t>
            </a:r>
            <a:r>
              <a:rPr lang="en-US" sz="2800" dirty="0" smtClean="0"/>
              <a:t>in the classes </a:t>
            </a:r>
            <a:r>
              <a:rPr lang="en-US" sz="2800" dirty="0"/>
              <a:t>from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Abstraction</a:t>
            </a:r>
            <a:r>
              <a:rPr lang="en-US" sz="2800" dirty="0" smtClean="0"/>
              <a:t>". Ensure that incorrect values cannot be assigned in the internal state of the classes.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712788" lvl="1" indent="-365125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Take the VS solution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Cohesion-and-Coupling</a:t>
            </a:r>
            <a:r>
              <a:rPr lang="en-US" sz="2800" dirty="0" smtClean="0"/>
              <a:t>" and refactor its code to follow the principles of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abstraction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  <a:r>
              <a:rPr lang="en-US" sz="2800" dirty="0" smtClean="0"/>
              <a:t>. Split the class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Utils</a:t>
            </a:r>
            <a:r>
              <a:rPr lang="en-US" sz="2800" dirty="0" smtClean="0"/>
              <a:t> to other classes that have strong cohesion and are loosely coupled internally.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Redesign the classes and refactor the code from the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Inheritance-and-Polymorphism</a:t>
            </a:r>
            <a:r>
              <a:rPr lang="en-US" sz="2800" dirty="0" smtClean="0"/>
              <a:t>" to </a:t>
            </a:r>
            <a:r>
              <a:rPr lang="en-US" sz="2800" dirty="0"/>
              <a:t>follow the </a:t>
            </a:r>
            <a:r>
              <a:rPr lang="en-US" sz="2800" dirty="0" smtClean="0"/>
              <a:t>best practices in high-quality classes. Extract abstract base class and move all common properties in it. Encapsulate the fields and make sure required fields are not left without a value. Reuse the repeating code though base methods.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4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Strong cohesion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Cos()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Asin()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Sqrt()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Pow()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Exp()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4114800"/>
            <a:ext cx="7772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sideA = 40, sideB = 69;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angleAB = Math.PI / 3;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sideC =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Math.Pow(sideA, 2) + Math.Pow(sideB, 2)           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- 2 * sideA * sideB * Math.Cos(angleAB);</a:t>
            </a:r>
          </a:p>
          <a:p>
            <a:pPr>
              <a:lnSpc>
                <a:spcPts val="2400"/>
              </a:lnSpc>
            </a:pP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sidesSqrtSum = Math.Sqrt(sideA) + </a:t>
            </a:r>
            <a:b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IE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Math.Sqrt(sideB) + Math.Sqrt(sideC);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3653" y="39624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5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Coupling</a:t>
            </a:r>
            <a:r>
              <a:rPr lang="en-US" dirty="0" smtClean="0"/>
              <a:t> describes how tightly a class or routine is related to other classes or </a:t>
            </a:r>
            <a:r>
              <a:rPr lang="bg-BG" dirty="0" smtClean="0"/>
              <a:t>routines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Coupling must be kept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Modules must depend little on each other 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All classes and routines must have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Small, direct, visible, and flexible relationships to other classes and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One module must be easily used by other modules, without complex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and 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5181600" cy="5100449"/>
          </a:xfrm>
        </p:spPr>
        <p:txBody>
          <a:bodyPr/>
          <a:lstStyle/>
          <a:p>
            <a:pPr>
              <a:lnSpc>
                <a:spcPct val="100000"/>
              </a:lnSpc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replace old HDD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Easily place this HDD to another motherboard</a:t>
            </a:r>
          </a:p>
          <a:p>
            <a:pPr>
              <a:lnSpc>
                <a:spcPct val="100000"/>
              </a:lnSpc>
              <a:tabLst>
                <a:tab pos="5200650" algn="l"/>
              </a:tabLst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1200"/>
              </a:spcBef>
              <a:tabLst>
                <a:tab pos="5200650" algn="l"/>
              </a:tabLst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Tight Coupling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Where is the video adapter?</a:t>
            </a:r>
          </a:p>
          <a:p>
            <a:pPr lvl="1">
              <a:lnSpc>
                <a:spcPct val="100000"/>
              </a:lnSpc>
              <a:tabLst>
                <a:tab pos="5200650" algn="l"/>
              </a:tabLst>
            </a:pPr>
            <a:r>
              <a:rPr lang="en-US" sz="2800" dirty="0" smtClean="0"/>
              <a:t>Can you change the video controller on this MB?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 descr="termek_2666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084410"/>
            <a:ext cx="2743200" cy="23114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SATA-hd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214250"/>
            <a:ext cx="2743200" cy="23808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9856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0" y="392974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3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</a:t>
            </a:r>
            <a:r>
              <a:rPr lang="en-US" smtClean="0"/>
              <a:t>Coupling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914400"/>
            <a:ext cx="7924800" cy="56630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Report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LoadFromFile(string fileName) {…}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SaveToFile(string fileName)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int Print(Report report) {…}</a:t>
            </a:r>
          </a:p>
          <a:p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Main()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myReport = new Report();          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myReport.LoadFromFile("C:\\DailyReport.rep");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Printer.Print(myReport);</a:t>
            </a: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19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9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9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32422" y="10668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6752</TotalTime>
  <Words>3496</Words>
  <Application>Microsoft Office PowerPoint</Application>
  <PresentationFormat>On-screen Show (4:3)</PresentationFormat>
  <Paragraphs>658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Classes and Class Hierarchies</vt:lpstr>
      <vt:lpstr>Table of Contents</vt:lpstr>
      <vt:lpstr>Basic Principles</vt:lpstr>
      <vt:lpstr>Cohesion</vt:lpstr>
      <vt:lpstr>Good and Bad Cohesion</vt:lpstr>
      <vt:lpstr>Strong Cohesion</vt:lpstr>
      <vt:lpstr>Coupling</vt:lpstr>
      <vt:lpstr>Loose and Tight Coupling</vt:lpstr>
      <vt:lpstr>Loose Coupling – Example</vt:lpstr>
      <vt:lpstr>Tight Coupling – Example</vt:lpstr>
      <vt:lpstr>Inheritance</vt:lpstr>
      <vt:lpstr>Inheritance in C# and JS</vt:lpstr>
      <vt:lpstr>Polymorphism </vt:lpstr>
      <vt:lpstr>Polymorphism in C# and JS</vt:lpstr>
      <vt:lpstr>Polymorphism – Example</vt:lpstr>
      <vt:lpstr>High-Quality Classes</vt:lpstr>
      <vt:lpstr>High-Quality Classes: Abstraction</vt:lpstr>
      <vt:lpstr>Good Abstraction – Example</vt:lpstr>
      <vt:lpstr>Bad Abstraction – Example</vt:lpstr>
      <vt:lpstr>Establishing Good Abstraction</vt:lpstr>
      <vt:lpstr>Establishing Good Abstraction (2)</vt:lpstr>
      <vt:lpstr>Encapsulation</vt:lpstr>
      <vt:lpstr>Encapsulation (2)</vt:lpstr>
      <vt:lpstr>Encapsulation (3)</vt:lpstr>
      <vt:lpstr>Inheritance or Containment?</vt:lpstr>
      <vt:lpstr>Inheritance</vt:lpstr>
      <vt:lpstr>Inheritance (2)</vt:lpstr>
      <vt:lpstr>Inheritance (3)</vt:lpstr>
      <vt:lpstr>Class Methods and Data</vt:lpstr>
      <vt:lpstr>Class Constructors</vt:lpstr>
      <vt:lpstr>Use Design Patterns</vt:lpstr>
      <vt:lpstr>Top Reasons to Create Class</vt:lpstr>
      <vt:lpstr>Top Reasons to Create Class (2)</vt:lpstr>
      <vt:lpstr>Namespaces</vt:lpstr>
      <vt:lpstr>Typical Mistakes to Avoid</vt:lpstr>
      <vt:lpstr>Plural Used for a Class Name</vt:lpstr>
      <vt:lpstr>Throwing an Exception without Parameters</vt:lpstr>
      <vt:lpstr>Parameters Checked in the Getter</vt:lpstr>
      <vt:lpstr>Missing this for Local Members</vt:lpstr>
      <vt:lpstr>Empty String for Missing Values</vt:lpstr>
      <vt:lpstr>Magic Numbers in the Classes</vt:lpstr>
      <vt:lpstr>Base Constructor Not Called</vt:lpstr>
      <vt:lpstr>Repeating Code in the Base and Child Classes</vt:lpstr>
      <vt:lpstr>Broken Encapsulation through a Parameterless Constructor</vt:lpstr>
      <vt:lpstr>Coupling the Base Class with Its Child Classes</vt:lpstr>
      <vt:lpstr>Hidden Interpretation of Base Class as Its Specific Child Class</vt:lpstr>
      <vt:lpstr>Hidden Interpretation of Base Class as Its Specific Child Class (2)</vt:lpstr>
      <vt:lpstr>Repeating Code Not Moved Upper in the Class Hierarchy</vt:lpstr>
      <vt:lpstr>Repeating Code Not Moved Upper in the Class Hierarchy (2)</vt:lpstr>
      <vt:lpstr>Move the Repeating Code in Upper in the Class Hierarchy</vt:lpstr>
      <vt:lpstr>Move the Repeating Code in Upper in the Class Hierarchy (2)</vt:lpstr>
      <vt:lpstr>High-Quality Classes and Class Hierarchies</vt:lpstr>
      <vt:lpstr>Homework</vt:lpstr>
      <vt:lpstr>Homework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High-Quality Classes</dc:title>
  <dc:subject>Telerik Software Academy</dc:subject>
  <dc:creator>Svetlin Nakov</dc:creator>
  <cp:keywords>code, quality, code quality, C#, JS, programming</cp:keywords>
  <cp:lastModifiedBy>Nikolay Kostov</cp:lastModifiedBy>
  <cp:revision>864</cp:revision>
  <dcterms:created xsi:type="dcterms:W3CDTF">2007-12-08T16:03:35Z</dcterms:created>
  <dcterms:modified xsi:type="dcterms:W3CDTF">2014-05-23T12:07:38Z</dcterms:modified>
  <cp:category>quality code, software engineering</cp:category>
</cp:coreProperties>
</file>