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45"/>
  </p:notesMasterIdLst>
  <p:handoutMasterIdLst>
    <p:handoutMasterId r:id="rId46"/>
  </p:handoutMasterIdLst>
  <p:sldIdLst>
    <p:sldId id="711" r:id="rId2"/>
    <p:sldId id="738" r:id="rId3"/>
    <p:sldId id="712" r:id="rId4"/>
    <p:sldId id="736" r:id="rId5"/>
    <p:sldId id="714" r:id="rId6"/>
    <p:sldId id="737" r:id="rId7"/>
    <p:sldId id="723" r:id="rId8"/>
    <p:sldId id="739" r:id="rId9"/>
    <p:sldId id="740" r:id="rId10"/>
    <p:sldId id="750" r:id="rId11"/>
    <p:sldId id="743" r:id="rId12"/>
    <p:sldId id="744" r:id="rId13"/>
    <p:sldId id="745" r:id="rId14"/>
    <p:sldId id="746" r:id="rId15"/>
    <p:sldId id="747" r:id="rId16"/>
    <p:sldId id="748" r:id="rId17"/>
    <p:sldId id="749" r:id="rId18"/>
    <p:sldId id="751" r:id="rId19"/>
    <p:sldId id="752" r:id="rId20"/>
    <p:sldId id="753" r:id="rId21"/>
    <p:sldId id="754" r:id="rId22"/>
    <p:sldId id="755" r:id="rId23"/>
    <p:sldId id="756" r:id="rId24"/>
    <p:sldId id="757" r:id="rId25"/>
    <p:sldId id="758" r:id="rId26"/>
    <p:sldId id="741" r:id="rId27"/>
    <p:sldId id="717" r:id="rId28"/>
    <p:sldId id="759" r:id="rId29"/>
    <p:sldId id="718" r:id="rId30"/>
    <p:sldId id="719" r:id="rId31"/>
    <p:sldId id="720" r:id="rId32"/>
    <p:sldId id="721" r:id="rId33"/>
    <p:sldId id="760" r:id="rId34"/>
    <p:sldId id="722" r:id="rId35"/>
    <p:sldId id="726" r:id="rId36"/>
    <p:sldId id="728" r:id="rId37"/>
    <p:sldId id="729" r:id="rId38"/>
    <p:sldId id="730" r:id="rId39"/>
    <p:sldId id="731" r:id="rId40"/>
    <p:sldId id="732" r:id="rId41"/>
    <p:sldId id="460" r:id="rId42"/>
    <p:sldId id="710" r:id="rId43"/>
    <p:sldId id="333" r:id="rId44"/>
  </p:sldIdLst>
  <p:sldSz cx="9144000" cy="6858000" type="screen4x3"/>
  <p:notesSz cx="6881813" cy="92964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0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8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6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27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1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7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24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32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84618/what-is-the-best-comment-in-source-code-you-have-ever-encountered?answertab=votes#tab-to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iki3.cosc.canterbury.ac.nz/index.php/Intelligent_children_patter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Refactoring-Homework.zip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Refactoring: Improving the Quality of Existing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and How to Refactor? Refactoring Patterns</a:t>
            </a:r>
            <a:endParaRPr lang="en-US" dirty="0"/>
          </a:p>
        </p:txBody>
      </p:sp>
      <p:pic>
        <p:nvPicPr>
          <p:cNvPr id="1026" name="Picture 2" descr="http://blogs.perpetuumsoft.com/wp-content/uploads/2011/08/refactor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t="15982" r="6267" b="9018"/>
          <a:stretch/>
        </p:blipFill>
        <p:spPr bwMode="auto">
          <a:xfrm>
            <a:off x="5486400" y="4623030"/>
            <a:ext cx="3076822" cy="1758183"/>
          </a:xfrm>
          <a:prstGeom prst="roundRect">
            <a:avLst>
              <a:gd name="adj" fmla="val 1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56768">
            <a:off x="4513926" y="4427891"/>
            <a:ext cx="1390153" cy="151652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6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</a:t>
            </a:r>
            <a:r>
              <a:rPr lang="en-US" dirty="0"/>
              <a:t>structures in the code that </a:t>
            </a:r>
            <a:r>
              <a:rPr lang="en-US" dirty="0" smtClean="0"/>
              <a:t>suggest the possibility of refactoring</a:t>
            </a:r>
          </a:p>
          <a:p>
            <a:r>
              <a:rPr lang="en-US" dirty="0" smtClean="0"/>
              <a:t>Types of code smells</a:t>
            </a:r>
          </a:p>
          <a:p>
            <a:pPr lvl="2"/>
            <a:r>
              <a:rPr lang="en-US" dirty="0" smtClean="0"/>
              <a:t>The bloaters</a:t>
            </a:r>
          </a:p>
          <a:p>
            <a:pPr lvl="2"/>
            <a:r>
              <a:rPr lang="en-US" dirty="0" smtClean="0"/>
              <a:t>The obfuscators</a:t>
            </a:r>
          </a:p>
          <a:p>
            <a:pPr lvl="2"/>
            <a:r>
              <a:rPr lang="en-US" dirty="0" smtClean="0"/>
              <a:t>Object-oriented abusers</a:t>
            </a:r>
          </a:p>
          <a:p>
            <a:pPr lvl="2"/>
            <a:r>
              <a:rPr lang="en-US" dirty="0" smtClean="0"/>
              <a:t>Change preventers</a:t>
            </a:r>
          </a:p>
          <a:p>
            <a:pPr lvl="2"/>
            <a:r>
              <a:rPr lang="en-US" dirty="0" err="1" smtClean="0"/>
              <a:t>Dispensables</a:t>
            </a:r>
            <a:endParaRPr lang="en-US" dirty="0" smtClean="0"/>
          </a:p>
          <a:p>
            <a:pPr lvl="2"/>
            <a:r>
              <a:rPr lang="en-US" dirty="0" smtClean="0"/>
              <a:t>The couplers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2" descr="http://us.123rf.com/400wm/400/400/dragon_fang/dragon_fang0909/dragon_fang090900066/5582009-a-young-man-holding-his-nose-because-of-a-bad-smell-isolated-against-a-white-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77" y="3581400"/>
            <a:ext cx="1822838" cy="274796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40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Smells: The Bloaters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Long method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Small methods are always better (easy naming, understanding, less duplicate code)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Large class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Too many instance variables or methods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Violating Single Responsibility principle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Primitive obsession (Overused </a:t>
            </a:r>
            <a:r>
              <a:rPr lang="en-US" dirty="0" smtClean="0"/>
              <a:t>primitives)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Over-use of primitives, instead of better abstraction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Part of them can be extracted in separate class and encapsulate their validation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09800"/>
            <a:ext cx="1202400" cy="80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0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Bloaters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Long parameter </a:t>
            </a:r>
            <a:r>
              <a:rPr lang="en-US" dirty="0" smtClean="0"/>
              <a:t>list (in/out/ref parameters)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May indicate procedural rather than OO style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May be the method is doing too much things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Data clumps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 set of data items that are always used together, but are not organized together</a:t>
            </a:r>
            <a:endParaRPr lang="bg-BG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E.g. credit card fields in order class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Combinatorial explosion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Ex. </a:t>
            </a:r>
            <a:r>
              <a:rPr lang="en-US" dirty="0" err="1" smtClean="0"/>
              <a:t>ListCars</a:t>
            </a:r>
            <a:r>
              <a:rPr lang="en-US" dirty="0" smtClean="0"/>
              <a:t>, </a:t>
            </a:r>
            <a:r>
              <a:rPr lang="en-US" dirty="0" err="1" smtClean="0"/>
              <a:t>ListByRegion</a:t>
            </a:r>
            <a:r>
              <a:rPr lang="en-US" dirty="0" smtClean="0"/>
              <a:t>, </a:t>
            </a:r>
            <a:r>
              <a:rPr lang="en-US" dirty="0" err="1" smtClean="0"/>
              <a:t>ListByManufacturer</a:t>
            </a:r>
            <a:r>
              <a:rPr lang="en-US" dirty="0" smtClean="0"/>
              <a:t>, </a:t>
            </a:r>
            <a:r>
              <a:rPr lang="en-US" dirty="0" err="1" smtClean="0"/>
              <a:t>ListByManufacturerAndRegion</a:t>
            </a:r>
            <a:r>
              <a:rPr lang="en-US" dirty="0" smtClean="0"/>
              <a:t>, etc.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Solution may be Interpreter (LINQ)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028" y="2931572"/>
            <a:ext cx="1202400" cy="80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20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Bloaters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Oddball solution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 different way of solving a common problem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Not using consistency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Substitute algorithm or use adapter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Class doesn't do much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Merge with another class or remove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Required setup/teardown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Requires several lines of code before its use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Use parameter object, factory method, </a:t>
            </a:r>
            <a:r>
              <a:rPr lang="en-US" dirty="0" err="1" smtClean="0"/>
              <a:t>IDisposable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897" y="873659"/>
            <a:ext cx="914400" cy="61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0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838200"/>
          </a:xfrm>
        </p:spPr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Obfuscators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Regions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intend of the code is unclear and needs commenting (smell)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code is too long to understand (smell)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partial class, a new class, organize code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Should be used to tell </a:t>
            </a:r>
            <a:r>
              <a:rPr lang="en-US" u="sng" dirty="0" smtClean="0"/>
              <a:t>WHY</a:t>
            </a:r>
            <a:r>
              <a:rPr lang="en-US" dirty="0" smtClean="0"/>
              <a:t>, not WHAT or HOW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Good comments: provide additional information, link to issues, explain reasons, give context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Funny comments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0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467600" cy="838200"/>
          </a:xfrm>
        </p:spPr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Obfuscators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5812"/>
            <a:ext cx="8686800" cy="59436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Poor/improper names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Should be proper, descriptive and consistent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Vertical separation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You should define variables just before first use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Avoid scrolling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Inconsistency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Follow the POLA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Inconsistency is confusing and distracting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Obscured intent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Code should be as expressive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9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OO Abusers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0106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</a:t>
            </a:r>
            <a:r>
              <a:rPr lang="en-US" dirty="0" smtClean="0"/>
              <a:t>witch statement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Can be replaced with polymorphism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Temporary field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When passing data between methods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Class depends on subclass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The classes cannot be separated (circular dependency)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May broke </a:t>
            </a:r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substitution </a:t>
            </a:r>
            <a:r>
              <a:rPr lang="en-US" dirty="0" smtClean="0"/>
              <a:t>principle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Inappropriate static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Strong coupling between static and callers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Static things cannot be replaced or reused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4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15200" cy="838200"/>
          </a:xfrm>
        </p:spPr>
        <p:txBody>
          <a:bodyPr/>
          <a:lstStyle/>
          <a:p>
            <a:r>
              <a:rPr lang="en-US" dirty="0" smtClean="0"/>
              <a:t>Code Smells: Change Preventers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Divergent change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 class is commonly changed in different ways for different reasons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Violates SRP (single responsibility principle)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Solution: extract class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Shotgun surgery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One change requires changes in many classes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Hard to find them, easy to miss some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Solution: move method, move fields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Ideally there should be one-to-one relationship between changes and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9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15200" cy="838200"/>
          </a:xfrm>
        </p:spPr>
        <p:txBody>
          <a:bodyPr/>
          <a:lstStyle/>
          <a:p>
            <a:r>
              <a:rPr lang="en-US" dirty="0"/>
              <a:t>Code Smells: Change Preventers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r>
              <a:rPr lang="en-US" dirty="0" smtClean="0"/>
              <a:t>Parallel inheritance hierarchies</a:t>
            </a:r>
          </a:p>
          <a:p>
            <a:pPr lvl="1"/>
            <a:r>
              <a:rPr lang="en-US" dirty="0" smtClean="0"/>
              <a:t>New vehicle = new operator</a:t>
            </a:r>
          </a:p>
          <a:p>
            <a:pPr lvl="1"/>
            <a:r>
              <a:rPr lang="en-US" dirty="0" smtClean="0"/>
              <a:t>Frequently share same prefix</a:t>
            </a:r>
          </a:p>
          <a:p>
            <a:pPr lvl="1"/>
            <a:r>
              <a:rPr lang="en-US" dirty="0" smtClean="0"/>
              <a:t>Hard to be completely avoided. We can merge the classes or use the </a:t>
            </a:r>
            <a:r>
              <a:rPr lang="en-US" dirty="0" smtClean="0">
                <a:hlinkClick r:id="rId2"/>
              </a:rPr>
              <a:t>Intelligent children pattern</a:t>
            </a:r>
            <a:endParaRPr lang="en-US" dirty="0" smtClean="0"/>
          </a:p>
          <a:p>
            <a:r>
              <a:rPr lang="en-US" dirty="0" smtClean="0"/>
              <a:t>Inconsistent abstraction level</a:t>
            </a:r>
          </a:p>
          <a:p>
            <a:pPr lvl="1"/>
            <a:r>
              <a:rPr lang="en-US" dirty="0" smtClean="0"/>
              <a:t>E.g. code in a method should be one level of abstraction below the method's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6" name="Picture 2" descr="http://wiki3.cosc.canterbury.ac.nz/images/b/b4/Deferred_state_variables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3034079" cy="1263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66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 err="1" smtClean="0"/>
              <a:t>Cyclomatic</a:t>
            </a:r>
            <a:r>
              <a:rPr lang="en-US" dirty="0" smtClean="0"/>
              <a:t> complexity (number of unique paths that the code can be evaluated)</a:t>
            </a:r>
            <a:endParaRPr lang="en-US" dirty="0"/>
          </a:p>
          <a:p>
            <a:pPr lvl="1"/>
            <a:r>
              <a:rPr lang="en-US" dirty="0" smtClean="0"/>
              <a:t>Symptoms: deep nesting (arrow code) &amp; bug ifs</a:t>
            </a:r>
          </a:p>
          <a:p>
            <a:pPr lvl="1"/>
            <a:r>
              <a:rPr lang="en-US" dirty="0" smtClean="0"/>
              <a:t>Solutions: extract method, strategy pattern, state pattern,</a:t>
            </a:r>
            <a:r>
              <a:rPr lang="en-US" dirty="0"/>
              <a:t> decorator</a:t>
            </a:r>
            <a:endParaRPr lang="en-US" dirty="0" smtClean="0"/>
          </a:p>
          <a:p>
            <a:r>
              <a:rPr lang="en-US" dirty="0" smtClean="0"/>
              <a:t>Poorly written tests</a:t>
            </a:r>
          </a:p>
          <a:p>
            <a:pPr lvl="1"/>
            <a:r>
              <a:rPr lang="en-US" dirty="0" smtClean="0"/>
              <a:t>Badly written tests can prevent change</a:t>
            </a:r>
          </a:p>
          <a:p>
            <a:pPr lvl="1"/>
            <a:r>
              <a:rPr lang="en-US" dirty="0" smtClean="0"/>
              <a:t>Tight coupling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15200" cy="838200"/>
          </a:xfrm>
        </p:spPr>
        <p:txBody>
          <a:bodyPr/>
          <a:lstStyle/>
          <a:p>
            <a:r>
              <a:rPr lang="en-US" dirty="0"/>
              <a:t>Code Smells: Change Preventers</a:t>
            </a:r>
          </a:p>
        </p:txBody>
      </p:sp>
    </p:spTree>
    <p:extLst>
      <p:ext uri="{BB962C8B-B14F-4D97-AF65-F5344CB8AC3E}">
        <p14:creationId xmlns:p14="http://schemas.microsoft.com/office/powerpoint/2010/main" val="221144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</a:p>
          <a:p>
            <a:r>
              <a:rPr lang="en-US" dirty="0" smtClean="0"/>
              <a:t>Refactoring principles</a:t>
            </a:r>
          </a:p>
          <a:p>
            <a:r>
              <a:rPr lang="en-US" dirty="0"/>
              <a:t>Refactoring </a:t>
            </a:r>
            <a:r>
              <a:rPr lang="en-US" dirty="0" smtClean="0"/>
              <a:t>process and tips</a:t>
            </a:r>
          </a:p>
          <a:p>
            <a:r>
              <a:rPr lang="en-US" dirty="0" smtClean="0"/>
              <a:t>Code smells</a:t>
            </a:r>
          </a:p>
          <a:p>
            <a:r>
              <a:rPr lang="en-US" dirty="0" smtClean="0"/>
              <a:t>Refactorings</a:t>
            </a:r>
          </a:p>
          <a:p>
            <a:pPr lvl="1"/>
            <a:r>
              <a:rPr lang="en-US" dirty="0" smtClean="0"/>
              <a:t>Data level, statement level, method level, class level, system level refactorings, etc.</a:t>
            </a:r>
          </a:p>
          <a:p>
            <a:r>
              <a:rPr lang="en-US" dirty="0" smtClean="0"/>
              <a:t>Refactoring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82700"/>
            <a:ext cx="25273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8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</a:t>
            </a:r>
            <a:r>
              <a:rPr lang="en-US" dirty="0" err="1" smtClean="0"/>
              <a:t>Dispensables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Lazy class</a:t>
            </a:r>
          </a:p>
          <a:p>
            <a:pPr lvl="1"/>
            <a:r>
              <a:rPr lang="en-US" dirty="0" smtClean="0"/>
              <a:t>Classes that don't do enough to justify their existence should be removed</a:t>
            </a:r>
          </a:p>
          <a:p>
            <a:pPr lvl="1"/>
            <a:r>
              <a:rPr lang="en-US" dirty="0"/>
              <a:t>Every class costs something to be understand and maintained</a:t>
            </a:r>
          </a:p>
          <a:p>
            <a:r>
              <a:rPr lang="en-US" dirty="0" smtClean="0"/>
              <a:t>Data class</a:t>
            </a:r>
          </a:p>
          <a:p>
            <a:pPr lvl="1"/>
            <a:r>
              <a:rPr lang="en-US" dirty="0" smtClean="0"/>
              <a:t>Some classes with only fields and properties</a:t>
            </a:r>
          </a:p>
          <a:p>
            <a:pPr lvl="1"/>
            <a:r>
              <a:rPr lang="en-US" dirty="0" smtClean="0"/>
              <a:t>Missing validation? Class logic split into other classes?</a:t>
            </a:r>
          </a:p>
          <a:p>
            <a:pPr lvl="1"/>
            <a:r>
              <a:rPr lang="en-US" dirty="0" smtClean="0"/>
              <a:t>Solution: move related logic into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7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</a:t>
            </a:r>
            <a:r>
              <a:rPr lang="en-US" dirty="0" err="1" smtClean="0"/>
              <a:t>Dispensables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Duplicated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Violates the DRY principle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Result of copy-pasted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Solutions: extract method, extract class, pull-up method, template method pattern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Dead code (code </a:t>
            </a:r>
            <a:r>
              <a:rPr lang="en-US" dirty="0"/>
              <a:t>that is never </a:t>
            </a:r>
            <a:r>
              <a:rPr lang="en-US" dirty="0" smtClean="0"/>
              <a:t>used)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Usually detected by static analysis tools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Speculative generality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"Some day we might need…"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YAGNI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7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Feature envy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that seems more interested in a class other than the one it actually is in</a:t>
            </a:r>
          </a:p>
          <a:p>
            <a:pPr lvl="1"/>
            <a:r>
              <a:rPr lang="en-US" dirty="0" smtClean="0"/>
              <a:t>Keep together things that change together</a:t>
            </a:r>
          </a:p>
          <a:p>
            <a:r>
              <a:rPr lang="en-US" dirty="0" smtClean="0"/>
              <a:t>Inappropriate intimacy</a:t>
            </a:r>
          </a:p>
          <a:p>
            <a:pPr lvl="1"/>
            <a:r>
              <a:rPr lang="en-US" dirty="0" smtClean="0"/>
              <a:t>Classes that know too much about one another</a:t>
            </a:r>
          </a:p>
          <a:p>
            <a:pPr lvl="1"/>
            <a:r>
              <a:rPr lang="en-US" dirty="0" smtClean="0"/>
              <a:t>Smells: inheritance, bidirectional relationships</a:t>
            </a:r>
          </a:p>
          <a:p>
            <a:pPr lvl="1"/>
            <a:r>
              <a:rPr lang="en-US" dirty="0" smtClean="0"/>
              <a:t>Solutions: move method/field, extract class, change bidirectional to unidirectional association, replace inheritance with delegation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5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r>
              <a:rPr lang="en-US" dirty="0" smtClean="0"/>
              <a:t>The Law of Demeter (</a:t>
            </a:r>
            <a:r>
              <a:rPr lang="en-US" dirty="0" err="1" smtClean="0"/>
              <a:t>LoD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given object should assume as little as possible about the structure or properties of anything </a:t>
            </a:r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Bad </a:t>
            </a:r>
            <a:r>
              <a:rPr lang="en-US" dirty="0"/>
              <a:t>e</a:t>
            </a:r>
            <a:r>
              <a:rPr lang="en-US" dirty="0" smtClean="0"/>
              <a:t>.g.: </a:t>
            </a:r>
            <a:r>
              <a:rPr lang="en-US" dirty="0" err="1" smtClean="0"/>
              <a:t>customer.Wallet.RemoveMoney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Indecent exposure</a:t>
            </a:r>
          </a:p>
          <a:p>
            <a:pPr lvl="1"/>
            <a:r>
              <a:rPr lang="en-US" dirty="0" smtClean="0"/>
              <a:t>Some classes or members are public but shouldn't be</a:t>
            </a:r>
          </a:p>
          <a:p>
            <a:pPr lvl="1"/>
            <a:r>
              <a:rPr lang="en-US" dirty="0" smtClean="0"/>
              <a:t>Violates encapsulation</a:t>
            </a:r>
          </a:p>
          <a:p>
            <a:pPr lvl="1"/>
            <a:r>
              <a:rPr lang="en-US" dirty="0" smtClean="0"/>
              <a:t>Can lead to inappropriate intimacy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3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Message chains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Somemthing.another.someother.other.another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Tight coupling between client and</a:t>
            </a:r>
            <a:br>
              <a:rPr lang="en-US" dirty="0" smtClean="0"/>
            </a:br>
            <a:r>
              <a:rPr lang="en-US" dirty="0" smtClean="0"/>
              <a:t>the structure of the navigation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Middle man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Sometimes delegation goes too far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Sometimes we can remove it or inline it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Tramp data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Pass data only because something else need it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Solutions: Remove middle man, extract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 descr="graphics/07fig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43" y="2133600"/>
            <a:ext cx="2194357" cy="118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429000"/>
            <a:ext cx="1676951" cy="11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Couplers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Artificial coupling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Things that don't depend upon each other should not be artificially coupled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Hidden temporal coupling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Operations consecutively should not be guessed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E.g. pizza class should not know the steps of making pizza -&gt; template method pattern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Hidden dependencies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Classes should declare their dependencies in their constructor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"new" is glue / Dependency inversion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5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Refactorings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028" name="Picture 4" descr="http://1.bp.blogspot.com/-T-M0YiWD3WU/TuX1LapwtJI/AAAAAAAAAIE/HsWduTnU1_4/s1600/refactoring_iro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209800"/>
            <a:ext cx="51435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2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Level Refactorings 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3100" dirty="0" smtClean="0"/>
              <a:t>Replace a magic number with a named constant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Rename a variable with more informative name</a:t>
            </a:r>
            <a:endParaRPr lang="bg-BG" sz="31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Replace an expression with a method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To simplify it or avoid code duplication</a:t>
            </a:r>
            <a:endParaRPr lang="bg-BG" sz="29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Move an expression inline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Introduce an intermediate variable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Introduce explaining variable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Convert a multi-use variable to a multiple single-use variables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Create separate variable for each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122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2004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8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Level </a:t>
            </a:r>
            <a:r>
              <a:rPr lang="en-US" dirty="0" err="1"/>
              <a:t>Refactorings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Create a local variable for local purposes rather than a parameter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</a:t>
            </a:r>
            <a:r>
              <a:rPr lang="en-US" dirty="0"/>
              <a:t>a data primitive to a </a:t>
            </a:r>
            <a:r>
              <a:rPr lang="en-US" dirty="0" smtClean="0"/>
              <a:t>class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Additional behavior / validation logic (money)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set of type codes (constants) to </a:t>
            </a:r>
            <a:r>
              <a:rPr lang="en-US" dirty="0" err="1" smtClean="0"/>
              <a:t>enum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set of type codes to a class with subclasses with different behavior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Change </a:t>
            </a:r>
            <a:r>
              <a:rPr lang="en-US" dirty="0"/>
              <a:t>an array to an </a:t>
            </a:r>
            <a:r>
              <a:rPr lang="en-US" dirty="0" smtClean="0"/>
              <a:t>object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When you use an array with different types in it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Encapsulate 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038600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7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Level Refactorings 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Decompose a boolean expression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Move a complex boolean expression into a well-named </a:t>
            </a:r>
            <a:r>
              <a:rPr lang="en-US" dirty="0" err="1" smtClean="0"/>
              <a:t>boolean</a:t>
            </a:r>
            <a:r>
              <a:rPr lang="en-US" dirty="0" smtClean="0"/>
              <a:t> function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Consolidate duplicated code in conditionals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Return as soon as you know the answer instead of assigning a return value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break or return instead of</a:t>
            </a:r>
            <a:br>
              <a:rPr lang="en-US" dirty="0" smtClean="0"/>
            </a:br>
            <a:r>
              <a:rPr lang="en-US" dirty="0" smtClean="0"/>
              <a:t>a loop control variable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Replace conditionals with polymorphism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null objects instead of testing for nulls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146" name="Picture 2" descr="http://mlab.cs.pu.edu.tw/pu_qb/img/refre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741229" y="3513826"/>
            <a:ext cx="1869371" cy="18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41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48250"/>
            <a:ext cx="8686800" cy="20556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It is a step by step process that  turns the bad code into  good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Based on "refactoring patterns" </a:t>
            </a:r>
            <a:r>
              <a:rPr lang="en-US" dirty="0" smtClean="0">
                <a:sym typeface="Wingdings" panose="05000000000000000000" pitchFamily="2" charset="2"/>
              </a:rPr>
              <a:t> well-known recipes for improving the code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Source: http://www.flickr.com/photos/pragdave/173640462/&#10;"/>
          <p:cNvPicPr>
            <a:picLocks noChangeAspect="1" noChangeArrowheads="1"/>
          </p:cNvPicPr>
          <p:nvPr/>
        </p:nvPicPr>
        <p:blipFill rotWithShape="1">
          <a:blip r:embed="rId2" cstate="print"/>
          <a:srcRect l="5106" r="8114"/>
          <a:stretch/>
        </p:blipFill>
        <p:spPr bwMode="auto">
          <a:xfrm>
            <a:off x="5736368" y="1143000"/>
            <a:ext cx="2694718" cy="3123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7100" y="1143000"/>
            <a:ext cx="4573586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Refactoring means "to improve </a:t>
            </a:r>
            <a:r>
              <a:rPr lang="en-US" noProof="1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the design and quality of existing source code without changing its external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behavior".</a:t>
            </a:r>
          </a:p>
          <a:p>
            <a:pPr marL="0" indent="0" algn="r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i="1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Martin </a:t>
            </a:r>
            <a:r>
              <a:rPr lang="en-US" i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Fowler</a:t>
            </a:r>
            <a:endParaRPr lang="bg-BG" i="1" noProof="1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4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19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Extract </a:t>
            </a:r>
            <a:r>
              <a:rPr lang="en-US" dirty="0"/>
              <a:t>method / Inline </a:t>
            </a:r>
            <a:r>
              <a:rPr lang="en-US" dirty="0" smtClean="0"/>
              <a:t>method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Rename method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Convert a long routine to a class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Add / remove parameter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Combine similar methods by</a:t>
            </a:r>
            <a:br>
              <a:rPr lang="en-US" dirty="0"/>
            </a:br>
            <a:r>
              <a:rPr lang="en-US" dirty="0"/>
              <a:t>parameterizing </a:t>
            </a:r>
            <a:r>
              <a:rPr lang="en-US" dirty="0" smtClean="0"/>
              <a:t>them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Substitute a complex algorithm with simpler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Separate methods whose behavior depends on parameters passed </a:t>
            </a:r>
            <a:r>
              <a:rPr lang="en-US" dirty="0" smtClean="0"/>
              <a:t>in (create new ones)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Pass a whole object rather than specific fields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Encapsulate </a:t>
            </a:r>
            <a:r>
              <a:rPr lang="en-US" dirty="0" smtClean="0"/>
              <a:t>downcast / Return interface types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7170" name="Picture 2" descr="http://www.phenomenex.com/Content/Images/big_spe_icon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33" y="1066800"/>
            <a:ext cx="213359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Class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867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Change structure to</a:t>
            </a:r>
            <a:br>
              <a:rPr lang="en-US" dirty="0" smtClean="0"/>
            </a:br>
            <a:r>
              <a:rPr lang="en-US" dirty="0" smtClean="0"/>
              <a:t>class and vice versa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Pull members up / push</a:t>
            </a:r>
            <a:br>
              <a:rPr lang="en-US" dirty="0" smtClean="0"/>
            </a:br>
            <a:r>
              <a:rPr lang="en-US" dirty="0" smtClean="0"/>
              <a:t>members down the hierarchy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Extract specialized code into a subclass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Combine similar code into a superclass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Collapse hierarchy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Replace inheritance with delegation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Replace delegation with inheritance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477" y="1143000"/>
            <a:ext cx="2857723" cy="19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Class Interface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Extract interface(s) / Keep </a:t>
            </a:r>
            <a:r>
              <a:rPr lang="en-US" dirty="0"/>
              <a:t>i</a:t>
            </a:r>
            <a:r>
              <a:rPr lang="en-US" dirty="0" smtClean="0"/>
              <a:t>nterface segregation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Move a method to another class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class to two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Delete a class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Hide a delegating class (A calls B and C when A should call B and B call C)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Remove the man in the middle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Introduce (use) an extension class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</a:t>
            </a:r>
            <a:r>
              <a:rPr lang="en-US" dirty="0" smtClean="0"/>
              <a:t>hen you have no access to the original class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Alternatively use decorator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Interface </a:t>
            </a:r>
            <a:r>
              <a:rPr lang="en-US" dirty="0" err="1" smtClean="0"/>
              <a:t>Refactorings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Encapsulate an exposed member </a:t>
            </a:r>
            <a:r>
              <a:rPr lang="en-US" dirty="0" smtClean="0"/>
              <a:t>variable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In C# always use properties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Define proper access to getters and setters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Remove setters to read-only data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Hide data and routines that are not intended to be used outside of the class / hierarchy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private -&gt; protected -&gt; internal -&gt; public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Use strategy to avoid big class hierarchies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mtClean="0"/>
              <a:t>Apply other </a:t>
            </a:r>
            <a:r>
              <a:rPr lang="en-US" dirty="0" smtClean="0"/>
              <a:t>design patterns to solve common class and class hierarchy problems (façade, adapter,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17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System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Move class (set of classes) to another namespace / assembly</a:t>
            </a:r>
          </a:p>
          <a:p>
            <a:r>
              <a:rPr lang="en-US" dirty="0" smtClean="0"/>
              <a:t>Provide a factory method instead of a simple constructor / Use fluent API</a:t>
            </a:r>
          </a:p>
          <a:p>
            <a:r>
              <a:rPr lang="en-US" dirty="0" smtClean="0"/>
              <a:t>Replace error codes with exceptions</a:t>
            </a:r>
          </a:p>
          <a:p>
            <a:r>
              <a:rPr lang="en-US" dirty="0" smtClean="0"/>
              <a:t>Extract strings to resource files</a:t>
            </a:r>
          </a:p>
          <a:p>
            <a:r>
              <a:rPr lang="en-US" dirty="0" smtClean="0"/>
              <a:t>Use dependency injection</a:t>
            </a:r>
          </a:p>
          <a:p>
            <a:r>
              <a:rPr lang="en-US" dirty="0" smtClean="0"/>
              <a:t>Apply architecture patterns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8194" name="Picture 2" descr="http://www.webopedia.com/FIG/OPER-SY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54627"/>
            <a:ext cx="2430966" cy="219379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66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Refactoring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382000" cy="609600"/>
          </a:xfrm>
        </p:spPr>
        <p:txBody>
          <a:bodyPr/>
          <a:lstStyle/>
          <a:p>
            <a:r>
              <a:rPr lang="en-US" dirty="0" smtClean="0"/>
              <a:t>Well-Known Recipes for Improving the Code Quality</a:t>
            </a:r>
            <a:endParaRPr lang="en-US" dirty="0"/>
          </a:p>
        </p:txBody>
      </p:sp>
      <p:pic>
        <p:nvPicPr>
          <p:cNvPr id="13314" name="Picture 2" descr="http://jczeus.com/refac_cpp%20Files/refac_bi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486150" y="3352800"/>
            <a:ext cx="2209800" cy="2911737"/>
          </a:xfrm>
          <a:prstGeom prst="rect">
            <a:avLst/>
          </a:prstGeom>
          <a:noFill/>
        </p:spPr>
      </p:pic>
      <p:pic>
        <p:nvPicPr>
          <p:cNvPr id="9218" name="Picture 2" descr="http://us.123rf.com/400wm/400/400/studiom1/studiom11211/studiom1121106179/16507712-seamless-patter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02975"/>
            <a:ext cx="2225937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4.bp.blogspot.com/-SZJ5t1D3O1g/UCHSudz-F-I/AAAAAAAAA10/-mVNXT7EiPA/s1600/Vintage-Square-Pattern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r="25343"/>
          <a:stretch/>
        </p:blipFill>
        <p:spPr bwMode="auto">
          <a:xfrm>
            <a:off x="6235727" y="4002975"/>
            <a:ext cx="2209800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When should we perform refactoring of the code?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smells in the code</a:t>
            </a:r>
            <a:r>
              <a:rPr lang="en-US" sz="2800" dirty="0" smtClean="0"/>
              <a:t> indicate need of refactoring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tests guarantee that refactoring does not change the behavior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Rafactoring patterns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repeating code fragments </a:t>
            </a:r>
            <a:r>
              <a:rPr lang="en-US" sz="2800" dirty="0" smtClean="0">
                <a:sym typeface="Wingdings" pitchFamily="2" charset="2"/>
              </a:rPr>
              <a:t> e</a:t>
            </a:r>
            <a:r>
              <a:rPr lang="en-US" sz="2600" dirty="0" smtClean="0"/>
              <a:t>xtract repeating code in separate method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methods </a:t>
            </a:r>
            <a:r>
              <a:rPr lang="en-US" sz="2800" dirty="0" smtClean="0">
                <a:sym typeface="Wingdings" pitchFamily="2" charset="2"/>
              </a:rPr>
              <a:t> split them logically</a:t>
            </a:r>
            <a:endParaRPr lang="en-US" sz="2600" dirty="0" smtClean="0"/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loop body or deep nesting </a:t>
            </a:r>
            <a:r>
              <a:rPr lang="en-US" sz="2800" dirty="0" smtClean="0">
                <a:sym typeface="Wingdings" pitchFamily="2" charset="2"/>
              </a:rPr>
              <a:t> extract method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Patterns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 or method has weak cohesion </a:t>
            </a:r>
            <a:r>
              <a:rPr lang="en-US" sz="2800" dirty="0" smtClean="0">
                <a:sym typeface="Wingdings" pitchFamily="2" charset="2"/>
              </a:rPr>
              <a:t> split into several classes / methods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Single change carry out changes in several classes </a:t>
            </a:r>
            <a:r>
              <a:rPr lang="en-US" sz="2800" dirty="0" smtClean="0">
                <a:sym typeface="Wingdings" pitchFamily="2" charset="2"/>
              </a:rPr>
              <a:t> classes have </a:t>
            </a:r>
            <a:r>
              <a:rPr lang="en-US" sz="2800" dirty="0" smtClean="0"/>
              <a:t>tight coupling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consider redesign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Related data are always used together but are not part of a single class </a:t>
            </a:r>
            <a:r>
              <a:rPr lang="en-US" sz="2800" dirty="0" smtClean="0">
                <a:sym typeface="Wingdings" pitchFamily="2" charset="2"/>
              </a:rPr>
              <a:t> group them in a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method has too many parameters  create a class to groups parameters together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method calls more methods from another class than from its own class  move it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classes are tightly coupled </a:t>
            </a:r>
            <a:r>
              <a:rPr lang="en-US" sz="2800" dirty="0" smtClean="0">
                <a:sym typeface="Wingdings" pitchFamily="2" charset="2"/>
              </a:rPr>
              <a:t> merge them or redesign them to separate their responsibilities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Public non-constant fields  make them private and define accessing properties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Magic numbers in the code  consider extracting constants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Bad named class / method / variable  rename it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Complex boolean condition  split it to several expressions or method calls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Complex expression  split it into few simple parts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set of constants is used as enumeration  convert it to enumeration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logic is too complex and is hard to understand  extract several more simple methods or even create a new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Unused classes, methods, parameters, variables  remove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Large data is passed by value without a good reason  pass it 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refactoring</a:t>
            </a:r>
            <a:r>
              <a:rPr lang="en-US" dirty="0" smtClean="0"/>
              <a:t> of the source code?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Improving the design and quality of existing source code without changing its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Step by step process that turns the bad code into good code (if possible)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Why</a:t>
            </a:r>
            <a:r>
              <a:rPr lang="en-US" dirty="0" smtClean="0"/>
              <a:t> we need refactoring?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constantly changes and its quality constantly degrades (unless refactored)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Requirements often change and code needs to be changed to follow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Few classes share repeating functionality </a:t>
            </a:r>
            <a:r>
              <a:rPr lang="en-US" sz="2800" dirty="0" smtClean="0">
                <a:sym typeface="Wingdings" pitchFamily="2" charset="2"/>
              </a:rPr>
              <a:t> extract base class and reuse the common 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Different classes need to be instantiated depending on configuration setting  use factory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Code is not well formatted  reformat it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Too many classes in a single namespace  split classes logically into more namespaces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Unused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800" dirty="0" smtClean="0">
                <a:sym typeface="Wingdings" pitchFamily="2" charset="2"/>
              </a:rPr>
              <a:t> definitions  remove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Non-descriptive error messages  improve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Absence of defensive programming  add it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934200" cy="838200"/>
          </a:xfrm>
        </p:spPr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22400"/>
            <a:ext cx="8686800" cy="57594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tabLst/>
            </a:pPr>
            <a:r>
              <a:rPr lang="en-US" sz="2800" dirty="0" smtClean="0"/>
              <a:t>Refactor the C# code from the Visual </a:t>
            </a:r>
            <a:r>
              <a:rPr lang="en-US" sz="2800" dirty="0"/>
              <a:t>Studio </a:t>
            </a:r>
            <a:r>
              <a:rPr lang="en-US" sz="2800" dirty="0" smtClean="0"/>
              <a:t>Project "</a:t>
            </a:r>
            <a:r>
              <a:rPr lang="en-US" sz="2800" dirty="0" smtClean="0">
                <a:hlinkClick r:id="rId2" action="ppaction://hlinkfile"/>
              </a:rPr>
              <a:t>Refactoring-Homework.zip</a:t>
            </a:r>
            <a:r>
              <a:rPr lang="en-US" sz="2800" dirty="0" smtClean="0"/>
              <a:t>" to improve its internal quality. You might follow the following steps: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Make some initial </a:t>
            </a:r>
            <a:r>
              <a:rPr lang="en-US" sz="2600" noProof="1" smtClean="0"/>
              <a:t>refactorings</a:t>
            </a:r>
            <a:r>
              <a:rPr lang="en-US" sz="2600" dirty="0" smtClean="0"/>
              <a:t> like: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Reformat the code.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Rename the ugly named variables.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Make the code testable.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Think how to test console-based input / output.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Write unit tests. Fix any bugs found in the mean time.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Refactor the code following the guidelines from this chapter. Do it step by step. Run the unit tests after each major change.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2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smells in the code</a:t>
            </a:r>
            <a:r>
              <a:rPr lang="en-US" dirty="0" smtClean="0"/>
              <a:t> indicate need of refactoring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Refactor: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To make </a:t>
            </a:r>
            <a:r>
              <a:rPr lang="en-US" dirty="0"/>
              <a:t>adding a new function </a:t>
            </a:r>
            <a:r>
              <a:rPr lang="en-US" dirty="0" smtClean="0"/>
              <a:t>easier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 part of the process of fixing bugs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When reviewing someone else’s code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Have technical debt (or any problematic code)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When doing test-driven development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 </a:t>
            </a:r>
            <a:r>
              <a:rPr lang="en-US" dirty="0" smtClean="0"/>
              <a:t>guarantee that refactoring does not change the behavior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If there are no unit tests, write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://welovemike.tv/content/graphic/sm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83591" y="1219200"/>
            <a:ext cx="131672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0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Main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Avoid duplication (DRY)</a:t>
            </a:r>
          </a:p>
          <a:p>
            <a:r>
              <a:rPr lang="en-US" dirty="0" smtClean="0"/>
              <a:t>Make it expressive (self-documenting, comments, etc.)</a:t>
            </a:r>
          </a:p>
          <a:p>
            <a:r>
              <a:rPr lang="en-US" dirty="0" smtClean="0"/>
              <a:t>Reduce overall code</a:t>
            </a:r>
          </a:p>
          <a:p>
            <a:r>
              <a:rPr lang="en-US" dirty="0" smtClean="0"/>
              <a:t>Separate concerns</a:t>
            </a:r>
          </a:p>
          <a:p>
            <a:r>
              <a:rPr lang="en-US" dirty="0" smtClean="0"/>
              <a:t>Appropriate level of abstraction</a:t>
            </a:r>
          </a:p>
          <a:p>
            <a:r>
              <a:rPr lang="en-US" dirty="0" smtClean="0"/>
              <a:t>Boy scout rule</a:t>
            </a:r>
          </a:p>
          <a:p>
            <a:pPr lvl="1"/>
            <a:r>
              <a:rPr lang="en-US" dirty="0" smtClean="0"/>
              <a:t>Leave your code better than you found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1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Save the code you start with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Check-in or backup the current code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Make sure you have tests to assure the behavior after the code is refactored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Unit tests / characterization tests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Do refactorings one at a time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Keep refactorings small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Don’t underestimate small </a:t>
            </a:r>
            <a:r>
              <a:rPr lang="en-US" dirty="0" smtClean="0"/>
              <a:t>changes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Run the tests and they should pass / else revert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Check-in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2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r>
              <a:rPr lang="en-US" dirty="0" smtClean="0"/>
              <a:t>Keep refactorings </a:t>
            </a:r>
            <a:r>
              <a:rPr lang="en-US" dirty="0"/>
              <a:t>s</a:t>
            </a:r>
            <a:r>
              <a:rPr lang="en-US" dirty="0" smtClean="0"/>
              <a:t>mall</a:t>
            </a:r>
          </a:p>
          <a:p>
            <a:r>
              <a:rPr lang="en-US" dirty="0" smtClean="0"/>
              <a:t>One at a time</a:t>
            </a:r>
          </a:p>
          <a:p>
            <a:r>
              <a:rPr lang="en-US" dirty="0" smtClean="0"/>
              <a:t>Make a checklist</a:t>
            </a:r>
          </a:p>
          <a:p>
            <a:r>
              <a:rPr lang="en-US" dirty="0" smtClean="0"/>
              <a:t>Make a "later"/TODO list</a:t>
            </a:r>
          </a:p>
          <a:p>
            <a:r>
              <a:rPr lang="en-US" dirty="0" smtClean="0"/>
              <a:t>Check-in/commit frequently</a:t>
            </a:r>
          </a:p>
          <a:p>
            <a:r>
              <a:rPr lang="en-US" dirty="0" smtClean="0"/>
              <a:t>Add tests cases</a:t>
            </a:r>
          </a:p>
          <a:p>
            <a:r>
              <a:rPr lang="en-US" dirty="0" smtClean="0"/>
              <a:t>Review the results</a:t>
            </a:r>
          </a:p>
          <a:p>
            <a:pPr lvl="1"/>
            <a:r>
              <a:rPr lang="en-US" dirty="0" smtClean="0"/>
              <a:t>Pair programming</a:t>
            </a:r>
          </a:p>
          <a:p>
            <a:r>
              <a:rPr lang="en-US" dirty="0" smtClean="0"/>
              <a:t>Use tools (Visual Studio + Add-ins)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6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2" descr="http://cdn.slidesharecdn.com/ss_thumbnails/code-smells-130917082754-phpapp01-thumbnail-4.jpg?cb=13794247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362200"/>
            <a:ext cx="4953000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29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5372</TotalTime>
  <Words>2208</Words>
  <Application>Microsoft Office PowerPoint</Application>
  <PresentationFormat>On-screen Show (4:3)</PresentationFormat>
  <Paragraphs>388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Refactoring: Improving the Quality of Existing Code</vt:lpstr>
      <vt:lpstr>Table of Contents</vt:lpstr>
      <vt:lpstr>What is Refactoring?</vt:lpstr>
      <vt:lpstr>Code Refactoring</vt:lpstr>
      <vt:lpstr>When to Refactor?</vt:lpstr>
      <vt:lpstr>Refactoring Main Principles</vt:lpstr>
      <vt:lpstr>Refactoring Process</vt:lpstr>
      <vt:lpstr>Refactoring Tips</vt:lpstr>
      <vt:lpstr>Code Smells</vt:lpstr>
      <vt:lpstr>Code Smells</vt:lpstr>
      <vt:lpstr>Code Smells: The Bloaters</vt:lpstr>
      <vt:lpstr>Code Smells: The Bloaters (2)</vt:lpstr>
      <vt:lpstr>Code Smells: The Bloaters (3)</vt:lpstr>
      <vt:lpstr>Code Smells: The Obfuscators</vt:lpstr>
      <vt:lpstr>Code Smells: The Obfuscators (2)</vt:lpstr>
      <vt:lpstr>Code Smells: OO Abusers</vt:lpstr>
      <vt:lpstr>Code Smells: Change Preventers</vt:lpstr>
      <vt:lpstr>Code Smells: Change Preventers</vt:lpstr>
      <vt:lpstr>Code Smells: Change Preventers</vt:lpstr>
      <vt:lpstr>Code Smells: Dispensables</vt:lpstr>
      <vt:lpstr>Code Smells: Dispensables (2)</vt:lpstr>
      <vt:lpstr>Code Smells: The Couplers</vt:lpstr>
      <vt:lpstr>Code Smells: The Couplers (2)</vt:lpstr>
      <vt:lpstr>Code Smells: The Couplers (3)</vt:lpstr>
      <vt:lpstr>Code Smells: The Couplers (4)</vt:lpstr>
      <vt:lpstr>Refactorings</vt:lpstr>
      <vt:lpstr>Data Level Refactorings </vt:lpstr>
      <vt:lpstr>Data Level Refactorings (2)</vt:lpstr>
      <vt:lpstr>Statement Level Refactorings </vt:lpstr>
      <vt:lpstr>Method Level Refactorings</vt:lpstr>
      <vt:lpstr>Class Level Refactorings</vt:lpstr>
      <vt:lpstr>Class Interface Refactorings</vt:lpstr>
      <vt:lpstr>Class Interface Refactorings (2)</vt:lpstr>
      <vt:lpstr>System Level Refactorings</vt:lpstr>
      <vt:lpstr>Refactoring Patterns</vt:lpstr>
      <vt:lpstr>Rafactoring Patterns</vt:lpstr>
      <vt:lpstr>Refactoring Patterns (2)</vt:lpstr>
      <vt:lpstr>Rafactoring Patterns (3)</vt:lpstr>
      <vt:lpstr>Rafactoring Patterns (4)</vt:lpstr>
      <vt:lpstr>Rafactoring Patterns (5)</vt:lpstr>
      <vt:lpstr>Code Refactoring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Refactoring</dc:title>
  <dc:subject>Telerik Software Academy</dc:subject>
  <dc:creator>Svetlin Nakov;Nikolay Kostov</dc:creator>
  <cp:keywords>code, quality, code quality, C#, JS, programming</cp:keywords>
  <cp:lastModifiedBy>Nikolay</cp:lastModifiedBy>
  <cp:revision>1342</cp:revision>
  <dcterms:created xsi:type="dcterms:W3CDTF">2007-12-08T16:03:35Z</dcterms:created>
  <dcterms:modified xsi:type="dcterms:W3CDTF">2014-08-27T07:47:07Z</dcterms:modified>
  <cp:category>quality code, software engineering</cp:category>
</cp:coreProperties>
</file>