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400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333" r:id="rId4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80" d="100"/>
          <a:sy n="80" d="100"/>
        </p:scale>
        <p:origin x="10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17.07.2013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17.07.2013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form_Resource_Identifier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w3c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5" name="Picture 9" descr="http://flashspeaksactionscript.com/wp-content/uploads/2009/02/xml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2668" y="587212"/>
            <a:ext cx="13716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XML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Basic XML Concepts, Schemas, XPath, XSL</a:t>
            </a:r>
            <a:endParaRPr lang="bg-BG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</p:spPr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Software Academy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886200" cy="800219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www.nakov.com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638800" y="4588669"/>
            <a:ext cx="3026734" cy="1888331"/>
            <a:chOff x="5078896" y="4495800"/>
            <a:chExt cx="3429000" cy="2150269"/>
          </a:xfrm>
        </p:grpSpPr>
        <p:pic>
          <p:nvPicPr>
            <p:cNvPr id="10244" name="Picture 4" descr="http://ts4.mm.bing.net/images/thumbnail.aspx?q=1482333161695&amp;id=ead399022aeffc4d3d72cbd6c30dd308&amp;url=http%3a%2f%2fwww.artbylt.com%2fImages%2fblueskiesgreenfields50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78896" y="4495800"/>
              <a:ext cx="3429000" cy="2150269"/>
            </a:xfrm>
            <a:prstGeom prst="roundRect">
              <a:avLst>
                <a:gd name="adj" fmla="val 14202"/>
              </a:avLst>
            </a:prstGeom>
            <a:noFill/>
            <a:ln w="76200">
              <a:noFill/>
            </a:ln>
            <a:effectLst>
              <a:softEdge rad="127000"/>
            </a:effectLst>
          </p:spPr>
        </p:pic>
        <p:pic>
          <p:nvPicPr>
            <p:cNvPr id="55301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10200" y="4644600"/>
              <a:ext cx="2806700" cy="18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127000"/>
            </a:effectLst>
          </p:spPr>
        </p:pic>
      </p:grpSp>
      <p:pic>
        <p:nvPicPr>
          <p:cNvPr id="55303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1371600"/>
            <a:ext cx="1828800" cy="1828800"/>
          </a:xfrm>
          <a:prstGeom prst="rect">
            <a:avLst/>
          </a:prstGeom>
          <a:noFill/>
        </p:spPr>
      </p:pic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81880">
            <a:off x="3226834" y="573629"/>
            <a:ext cx="3261888" cy="1484854"/>
          </a:xfrm>
          <a:prstGeom prst="roundRect">
            <a:avLst>
              <a:gd name="adj" fmla="val 4807"/>
            </a:avLst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5">
                <a:lumMod val="40000"/>
                <a:lumOff val="60000"/>
                <a:alpha val="30000"/>
              </a:schemeClr>
            </a:glow>
            <a:softEdge rad="25400"/>
          </a:effectLst>
          <a:scene3d>
            <a:camera prst="perspectiveHeroicExtremeRightFacing"/>
            <a:lightRig rig="threePt" dir="t"/>
          </a:scene3d>
          <a:sp3d prstMaterial="dkEdge"/>
        </p:spPr>
      </p:pic>
      <p:pic>
        <p:nvPicPr>
          <p:cNvPr id="55308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1408555">
            <a:off x="4365980" y="5467233"/>
            <a:ext cx="1709484" cy="858992"/>
          </a:xfrm>
          <a:prstGeom prst="rect">
            <a:avLst/>
          </a:prstGeom>
          <a:noFill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6536" y="4585321"/>
            <a:ext cx="1226888" cy="133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8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Well-Formed XML Documents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incorrect XML document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Open / close tags do not match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Unclosed attribute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Invalid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828800"/>
            <a:ext cx="714851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&lt;button bug! value="OK name="b1"&gt;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&lt;animation source="demo1.avi"&gt;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1 &lt; 2 &lt; 3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&lt;/click-button&gt;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 / xml &gt;</a:t>
            </a:r>
          </a:p>
        </p:txBody>
      </p:sp>
      <p:pic>
        <p:nvPicPr>
          <p:cNvPr id="20482" name="Picture 2" descr="C:\Users\Peter\Pictures\Kartinki Telerik\burning_question_t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28058">
            <a:off x="5468314" y="4095757"/>
            <a:ext cx="3454004" cy="249875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softEdge rad="317500"/>
          </a:effectLst>
        </p:spPr>
      </p:pic>
      <p:pic>
        <p:nvPicPr>
          <p:cNvPr id="26628" name="Picture 4" descr="http://www.theology.edu/Remata/Android/Help/wrongx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2416" y="1340584"/>
            <a:ext cx="1097816" cy="109781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r>
              <a:rPr lang="bg-BG" dirty="0" smtClean="0"/>
              <a:t> </a:t>
            </a:r>
            <a:r>
              <a:rPr lang="en-US" dirty="0" smtClean="0"/>
              <a:t>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XML:</a:t>
            </a:r>
            <a:endParaRPr lang="bg-BG" dirty="0" smtClean="0"/>
          </a:p>
          <a:p>
            <a:pPr lvl="1"/>
            <a:r>
              <a:rPr lang="en-US" dirty="0" smtClean="0"/>
              <a:t>XML is human readable (unlike binary formats)</a:t>
            </a:r>
          </a:p>
          <a:p>
            <a:pPr lvl="1"/>
            <a:r>
              <a:rPr lang="en-US" dirty="0" smtClean="0"/>
              <a:t>Any kind of structured data can be stored</a:t>
            </a:r>
          </a:p>
          <a:p>
            <a:pPr lvl="1"/>
            <a:r>
              <a:rPr lang="en-US" dirty="0" smtClean="0"/>
              <a:t>Data comes with self-describing meta-data</a:t>
            </a:r>
            <a:endParaRPr lang="bg-BG" dirty="0" smtClean="0"/>
          </a:p>
          <a:p>
            <a:pPr lvl="1"/>
            <a:r>
              <a:rPr lang="en-US" dirty="0" smtClean="0"/>
              <a:t>Custom XML-based languages can be developed for certain applications</a:t>
            </a:r>
          </a:p>
          <a:p>
            <a:pPr lvl="1"/>
            <a:r>
              <a:rPr lang="en-US" dirty="0"/>
              <a:t>Information can be exchanged between different systems with ease</a:t>
            </a:r>
          </a:p>
          <a:p>
            <a:pPr lvl="1"/>
            <a:r>
              <a:rPr lang="en-US" dirty="0" smtClean="0"/>
              <a:t>Unicode is fully supported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r>
              <a:rPr lang="bg-BG" dirty="0" smtClean="0"/>
              <a:t> </a:t>
            </a:r>
            <a:r>
              <a:rPr lang="en-US" dirty="0" smtClean="0"/>
              <a:t>XML?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 of XML:</a:t>
            </a:r>
          </a:p>
          <a:p>
            <a:pPr lvl="1"/>
            <a:r>
              <a:rPr lang="en-US" dirty="0" smtClean="0"/>
              <a:t>XML data is bigger (takes more space) than in binary formats</a:t>
            </a:r>
          </a:p>
          <a:p>
            <a:pPr lvl="2"/>
            <a:r>
              <a:rPr lang="en-US" dirty="0" smtClean="0"/>
              <a:t>More memory consumption, more network traffic, more hard-disk space</a:t>
            </a:r>
          </a:p>
          <a:p>
            <a:pPr lvl="1"/>
            <a:r>
              <a:rPr lang="en-US" dirty="0" smtClean="0"/>
              <a:t>Decreased performance</a:t>
            </a:r>
          </a:p>
          <a:p>
            <a:pPr lvl="2"/>
            <a:r>
              <a:rPr lang="en-US" dirty="0" smtClean="0"/>
              <a:t>Need of parsing / constructing the XML tags</a:t>
            </a:r>
          </a:p>
          <a:p>
            <a:r>
              <a:rPr lang="en-US" dirty="0"/>
              <a:t>XML is not </a:t>
            </a:r>
            <a:r>
              <a:rPr lang="en-US" dirty="0" smtClean="0"/>
              <a:t>suitable for any kind of data</a:t>
            </a:r>
          </a:p>
          <a:p>
            <a:pPr lvl="1"/>
            <a:r>
              <a:rPr lang="en-US" dirty="0" smtClean="0"/>
              <a:t>E.g. graphics images and video clips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600200"/>
            <a:ext cx="5791200" cy="685800"/>
          </a:xfrm>
        </p:spPr>
        <p:txBody>
          <a:bodyPr/>
          <a:lstStyle/>
          <a:p>
            <a:r>
              <a:rPr lang="en-US" dirty="0" smtClean="0"/>
              <a:t>XML Namespaces</a:t>
            </a:r>
            <a:endParaRPr lang="en-US" dirty="0"/>
          </a:p>
        </p:txBody>
      </p:sp>
      <p:pic>
        <p:nvPicPr>
          <p:cNvPr id="21506" name="Picture 2" descr="C:\Users\Peter\Pictures\Kartinki Telerik\cosmic_butterfly_tmb.jp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23" b="95577" l="3846" r="955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flipH="1">
            <a:off x="228600" y="2601230"/>
            <a:ext cx="8511208" cy="395197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28674" name="Picture 2" descr="http://2.bp.blogspot.com/_dhLIbWCVMIE/SvhTqimhdjI/AAAAAAAABBY/r3AI1QmLnCc/s200/doc_xml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49464">
            <a:off x="2469123" y="2890384"/>
            <a:ext cx="3048000" cy="3048000"/>
          </a:xfrm>
          <a:prstGeom prst="rect">
            <a:avLst/>
          </a:prstGeom>
          <a:ln>
            <a:noFill/>
          </a:ln>
          <a:effectLst>
            <a:outerShdw blurRad="190500" dist="101600" dir="2700000" sx="106000" sy="106000" algn="tl" rotWithShape="0">
              <a:srgbClr val="333333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fileguru.com/images/b/space_icons_desktop_icons_and_cursors-25018.jpe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94494">
            <a:off x="6413682" y="3280401"/>
            <a:ext cx="1816418" cy="1403596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101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XML namespaces </a:t>
            </a:r>
            <a:r>
              <a:rPr lang="en-US" dirty="0" smtClean="0"/>
              <a:t>are defined like this: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1905000"/>
            <a:ext cx="77724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&lt;sample:towns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xmlns:sample="http://www.nakov.com/towns/1.0"&gt;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&lt;sample:town&gt;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&lt;sample:name&gt;Sofia&lt;/sample:name&gt;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&lt;sample:population&gt;1200000&lt;/sample:population&gt;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&lt;/sample:town&gt;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&lt;sample:town&gt;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&lt;sample:name&gt;Plovdiv&lt;/sample:name&gt;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&lt;sample:population&gt;700 000&lt;/sample:population&gt;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&lt;/sample:town&gt;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&lt;/sample:towns&gt;</a:t>
            </a:r>
          </a:p>
        </p:txBody>
      </p:sp>
    </p:spTree>
    <p:extLst>
      <p:ext uri="{BB962C8B-B14F-4D97-AF65-F5344CB8AC3E}">
        <p14:creationId xmlns:p14="http://schemas.microsoft.com/office/powerpoint/2010/main" val="37036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Namespaces in XML documents allow using different tags with the same name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1362" y="2448848"/>
            <a:ext cx="7640638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&lt;country:towns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xmlns:country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="urn:nakov-com:country"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xmlns:town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="http://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www.nakov.com/towns/1.0"&gt;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&lt;town:town&gt;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&lt;town:name&gt;Plovdiv&lt;/town:name&gt;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&lt;town:population&gt;700 000&lt;/town:population&gt;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&lt;country:name&gt;Bulgaria&lt;/country:name&gt;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&lt;/town:town&gt;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&lt;/country:towns&gt;</a:t>
            </a:r>
          </a:p>
        </p:txBody>
      </p:sp>
    </p:spTree>
    <p:extLst>
      <p:ext uri="{BB962C8B-B14F-4D97-AF65-F5344CB8AC3E}">
        <p14:creationId xmlns:p14="http://schemas.microsoft.com/office/powerpoint/2010/main" val="32090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1" y="1680895"/>
            <a:ext cx="7459662" cy="42627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&lt;country:towns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xmlns:country="urn:nakov-com:country"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xmlns:town="http://www.nakov.com/towns/1.0"&gt;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&lt;town:town&gt;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&lt;town:name&gt;Sofia&lt;/town:name&gt;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&lt;town:population&gt;1 200 000&lt;/town:population&gt;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&lt;country:name&gt;Bulgaria&lt;/country:name&gt;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&lt;/town:town&gt;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&lt;town:town&gt;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&lt;town:name&gt;Plovdiv&lt;/town:name&gt;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&lt;town:population&gt;700 000&lt;/town:population&gt;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&lt;country:name&gt;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Bulgaria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&lt;/country:name&gt;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&lt;/town:town&gt;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&lt;/country:towns&gt;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3767138" y="838201"/>
            <a:ext cx="4767262" cy="737791"/>
          </a:xfrm>
          <a:prstGeom prst="wedgeRoundRectCallout">
            <a:avLst>
              <a:gd name="adj1" fmla="val -2306"/>
              <a:gd name="adj2" fmla="val 1031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with prefix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"country"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and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URI "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urn:nakov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-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com:country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3167062" y="5486400"/>
            <a:ext cx="4986338" cy="1106686"/>
          </a:xfrm>
          <a:prstGeom prst="wedgeRoundRectCallout">
            <a:avLst>
              <a:gd name="adj1" fmla="val 36139"/>
              <a:gd name="adj2" fmla="val -697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Tag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named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"name"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from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"country"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full tag name is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"urn:nakov-com:country:name"</a:t>
            </a:r>
          </a:p>
        </p:txBody>
      </p:sp>
    </p:spTree>
    <p:extLst>
      <p:ext uri="{BB962C8B-B14F-4D97-AF65-F5344CB8AC3E}">
        <p14:creationId xmlns:p14="http://schemas.microsoft.com/office/powerpoint/2010/main" val="37911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–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Default namespaces can save some code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7864" y="1600200"/>
            <a:ext cx="7704136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encoding="windows-1251"?&gt;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&lt;order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xmlns="http://www.supermarket.com/orders/1.1"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&lt;name&gt;Beer "Zagorka"&lt;/name&gt;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&lt;ammount&gt;8&lt;/ammount&gt;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&lt;measure&gt;bottle&lt;/measure&gt;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&lt;price&gt;5.60&lt;/price&gt;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&lt;name&gt;Meat balls&lt;/name&gt;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&lt;ammount&gt;12&lt;/ammount&gt;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&lt;measure&gt;amount&lt;/measure&gt;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&lt;price&gt;5.40&lt;/price&gt;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&lt;/order&gt;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10800000" flipV="1">
            <a:off x="5333999" y="2971800"/>
            <a:ext cx="3161191" cy="1276945"/>
          </a:xfrm>
          <a:prstGeom prst="wedgeRoundRectCallout">
            <a:avLst>
              <a:gd name="adj1" fmla="val 47716"/>
              <a:gd name="adj2" fmla="val -1036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Default namespace – applied for the entire XML document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0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5" descr="C:\Trash\XML-sche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9261">
            <a:off x="1620310" y="1435907"/>
            <a:ext cx="5534922" cy="4938346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4500000">
              <a:rot lat="18364065" lon="21430747" rev="487941"/>
            </a:camera>
            <a:lightRig rig="balanced" dir="t"/>
          </a:scene3d>
          <a:sp3d extrusionH="38100" prstMaterial="clear">
            <a:bevelT w="190500" h="12700" prst="softRound"/>
            <a:bevelB w="44450" h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300" y="914400"/>
            <a:ext cx="5867400" cy="1447800"/>
          </a:xfrm>
        </p:spPr>
        <p:txBody>
          <a:bodyPr/>
          <a:lstStyle/>
          <a:p>
            <a:r>
              <a:rPr lang="en-US" dirty="0" smtClean="0"/>
              <a:t>XML Schemas</a:t>
            </a:r>
            <a:br>
              <a:rPr lang="en-US" dirty="0" smtClean="0"/>
            </a:br>
            <a:r>
              <a:rPr lang="en-US" dirty="0" smtClean="0"/>
              <a:t>and Validation</a:t>
            </a:r>
            <a:endParaRPr lang="en-US" dirty="0"/>
          </a:p>
        </p:txBody>
      </p:sp>
      <p:pic>
        <p:nvPicPr>
          <p:cNvPr id="29700" name="Picture 4" descr="http://www.validicons.com/OSI_pngs/osi_xml_wt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4165748"/>
            <a:ext cx="19050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.cmpnet.com/automotivedesign-europe/2009/07/Eberspaecher/A1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192" y="2733674"/>
            <a:ext cx="2371208" cy="2066926"/>
          </a:xfrm>
          <a:prstGeom prst="roundRect">
            <a:avLst>
              <a:gd name="adj" fmla="val 29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7" name="Picture 4" descr="http://arload.files.wordpress.com/2010/03/external-validati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6639">
            <a:off x="6263479" y="2466358"/>
            <a:ext cx="1483701" cy="1093251"/>
          </a:xfrm>
          <a:prstGeom prst="roundRect">
            <a:avLst>
              <a:gd name="adj" fmla="val 6700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000" y="4367379"/>
            <a:ext cx="2286000" cy="1881021"/>
          </a:xfrm>
          <a:prstGeom prst="roundRect">
            <a:avLst>
              <a:gd name="adj" fmla="val 5362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2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Schemas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The XML documents structure is defined by schemas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 schemas</a:t>
            </a:r>
            <a:r>
              <a:rPr lang="en-US" dirty="0" smtClean="0"/>
              <a:t> describes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Possible attributes and tags and their values</a:t>
            </a:r>
          </a:p>
          <a:p>
            <a:pPr lvl="1"/>
            <a:r>
              <a:rPr lang="en-US" dirty="0" smtClean="0"/>
              <a:t>Tags order</a:t>
            </a:r>
          </a:p>
          <a:p>
            <a:pPr lvl="1"/>
            <a:r>
              <a:rPr lang="en-US" dirty="0" smtClean="0"/>
              <a:t>Default values and number of appearances </a:t>
            </a:r>
            <a:endParaRPr lang="bg-BG" dirty="0" smtClean="0"/>
          </a:p>
          <a:p>
            <a:r>
              <a:rPr lang="en-US" dirty="0" smtClean="0"/>
              <a:t>There are few XML Schema standards: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DTD</a:t>
            </a:r>
            <a:r>
              <a:rPr lang="en-US" dirty="0" smtClean="0"/>
              <a:t> – Document Type Definition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XSD</a:t>
            </a:r>
            <a:r>
              <a:rPr lang="en-US" dirty="0" smtClean="0"/>
              <a:t> – XML Schema Definition Language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What is XML?</a:t>
            </a:r>
            <a:endParaRPr lang="bg-BG" dirty="0" smtClean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XML and HTML</a:t>
            </a:r>
            <a:endParaRPr lang="bg-BG" dirty="0" smtClean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When to use XML?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Namespaces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Schemas and validation</a:t>
            </a:r>
          </a:p>
          <a:p>
            <a:pPr marL="798513" lvl="1" indent="-450850">
              <a:lnSpc>
                <a:spcPct val="100000"/>
              </a:lnSpc>
            </a:pPr>
            <a:r>
              <a:rPr lang="en-US" dirty="0" smtClean="0"/>
              <a:t>DTD and XSD Schemas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XML Parsers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XPath Language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XSL Transformations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962400"/>
            <a:ext cx="2677886" cy="2412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8555">
            <a:off x="5823596" y="1819900"/>
            <a:ext cx="2452545" cy="1232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50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dirty="0" smtClean="0"/>
              <a:t>DTD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DTD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Type Definition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bg-BG" dirty="0" smtClean="0"/>
              <a:t> </a:t>
            </a:r>
            <a:r>
              <a:rPr lang="en-US" dirty="0" smtClean="0"/>
              <a:t>is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Formal language for describing XML document structures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Contains a set of rules for the tags and their attributes in a document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Text-based language, but not XML based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Substituted by XSD (relatively rarely used)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4846528"/>
            <a:ext cx="6926264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&lt;!ELEMENT library (book+)&gt;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&lt;!ATTLIST library name CDATA #REQUIRED&gt;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&lt;!ELEMENT book (title, author, isbn)&gt;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&lt;!ELEMENT title (#PCDATA)&gt;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&lt;!ELEMENT author (#PCDATA)&gt;</a:t>
            </a:r>
          </a:p>
        </p:txBody>
      </p:sp>
    </p:spTree>
    <p:extLst>
      <p:ext uri="{BB962C8B-B14F-4D97-AF65-F5344CB8AC3E}">
        <p14:creationId xmlns:p14="http://schemas.microsoft.com/office/powerpoint/2010/main" val="22728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XSD (XML Schema Definition Language)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Powerful XML-based language for describing the structure of XML documents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Contains a set of rules for the tags and their attributes in a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Specifies few standard data types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Numbers, dates, strings,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XSD Schemas have greater descriptive power than DTD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Schemas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045488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&lt;xs:schema xmlns:xs="http://www.w3.org/2001/XMLSchema"&gt;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&lt;xs:element name="library"&gt;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&lt;xs:complexType&gt;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&lt;xs:sequence&gt;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&lt;xs:element ref="book"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    maxOccurs="unbounded"/&gt;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&lt;/xs:sequence&gt;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&lt;xs:attribute name="name"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type="xs:string" use="optional"/&gt;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&lt;/xs:complexType&gt;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&lt;/xs:element&gt;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&lt;xs:element name="book"&gt;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&lt;xs:complexType&gt;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&lt;xs:sequence&gt;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ref="title"/&gt;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ref="author"/&gt;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ref="isbn"/&gt;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&lt;/xs:sequence&gt;</a:t>
            </a:r>
          </a:p>
        </p:txBody>
      </p:sp>
    </p:spTree>
    <p:extLst>
      <p:ext uri="{BB962C8B-B14F-4D97-AF65-F5344CB8AC3E}">
        <p14:creationId xmlns:p14="http://schemas.microsoft.com/office/powerpoint/2010/main" val="20462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XSD Schemas – </a:t>
            </a:r>
            <a:r>
              <a:rPr lang="en-US" smtClean="0"/>
              <a:t>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5000" y="1219200"/>
            <a:ext cx="7899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&lt;/xs:complexType&gt;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&lt;/xs:element&gt;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name="title" type="xs:string"/&gt;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name="author" type="xs:string"/&gt;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name="isbn" type="xs:string"/&gt;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&lt;/xs:schema&gt;</a:t>
            </a:r>
          </a:p>
        </p:txBody>
      </p:sp>
      <p:pic>
        <p:nvPicPr>
          <p:cNvPr id="23554" name="Picture 2" descr="C:\Users\Peter\Pictures\Kartinki Telerik\ad_interim_t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600000">
            <a:off x="4724675" y="3513615"/>
            <a:ext cx="3860800" cy="2895600"/>
          </a:xfrm>
          <a:prstGeom prst="roundRect">
            <a:avLst>
              <a:gd name="adj" fmla="val 50000"/>
            </a:avLst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0"/>
          </a:effectLst>
        </p:spPr>
      </p:pic>
      <p:pic>
        <p:nvPicPr>
          <p:cNvPr id="6" name="Picture 4" descr="http://www.liquid-technologies.com/Images/ProductScreenShots/Reflective/VisualStudio_PlusLogo_XsdEditor1.png?width=27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014" y="3725933"/>
            <a:ext cx="4285586" cy="252412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24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Schema Editor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can generate XSD Schemas from the structure of a given XML document</a:t>
            </a:r>
            <a:endParaRPr lang="bg-BG" dirty="0" smtClean="0"/>
          </a:p>
          <a:p>
            <a:r>
              <a:rPr lang="en-US" dirty="0" smtClean="0"/>
              <a:t>VS has powerful XSD Schema Editor</a:t>
            </a:r>
            <a:endParaRPr lang="bg-BG" dirty="0" smtClean="0"/>
          </a:p>
          <a:p>
            <a:pPr lvl="1"/>
            <a:r>
              <a:rPr lang="en-US" dirty="0" smtClean="0"/>
              <a:t>Visually edit schemas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854" y="3581400"/>
            <a:ext cx="4928152" cy="10668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9854" y="3581400"/>
            <a:ext cx="2800746" cy="283344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5054" y="4817910"/>
            <a:ext cx="2895600" cy="159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3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94099" y="1219200"/>
            <a:ext cx="4438650" cy="2447925"/>
          </a:xfrm>
          <a:prstGeom prst="roundRect">
            <a:avLst>
              <a:gd name="adj" fmla="val 51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191000"/>
            <a:ext cx="5410200" cy="1371600"/>
          </a:xfrm>
        </p:spPr>
        <p:txBody>
          <a:bodyPr/>
          <a:lstStyle/>
          <a:p>
            <a:pPr algn="ctr">
              <a:lnSpc>
                <a:spcPts val="5000"/>
              </a:lnSpc>
            </a:pPr>
            <a:r>
              <a:rPr lang="en-US" dirty="0" smtClean="0"/>
              <a:t>Working with </a:t>
            </a:r>
            <a:r>
              <a:rPr lang="en-US" dirty="0" smtClean="0"/>
              <a:t>the XSD </a:t>
            </a:r>
            <a:r>
              <a:rPr lang="en-US" dirty="0" smtClean="0"/>
              <a:t>Editor in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5562600"/>
            <a:ext cx="2514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7400" y="764840"/>
            <a:ext cx="1573278" cy="1609724"/>
          </a:xfrm>
          <a:prstGeom prst="roundRect">
            <a:avLst>
              <a:gd name="adj" fmla="val 2475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101600" dir="2700000" sx="106000" sy="106000" algn="tl" rotWithShape="0">
              <a:schemeClr val="accent5">
                <a:lumMod val="5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5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chameleoni.com/images/features_cv_pars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69865">
            <a:off x="844789" y="2741897"/>
            <a:ext cx="2121694" cy="1676400"/>
          </a:xfrm>
          <a:prstGeom prst="roundRect">
            <a:avLst>
              <a:gd name="adj" fmla="val 22503"/>
            </a:avLst>
          </a:prstGeom>
          <a:ln>
            <a:noFill/>
          </a:ln>
          <a:effectLst>
            <a:softEdge rad="112500"/>
          </a:effectLst>
          <a:scene3d>
            <a:camera prst="perspectiveContrastingLeftFacing"/>
            <a:lightRig rig="threePt" dir="t"/>
          </a:scene3d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23894" y="1143000"/>
            <a:ext cx="6480175" cy="736600"/>
          </a:xfrm>
          <a:prstGeom prst="rect">
            <a:avLst/>
          </a:prstGeom>
        </p:spPr>
        <p:txBody>
          <a:bodyPr tIns="0" bIns="0" anchor="ctr" anchorCtr="0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XML Parsers</a:t>
            </a:r>
            <a:endParaRPr kumimoji="0" lang="bg-BG" sz="5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1746" name="Picture 2" descr="http://www.iconarchive.com/icons/fasticon/comic-3/128/files-tex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66687">
            <a:off x="1559068" y="3775242"/>
            <a:ext cx="2347439" cy="2347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 descr="http://icons-search.com/img/yellowicon/Flat_Linux.zip/Flat_for_Linux-Edit_Text-27-Edit_Text_256x256.png-256x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42536">
            <a:off x="5113364" y="2708560"/>
            <a:ext cx="2615231" cy="2615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03211">
            <a:off x="3564620" y="2313158"/>
            <a:ext cx="2275944" cy="40671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 parsers </a:t>
            </a:r>
            <a:r>
              <a:rPr lang="en-US" dirty="0" smtClean="0"/>
              <a:t>are programming libraries that make the work with</a:t>
            </a:r>
            <a:r>
              <a:rPr lang="bg-BG" dirty="0" smtClean="0"/>
              <a:t> </a:t>
            </a:r>
            <a:r>
              <a:rPr lang="en-US" dirty="0" smtClean="0"/>
              <a:t>XML easier</a:t>
            </a:r>
            <a:endParaRPr lang="bg-BG" dirty="0" smtClean="0"/>
          </a:p>
          <a:p>
            <a:pPr>
              <a:spcBef>
                <a:spcPct val="45000"/>
              </a:spcBef>
            </a:pPr>
            <a:r>
              <a:rPr lang="en-US" dirty="0" smtClean="0"/>
              <a:t>They serve for:</a:t>
            </a:r>
          </a:p>
          <a:p>
            <a:pPr lvl="1">
              <a:spcBef>
                <a:spcPct val="45000"/>
              </a:spcBef>
            </a:pPr>
            <a:r>
              <a:rPr lang="en-US" dirty="0" smtClean="0"/>
              <a:t>Extracting data from XML documents</a:t>
            </a:r>
          </a:p>
          <a:p>
            <a:pPr lvl="1"/>
            <a:r>
              <a:rPr lang="en-US" dirty="0" smtClean="0"/>
              <a:t>Modifying existing XML documents</a:t>
            </a:r>
          </a:p>
          <a:p>
            <a:pPr lvl="1"/>
            <a:r>
              <a:rPr lang="en-US" dirty="0" smtClean="0"/>
              <a:t>Building new XML documents</a:t>
            </a:r>
          </a:p>
          <a:p>
            <a:pPr lvl="1"/>
            <a:r>
              <a:rPr lang="en-US" dirty="0" smtClean="0"/>
              <a:t>Validating XML documents by given </a:t>
            </a:r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Transforming XML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Working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They have several working models</a:t>
            </a:r>
            <a:r>
              <a:rPr lang="bg-BG" dirty="0" smtClean="0"/>
              <a:t>: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DOM (Document Object Model)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Represents</a:t>
            </a:r>
            <a:r>
              <a:rPr lang="bg-BG" dirty="0" smtClean="0"/>
              <a:t> </a:t>
            </a:r>
            <a:r>
              <a:rPr lang="en-US" dirty="0" smtClean="0"/>
              <a:t>XML documents as a tree in the memory 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Allows processing and modifying the document</a:t>
            </a:r>
            <a:r>
              <a:rPr lang="en-US" sz="2700" dirty="0" smtClean="0"/>
              <a:t> 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SAX (Simple API for XML Processing)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Reads</a:t>
            </a:r>
            <a:r>
              <a:rPr lang="bg-BG" dirty="0" smtClean="0"/>
              <a:t> </a:t>
            </a:r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documents consequently tag by tag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Event-driven API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Allows analyzing the read portions at each step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StAX (</a:t>
            </a:r>
            <a:r>
              <a:rPr lang="en-US" dirty="0"/>
              <a:t>Streaming API for XML</a:t>
            </a:r>
            <a:r>
              <a:rPr lang="en-US" dirty="0" smtClean="0"/>
              <a:t>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Like SAX but works in "pull" mode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</a:t>
            </a:r>
            <a:r>
              <a:rPr lang="bg-BG" dirty="0" smtClean="0"/>
              <a:t> </a:t>
            </a:r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</a:t>
            </a:r>
            <a:r>
              <a:rPr lang="bg-BG" dirty="0" smtClean="0"/>
              <a:t> </a:t>
            </a:r>
            <a:r>
              <a:rPr lang="en-US" dirty="0" smtClean="0"/>
              <a:t>following XML document: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1" y="1828800"/>
            <a:ext cx="7789862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name=".NET 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&lt;title&gt;Silverlight in Action&lt;/title&gt;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&lt;author&gt;Pete Brown&lt;/author&gt;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&lt;isbn&gt;978-1-935182-37-5&lt;/isbn&gt;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28950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1447800"/>
            <a:ext cx="4267200" cy="685800"/>
          </a:xfrm>
        </p:spPr>
        <p:txBody>
          <a:bodyPr/>
          <a:lstStyle/>
          <a:p>
            <a:r>
              <a:rPr lang="en-US" dirty="0" smtClean="0"/>
              <a:t>What is XML?</a:t>
            </a:r>
            <a:endParaRPr lang="en-US" dirty="0"/>
          </a:p>
        </p:txBody>
      </p:sp>
      <p:pic>
        <p:nvPicPr>
          <p:cNvPr id="53255" name="Picture 7" descr="C:\Trash\xml-sample-do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03788">
            <a:off x="1556236" y="2709479"/>
            <a:ext cx="6347016" cy="323850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299997">
            <a:off x="1187033" y="2362200"/>
            <a:ext cx="1732457" cy="214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val="30526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</a:t>
            </a:r>
            <a:r>
              <a:rPr lang="bg-BG" dirty="0" smtClean="0"/>
              <a:t> </a:t>
            </a:r>
            <a:r>
              <a:rPr lang="en-US" dirty="0" smtClean="0"/>
              <a:t>Parser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This document is represented in the in the memory 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 tree </a:t>
            </a:r>
            <a:r>
              <a:rPr lang="en-US" dirty="0" smtClean="0"/>
              <a:t>in the following way: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95288" y="2514600"/>
          <a:ext cx="8280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11292975" imgH="6015891" progId="Visio.Drawing.11">
                  <p:embed/>
                </p:oleObj>
              </mc:Choice>
              <mc:Fallback>
                <p:oleObj name="Visio" r:id="rId3" imgW="11292975" imgH="60158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14600"/>
                        <a:ext cx="8280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81000" y="2209800"/>
            <a:ext cx="1905000" cy="931734"/>
          </a:xfrm>
          <a:prstGeom prst="wedgeRoundRectCallout">
            <a:avLst>
              <a:gd name="adj1" fmla="val -1797"/>
              <a:gd name="adj2" fmla="val 752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 part (prolog)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81330" y="2353341"/>
            <a:ext cx="2354263" cy="506086"/>
          </a:xfrm>
          <a:prstGeom prst="wedgeRoundRectCallout">
            <a:avLst>
              <a:gd name="adj1" fmla="val -48921"/>
              <a:gd name="adj2" fmla="val 1405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Root node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SAX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parsers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Iterate the document consequently tag by tag</a:t>
            </a:r>
          </a:p>
          <a:p>
            <a:pPr lvl="1"/>
            <a:r>
              <a:rPr lang="en-US" dirty="0" smtClean="0"/>
              <a:t>Invoke </a:t>
            </a:r>
            <a:r>
              <a:rPr lang="en-US" dirty="0"/>
              <a:t>callback functions </a:t>
            </a:r>
            <a:r>
              <a:rPr lang="en-US" dirty="0" smtClean="0"/>
              <a:t>(events) when particular node is reached</a:t>
            </a:r>
            <a:endParaRPr lang="en-US" dirty="0"/>
          </a:p>
          <a:p>
            <a:pPr lvl="1"/>
            <a:r>
              <a:rPr lang="en-US" dirty="0" smtClean="0"/>
              <a:t>Stream-like access – going backwards or jumping ahead in not allowed</a:t>
            </a:r>
            <a:endParaRPr lang="bg-BG" dirty="0" smtClean="0"/>
          </a:p>
          <a:p>
            <a:pPr lvl="1"/>
            <a:r>
              <a:rPr lang="en-US" dirty="0" smtClean="0"/>
              <a:t>Require many times less resources (memory and loading time)</a:t>
            </a:r>
          </a:p>
          <a:p>
            <a:pPr lvl="1"/>
            <a:r>
              <a:rPr lang="en-US" dirty="0" smtClean="0"/>
              <a:t>Work well over streams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StAX Parser</a:t>
            </a:r>
            <a:endParaRPr lang="bg-BG" dirty="0"/>
          </a:p>
        </p:txBody>
      </p:sp>
      <p:sp>
        <p:nvSpPr>
          <p:cNvPr id="1026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like </a:t>
            </a:r>
            <a:r>
              <a:rPr lang="en-US" dirty="0"/>
              <a:t>SAX but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"Pull"-</a:t>
            </a:r>
            <a:r>
              <a:rPr lang="en-US" dirty="0" smtClean="0"/>
              <a:t>based parser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Not </a:t>
            </a:r>
            <a:r>
              <a:rPr lang="en-US" dirty="0"/>
              <a:t>event driven (not callback based)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Developer </a:t>
            </a:r>
            <a:r>
              <a:rPr lang="en-US" dirty="0"/>
              <a:t>manually say "go to next element" and analyze </a:t>
            </a:r>
            <a:r>
              <a:rPr lang="en-US" dirty="0" smtClean="0"/>
              <a:t>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SAX vs. </a:t>
            </a:r>
            <a:r>
              <a:rPr lang="en-US" noProof="1" smtClean="0"/>
              <a:t>StAX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SAX </a:t>
            </a:r>
            <a:r>
              <a:rPr lang="en-US" dirty="0" smtClean="0"/>
              <a:t>reads the documents and invokes callbacks like "node found", "attribute found",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err="1" smtClean="0"/>
              <a:t>StAX</a:t>
            </a:r>
            <a:r>
              <a:rPr lang="en-US" dirty="0" smtClean="0"/>
              <a:t> parsers the read is invoked by the developer synchronously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0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914400"/>
          </a:xfrm>
        </p:spPr>
        <p:txBody>
          <a:bodyPr/>
          <a:lstStyle/>
          <a:p>
            <a:r>
              <a:rPr lang="en-US" dirty="0" smtClean="0"/>
              <a:t>When to Use</a:t>
            </a:r>
            <a:r>
              <a:rPr lang="bg-BG" dirty="0" smtClean="0"/>
              <a:t> </a:t>
            </a:r>
            <a:r>
              <a:rPr lang="en-US" dirty="0" smtClean="0"/>
              <a:t>DOM</a:t>
            </a:r>
            <a:r>
              <a:rPr lang="bg-BG" dirty="0" smtClean="0"/>
              <a:t> </a:t>
            </a:r>
            <a:r>
              <a:rPr lang="en-US" dirty="0" smtClean="0"/>
              <a:t>and When to Use SAX / StAX?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Use DOM processing model when:</a:t>
            </a:r>
            <a:endParaRPr lang="bg-BG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Process not big documents (e.g. less than 1 MB)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There is a need of flexibility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To modify XML documents</a:t>
            </a:r>
            <a:endParaRPr lang="bg-BG" dirty="0" smtClean="0"/>
          </a:p>
          <a:p>
            <a:pPr>
              <a:spcBef>
                <a:spcPts val="300"/>
              </a:spcBef>
            </a:pPr>
            <a:r>
              <a:rPr lang="en-US" dirty="0" smtClean="0"/>
              <a:t>Use SAX / StAX</a:t>
            </a:r>
            <a:r>
              <a:rPr lang="bg-BG" dirty="0" smtClean="0"/>
              <a:t> </a:t>
            </a:r>
            <a:r>
              <a:rPr lang="en-US" dirty="0" smtClean="0"/>
              <a:t>processing model when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Process big documents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 performance is important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There is not need to change the document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15150" y="1371600"/>
            <a:ext cx="6480175" cy="736600"/>
          </a:xfrm>
          <a:prstGeom prst="rect">
            <a:avLst/>
          </a:prstGeom>
        </p:spPr>
        <p:txBody>
          <a:bodyPr tIns="0" bIns="0" anchor="ctr" anchorCtr="0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XPath</a:t>
            </a:r>
            <a:endParaRPr kumimoji="0" lang="bg-BG" sz="5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626" name="Picture 2" descr="C:\Users\Peter\Pictures\Kartinki Telerik\Creative_Art_by_1024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9056" y="2547560"/>
            <a:ext cx="6040046" cy="3490080"/>
          </a:xfrm>
          <a:prstGeom prst="roundRect">
            <a:avLst>
              <a:gd name="adj" fmla="val 41805"/>
            </a:avLst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0"/>
          </a:effectLst>
        </p:spPr>
      </p:pic>
      <p:pic>
        <p:nvPicPr>
          <p:cNvPr id="2" name="Picture 2" descr="http://nrich.maths.org/content/id/4805/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1855" y="3124200"/>
            <a:ext cx="2835987" cy="2771776"/>
          </a:xfrm>
          <a:prstGeom prst="roundRect">
            <a:avLst>
              <a:gd name="adj" fmla="val 9771"/>
            </a:avLst>
          </a:prstGeom>
          <a:noFill/>
          <a:scene3d>
            <a:camera prst="perspectiveRelaxedModerately" fov="6900000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http://www.w3.org/Consortium/Offices/Presentations/XSLT_XPATH/images/xpa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42970">
            <a:off x="4581344" y="3133549"/>
            <a:ext cx="3706368" cy="2895600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145676" lon="20724924" rev="1507386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1" name="Picture 7" descr="C:\Trash\xpath-exam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19500">
            <a:off x="1914851" y="2950370"/>
            <a:ext cx="6724009" cy="6101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/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9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 (XML Path Language)</a:t>
            </a:r>
            <a:r>
              <a:rPr lang="en-US" dirty="0" smtClean="0"/>
              <a:t> is a language for addressing parts of XML documents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XP</a:t>
            </a:r>
            <a:r>
              <a:rPr lang="en-US" dirty="0" smtClean="0"/>
              <a:t>a</a:t>
            </a:r>
            <a:r>
              <a:rPr lang="bg-BG" dirty="0" smtClean="0"/>
              <a:t>th</a:t>
            </a:r>
            <a:r>
              <a:rPr lang="en-US" dirty="0" smtClean="0"/>
              <a:t> expressions contains description of paths to nodes and filter criteria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 for</a:t>
            </a:r>
            <a:r>
              <a:rPr lang="bg-BG" dirty="0" smtClean="0"/>
              <a:t> XP</a:t>
            </a:r>
            <a:r>
              <a:rPr lang="en-US" dirty="0" smtClean="0"/>
              <a:t>a</a:t>
            </a:r>
            <a:r>
              <a:rPr lang="bg-BG" dirty="0" smtClean="0"/>
              <a:t>th </a:t>
            </a:r>
            <a:r>
              <a:rPr lang="en-US" dirty="0" smtClean="0"/>
              <a:t>expressions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4191000"/>
            <a:ext cx="7467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/library/book[isbn='1-930110-19-7']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4876800"/>
            <a:ext cx="7467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/catalog/cd[@price&lt;10.80]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200" y="5578475"/>
            <a:ext cx="7467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/book/chapter[3]/para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graph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last()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26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XP</a:t>
            </a:r>
            <a:r>
              <a:rPr lang="en-US" dirty="0" smtClean="0"/>
              <a:t>a</a:t>
            </a:r>
            <a:r>
              <a:rPr lang="bg-BG" dirty="0" smtClean="0"/>
              <a:t>th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bg-BG" sz="3000" dirty="0" smtClean="0"/>
              <a:t> – </a:t>
            </a:r>
            <a:r>
              <a:rPr lang="en-US" sz="3000" dirty="0" smtClean="0"/>
              <a:t>addresses the root element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derived</a:t>
            </a:r>
            <a:endParaRPr lang="bg-BG" sz="3000" dirty="0" smtClean="0"/>
          </a:p>
          <a:p>
            <a:pPr>
              <a:spcAft>
                <a:spcPts val="0"/>
              </a:spcAft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/someN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 </a:t>
            </a:r>
            <a:r>
              <a:rPr lang="bg-BG" sz="3000" dirty="0" smtClean="0"/>
              <a:t>– </a:t>
            </a:r>
            <a:r>
              <a:rPr lang="en-US" sz="3000" dirty="0" smtClean="0"/>
              <a:t>addresses all nodes with name </a:t>
            </a:r>
            <a:r>
              <a:rPr lang="bg-BG" sz="3000" dirty="0" smtClean="0"/>
              <a:t>"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someN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de</a:t>
            </a:r>
            <a:r>
              <a:rPr lang="bg-BG" sz="3000" dirty="0" smtClean="0"/>
              <a:t>", </a:t>
            </a:r>
            <a:r>
              <a:rPr lang="en-US" sz="3000" dirty="0" smtClean="0"/>
              <a:t>straight inheritors to the root</a:t>
            </a:r>
            <a:endParaRPr lang="bg-BG" sz="3000" dirty="0" smtClean="0"/>
          </a:p>
          <a:p>
            <a:pPr>
              <a:spcAft>
                <a:spcPts val="0"/>
              </a:spcAft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books/book </a:t>
            </a:r>
            <a:r>
              <a:rPr lang="en-US" sz="3000" dirty="0" smtClean="0"/>
              <a:t>– addresses all nodes </a:t>
            </a:r>
            <a:r>
              <a:rPr lang="bg-BG" sz="3000" dirty="0" smtClean="0"/>
              <a:t> "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bg-BG" sz="3000" dirty="0" smtClean="0"/>
              <a:t>"</a:t>
            </a:r>
            <a:r>
              <a:rPr lang="en-US" sz="3000" dirty="0" smtClean="0"/>
              <a:t>, straight inheritors to the node</a:t>
            </a:r>
            <a:r>
              <a:rPr lang="bg-BG" sz="3000" dirty="0" smtClean="0"/>
              <a:t> "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books</a:t>
            </a:r>
            <a:r>
              <a:rPr lang="bg-BG" sz="3000" dirty="0" smtClean="0"/>
              <a:t>"</a:t>
            </a:r>
          </a:p>
          <a:p>
            <a:pPr>
              <a:spcAft>
                <a:spcPts val="0"/>
              </a:spcAft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/books/book[price&lt;"10"]/author</a:t>
            </a:r>
            <a:r>
              <a:rPr lang="bg-BG" sz="3000" dirty="0" smtClean="0"/>
              <a:t> – </a:t>
            </a:r>
            <a:r>
              <a:rPr lang="en-US" sz="3000" dirty="0" smtClean="0"/>
              <a:t>addresses all authors </a:t>
            </a:r>
            <a:r>
              <a:rPr lang="bg-BG" sz="3000" dirty="0" smtClean="0"/>
              <a:t>(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/books/book/author</a:t>
            </a:r>
            <a:r>
              <a:rPr lang="bg-BG" sz="3000" dirty="0" smtClean="0"/>
              <a:t>)</a:t>
            </a:r>
            <a:r>
              <a:rPr lang="en-US" sz="3000" dirty="0" smtClean="0"/>
              <a:t>, whose books have price </a:t>
            </a:r>
            <a:r>
              <a:rPr lang="bg-BG" sz="3000" dirty="0" smtClean="0"/>
              <a:t>&lt; "</a:t>
            </a:r>
            <a:r>
              <a:rPr lang="bg-BG" sz="3000" dirty="0" smtClean="0">
                <a:latin typeface="Courier New" pitchFamily="49" charset="0"/>
              </a:rPr>
              <a:t>10</a:t>
            </a:r>
            <a:r>
              <a:rPr lang="bg-BG" sz="3000" dirty="0" smtClean="0"/>
              <a:t>"</a:t>
            </a:r>
            <a:r>
              <a:rPr lang="bg-BG" sz="3000" dirty="0" smtClean="0">
                <a:latin typeface="Courier New" pitchFamily="49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/items/item[@type="food"] </a:t>
            </a:r>
            <a:r>
              <a:rPr lang="bg-BG" sz="3000" dirty="0" smtClean="0"/>
              <a:t>–</a:t>
            </a:r>
            <a:r>
              <a:rPr lang="en-US" sz="3000" dirty="0" smtClean="0"/>
              <a:t> addresses all nodes with name 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item</a:t>
            </a:r>
            <a:r>
              <a:rPr lang="en-US" sz="3000" dirty="0" smtClean="0">
                <a:latin typeface="Courier New" pitchFamily="49" charset="0"/>
              </a:rPr>
              <a:t> </a:t>
            </a:r>
            <a:r>
              <a:rPr lang="bg-BG" sz="3000" dirty="0" smtClean="0"/>
              <a:t>(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items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3000" dirty="0" smtClean="0">
                <a:latin typeface="Courier New" pitchFamily="49" charset="0"/>
              </a:rPr>
              <a:t>)</a:t>
            </a:r>
            <a:r>
              <a:rPr lang="en-US" sz="3000" dirty="0" smtClean="0"/>
              <a:t>, which have attribute </a:t>
            </a:r>
            <a:r>
              <a:rPr lang="bg-BG" sz="3000" dirty="0" smtClean="0"/>
              <a:t>"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bg-BG" sz="3000" dirty="0" smtClean="0"/>
              <a:t>"</a:t>
            </a:r>
            <a:r>
              <a:rPr lang="en-US" sz="3000" dirty="0" smtClean="0"/>
              <a:t> with value </a:t>
            </a:r>
            <a:r>
              <a:rPr lang="bg-BG" sz="3000" dirty="0" smtClean="0"/>
              <a:t>"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food</a:t>
            </a:r>
            <a:r>
              <a:rPr lang="bg-BG" sz="3000" dirty="0" smtClean="0"/>
              <a:t>"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23894" y="1524000"/>
            <a:ext cx="6480175" cy="736600"/>
          </a:xfrm>
          <a:prstGeom prst="rect">
            <a:avLst/>
          </a:prstGeom>
        </p:spPr>
        <p:txBody>
          <a:bodyPr tIns="0" bIns="0" anchor="ctr" anchorCtr="0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XSL</a:t>
            </a:r>
            <a:r>
              <a:rPr kumimoji="0" lang="en-US" sz="5000" b="1" i="0" u="none" strike="noStrike" kern="1200" cap="none" spc="0" normalizeH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Transformations</a:t>
            </a:r>
            <a:endParaRPr kumimoji="0" lang="bg-BG" sz="5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7150" y="2895600"/>
            <a:ext cx="3600450" cy="2905126"/>
          </a:xfrm>
          <a:prstGeom prst="roundRect">
            <a:avLst>
              <a:gd name="adj" fmla="val 4048"/>
            </a:avLst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14800" y="3267670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400" b="1" dirty="0" smtClean="0">
                <a:ln w="1143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rPr>
              <a:t>XSL</a:t>
            </a:r>
            <a:endParaRPr lang="en-US" sz="5400" b="1" dirty="0">
              <a:ln w="11430">
                <a:solidFill>
                  <a:schemeClr val="accent2">
                    <a:lumMod val="50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27652" name="Picture 4" descr="http://www.dev-farm.com/files/8712/4940/8479/231px-XSLT_en.sv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92611">
            <a:off x="1755243" y="2905857"/>
            <a:ext cx="1814093" cy="3111401"/>
          </a:xfrm>
          <a:prstGeom prst="roundRect">
            <a:avLst>
              <a:gd name="adj" fmla="val 6504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050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XSL transformations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(XSLT) </a:t>
            </a:r>
            <a:r>
              <a:rPr lang="en-US" dirty="0" smtClean="0"/>
              <a:t>allows to</a:t>
            </a:r>
          </a:p>
          <a:p>
            <a:pPr lvl="1"/>
            <a:r>
              <a:rPr lang="en-US" dirty="0" smtClean="0"/>
              <a:t>Transform of one XML document to other XML document with different structure</a:t>
            </a:r>
          </a:p>
          <a:p>
            <a:pPr lvl="1"/>
            <a:r>
              <a:rPr lang="en-US" dirty="0" smtClean="0"/>
              <a:t>Convert between different XML formats</a:t>
            </a:r>
          </a:p>
          <a:p>
            <a:r>
              <a:rPr lang="en-US" dirty="0" smtClean="0"/>
              <a:t>XSLT depends on XPath</a:t>
            </a:r>
          </a:p>
          <a:p>
            <a:pPr lvl="1"/>
            <a:r>
              <a:rPr lang="en-US" dirty="0" smtClean="0"/>
              <a:t>XPath is used to match parts from the input document and replace them with another XML</a:t>
            </a:r>
          </a:p>
          <a:p>
            <a:r>
              <a:rPr lang="en-US" dirty="0" smtClean="0"/>
              <a:t>In particular XSLT can be used for transforming XML documents to XHTML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 Stylesheet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966850"/>
            <a:ext cx="7766052" cy="5516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bIns="0">
            <a:no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encoding="windows-1251"?&gt;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&lt;xsl:stylesheet version="1.0"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xmlns:xsl="http://www.w3.org/1999/XSL/Transform"&gt;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&lt;xsl:template match="/"&gt;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&lt;h1&gt;My library&lt;/h1&gt;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&lt;table bgcolor="#E0E0E0" cellspacing="1"&gt;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&lt;tr bgcolor="#EEEEEE"&gt;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&lt;td&gt;&lt;b&gt;Title&lt;/b&gt;&lt;/td&gt;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&lt;td&gt;&lt;b&gt;Author&lt;/b&gt;&lt;/td&gt;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&lt;/tr&gt;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&lt;xsl:for-each select="/library/book"&gt;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&lt;tr bgcolor="white"&gt;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&lt;td&gt;&lt;xsl:value-of select="title"/&gt;&lt;/td&gt;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&lt;td&gt;&lt;xsl:value-of select="author"/&gt;&lt;/td&gt;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&lt;/tr&gt;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&lt;/xsl:for-each&gt;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&lt;/table&gt;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&lt;/html&gt;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&lt;/xsl:template&gt;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&lt;/xsl:stylesheet&gt;</a:t>
            </a:r>
          </a:p>
        </p:txBody>
      </p:sp>
    </p:spTree>
    <p:extLst>
      <p:ext uri="{BB962C8B-B14F-4D97-AF65-F5344CB8AC3E}">
        <p14:creationId xmlns:p14="http://schemas.microsoft.com/office/powerpoint/2010/main" val="3537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</a:t>
            </a:r>
            <a:r>
              <a:rPr lang="en-US" dirty="0" smtClean="0"/>
              <a:t> (e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Universal language (notation) for describing structured data using text with tags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The data is stored together with the meta-data about it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Used to describe other languages (formats) for data representation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XML looks like HTML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Text based language, uses tags and attributes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dirty="0" smtClean="0"/>
              <a:t>XSL</a:t>
            </a:r>
            <a:r>
              <a:rPr lang="bg-BG" dirty="0" smtClean="0"/>
              <a:t>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&lt;xsl:template match="XPath expr."&gt; </a:t>
            </a:r>
            <a:r>
              <a:rPr lang="en-US" sz="3000" noProof="1" smtClean="0">
                <a:latin typeface="Courier New" pitchFamily="49" charset="0"/>
              </a:rPr>
              <a:t>…</a:t>
            </a:r>
            <a:r>
              <a:rPr lang="en-US" sz="3000" noProof="1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&lt;/xsl:template&gt; </a:t>
            </a:r>
            <a:r>
              <a:rPr lang="en-US" sz="3000" noProof="1" smtClean="0"/>
              <a:t>– replaces the pointed with XPath expression part of the document with the construction body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&lt;xsl:for-each select="XPath expr."&gt; … &lt;/xsl:for-each&gt; </a:t>
            </a:r>
            <a:r>
              <a:rPr lang="en-US" sz="3000" noProof="1" smtClean="0"/>
              <a:t>– replaces each node, pointed by the XPath expression with construction body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&lt;xsl:value-of select="XPath expr."/&gt; </a:t>
            </a:r>
            <a:r>
              <a:rPr lang="en-US" sz="3000" noProof="1" smtClean="0"/>
              <a:t>– extracts the value of the given XPath expression (the first occurrence)</a:t>
            </a:r>
          </a:p>
          <a:p>
            <a:pPr>
              <a:lnSpc>
                <a:spcPct val="100000"/>
              </a:lnSpc>
            </a:pPr>
            <a:r>
              <a:rPr lang="en-US" sz="3000" noProof="1" smtClean="0"/>
              <a:t>XSL patterns are valid XML documents!</a:t>
            </a:r>
            <a:endParaRPr lang="en-US" sz="30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Basics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SzPct val="90000"/>
              <a:buFont typeface="+mj-lt"/>
              <a:buAutoNum type="arabicPeriod"/>
              <a:tabLst/>
            </a:pPr>
            <a:r>
              <a:rPr lang="en-US" sz="2800" dirty="0" smtClean="0"/>
              <a:t>What does the XML language represents</a:t>
            </a:r>
            <a:r>
              <a:rPr lang="ru-RU" sz="2800" dirty="0" smtClean="0"/>
              <a:t>? </a:t>
            </a:r>
            <a:r>
              <a:rPr lang="en-US" sz="2800" dirty="0" smtClean="0"/>
              <a:t>What does it used for?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 marL="446088" indent="-446088">
              <a:buSzPct val="90000"/>
              <a:buFont typeface="+mj-lt"/>
              <a:buAutoNum type="arabicPeriod"/>
              <a:tabLst/>
            </a:pPr>
            <a:r>
              <a:rPr lang="en-US" sz="2800" dirty="0" smtClean="0"/>
              <a:t>Create XML document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students.xml</a:t>
            </a:r>
            <a:r>
              <a:rPr lang="en-US" sz="2800" dirty="0" smtClean="0"/>
              <a:t>, which contains structured description of students. For each student you should enter information for his name, sex, birth date, phone, email, course, specialty, faculty number and a list of taken exams (exam name, tutor, score).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What does the namespaces represents in the XML documents? What are they used for?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dirty="0" smtClean="0"/>
              <a:t>Explore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://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en.wikipedia.org/wiki/ Uniform_Resource_Identifier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to learn more about </a:t>
            </a:r>
            <a:r>
              <a:rPr lang="en-US" sz="2800" dirty="0" smtClean="0"/>
              <a:t>URI, URN and URL definitions.</a:t>
            </a:r>
            <a:endParaRPr lang="en-US" sz="2800" noProof="1" smtClean="0"/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Add default namespace for the students </a:t>
            </a:r>
            <a:r>
              <a:rPr lang="en-US" sz="2800" noProof="1" smtClean="0">
                <a:latin typeface="Courier New" pitchFamily="49" charset="0"/>
              </a:rPr>
              <a:t>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urn:students</a:t>
            </a:r>
            <a:r>
              <a:rPr lang="en-US" sz="2800" noProof="1" smtClean="0">
                <a:latin typeface="Courier New" pitchFamily="49" charset="0"/>
              </a:rPr>
              <a:t>"</a:t>
            </a:r>
            <a:r>
              <a:rPr lang="en-US" sz="2800" noProof="1" smtClean="0"/>
              <a:t>.</a:t>
            </a:r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Create XSD Schema for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students.xml</a:t>
            </a:r>
            <a:r>
              <a:rPr lang="en-US" sz="2800" noProof="1" smtClean="0"/>
              <a:t> </a:t>
            </a:r>
            <a:r>
              <a:rPr lang="en-US" sz="2800" noProof="1" smtClean="0"/>
              <a:t>document. Add </a:t>
            </a:r>
            <a:r>
              <a:rPr lang="en-US" sz="2800" noProof="1" smtClean="0"/>
              <a:t>new elements in the schema: information for enrollment (date and exam score) and teacher's endorsements</a:t>
            </a:r>
            <a:r>
              <a:rPr lang="en-US" sz="2800" noProof="1" smtClean="0"/>
              <a:t>.</a:t>
            </a:r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Write a XSL stylesheet to visualize the students as HTML. Test it in your favourite browser.</a:t>
            </a:r>
            <a:endParaRPr lang="en-US" sz="2800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42FDA3-937C-4279-9112-3D21772C77D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XML?</a:t>
            </a:r>
            <a:r>
              <a:rPr lang="bg-BG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Worldwide standard, supported by the W3C (</a:t>
            </a:r>
            <a:r>
              <a:rPr lang="en-US" dirty="0" smtClean="0">
                <a:hlinkClick r:id="rId2"/>
              </a:rPr>
              <a:t>www.w3c.org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Independent of the hardware platform, OS and programming languages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9458" name="Picture 2" descr="C:\downloads\Space Art HD Wallpapers\96 Space Art HD Wallpapers 1920x1080\Space Art\Space Art (12)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21434838">
            <a:off x="679635" y="3160973"/>
            <a:ext cx="7008392" cy="3342330"/>
          </a:xfrm>
          <a:prstGeom prst="roundRect">
            <a:avLst>
              <a:gd name="adj" fmla="val 47686"/>
            </a:avLst>
          </a:prstGeom>
          <a:noFill/>
          <a:ln>
            <a:noFill/>
          </a:ln>
          <a:effectLst>
            <a:softEdge rad="635000"/>
          </a:effectLst>
        </p:spPr>
      </p:pic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53899">
            <a:off x="6477122" y="4132967"/>
            <a:ext cx="1882898" cy="213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208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name=".NET 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author&gt;Christian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isbn&gt;978-0-470-50225-9&lt;/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title&gt;Silverlight in Action&lt;/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author&gt;Pete Brown&lt;/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isbn&gt;978-1-935182-37-5&lt;/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pic>
        <p:nvPicPr>
          <p:cNvPr id="26626" name="Picture 2" descr="http://www.validicons.com/OSI_pngs/osi_xml_wt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981961"/>
            <a:ext cx="1444256" cy="72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smtClean="0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name=".NET 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author&gt;Christian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isbn&gt;978-0-470-50225-9&lt;/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title&gt;Silverlight in Action&lt;/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author&gt;Pete Brown&lt;/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isbn&gt;978-1-935182-37-5&lt;/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4646279" y="1006375"/>
            <a:ext cx="3659520" cy="425648"/>
          </a:xfrm>
          <a:prstGeom prst="wedgeRoundRectCallout">
            <a:avLst>
              <a:gd name="adj1" fmla="val 41829"/>
              <a:gd name="adj2" fmla="val 1051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(key / value pair)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0800000" flipV="1">
            <a:off x="2535865" y="3781923"/>
            <a:ext cx="1828801" cy="425648"/>
          </a:xfrm>
          <a:prstGeom prst="wedgeRoundRectCallout">
            <a:avLst>
              <a:gd name="adj1" fmla="val 75380"/>
              <a:gd name="adj2" fmla="val 2929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tag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3745" y="1341473"/>
            <a:ext cx="3261351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2133600" y="367902"/>
            <a:ext cx="1871496" cy="851297"/>
          </a:xfrm>
          <a:prstGeom prst="wedgeRoundRectCallout">
            <a:avLst>
              <a:gd name="adj1" fmla="val 82002"/>
              <a:gd name="adj2" fmla="val 700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XML header tag 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prolog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105247" y="1731334"/>
            <a:ext cx="5039832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2438398" y="2057400"/>
            <a:ext cx="3581402" cy="425648"/>
          </a:xfrm>
          <a:prstGeom prst="wedgeRoundRectCallout">
            <a:avLst>
              <a:gd name="adj1" fmla="val 61922"/>
              <a:gd name="adj2" fmla="val -595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Root (document) element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93134" y="1725457"/>
            <a:ext cx="1143000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305847" y="3179134"/>
            <a:ext cx="4758254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4800600" y="3781923"/>
            <a:ext cx="1476375" cy="425648"/>
          </a:xfrm>
          <a:prstGeom prst="wedgeRoundRectCallout">
            <a:avLst>
              <a:gd name="adj1" fmla="val 40516"/>
              <a:gd name="adj2" fmla="val -1011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045534" y="3918099"/>
            <a:ext cx="990600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45534" y="5409680"/>
            <a:ext cx="1164266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2584779" y="5638800"/>
            <a:ext cx="1644319" cy="425648"/>
          </a:xfrm>
          <a:prstGeom prst="wedgeRoundRectCallout">
            <a:avLst>
              <a:gd name="adj1" fmla="val 72598"/>
              <a:gd name="adj2" fmla="val -568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tag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291314" y="5030452"/>
            <a:ext cx="2661686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4536849" y="5638106"/>
            <a:ext cx="2168751" cy="425648"/>
          </a:xfrm>
          <a:prstGeom prst="wedgeRoundRectCallout">
            <a:avLst>
              <a:gd name="adj1" fmla="val 45671"/>
              <a:gd name="adj2" fmla="val -1160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value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7" grpId="0" animBg="1"/>
      <p:bldP spid="15" grpId="0" animBg="1"/>
      <p:bldP spid="13" grpId="0" animBg="1"/>
      <p:bldP spid="16" grpId="0" animBg="1"/>
      <p:bldP spid="17" grpId="0" animBg="1"/>
      <p:bldP spid="8" grpId="0" animBg="1"/>
      <p:bldP spid="18" grpId="0" animBg="1"/>
      <p:bldP spid="19" grpId="0" animBg="1"/>
      <p:bldP spid="9" grpId="0" animBg="1"/>
      <p:bldP spid="20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and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Similarities between</a:t>
            </a:r>
            <a:r>
              <a:rPr lang="bg-BG" dirty="0" smtClean="0"/>
              <a:t> </a:t>
            </a:r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dirty="0" smtClean="0"/>
              <a:t>HTML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Both are text based notations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Both use tags and attributes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Differences between XML and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is a language, and XML is a </a:t>
            </a:r>
            <a:br>
              <a:rPr lang="en-US" dirty="0" smtClean="0"/>
            </a:br>
            <a:r>
              <a:rPr lang="en-US" dirty="0" smtClean="0"/>
              <a:t>syntax for describing other languages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describes the formatting of information, XML describes structured information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XML requires the documents to be </a:t>
            </a:r>
            <a:br>
              <a:rPr lang="en-US" dirty="0" smtClean="0"/>
            </a:br>
            <a:r>
              <a:rPr lang="en-US" dirty="0" smtClean="0"/>
              <a:t>well-formatted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Well-Formed XML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Well-formed XML:</a:t>
            </a:r>
          </a:p>
          <a:p>
            <a:pPr lvl="1"/>
            <a:r>
              <a:rPr lang="en-US" dirty="0" smtClean="0"/>
              <a:t>All tags should be closed in the correct order of nesting</a:t>
            </a:r>
          </a:p>
          <a:p>
            <a:pPr lvl="1"/>
            <a:r>
              <a:rPr lang="en-US" dirty="0" smtClean="0"/>
              <a:t>Attributes should always be closed</a:t>
            </a:r>
          </a:p>
          <a:p>
            <a:pPr lvl="1"/>
            <a:r>
              <a:rPr lang="en-US" dirty="0" smtClean="0"/>
              <a:t>The document should contain only one root element</a:t>
            </a:r>
          </a:p>
          <a:p>
            <a:pPr lvl="1"/>
            <a:r>
              <a:rPr lang="en-US" dirty="0" smtClean="0"/>
              <a:t>Tag and attribute names retain certain restrictions</a:t>
            </a:r>
            <a:endParaRPr lang="bg-BG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7650" name="Picture 2" descr="http://www.validicons.com/OSI_pngs/osi_xml_wt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2146" y="5410200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1352</TotalTime>
  <Words>2435</Words>
  <Application>Microsoft Office PowerPoint</Application>
  <PresentationFormat>On-screen Show (4:3)</PresentationFormat>
  <Paragraphs>397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 Black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Visio</vt:lpstr>
      <vt:lpstr>XML Basics</vt:lpstr>
      <vt:lpstr>Table of Contents</vt:lpstr>
      <vt:lpstr>What is XML?</vt:lpstr>
      <vt:lpstr>What is XML?</vt:lpstr>
      <vt:lpstr>What is XML? (2)</vt:lpstr>
      <vt:lpstr>XML – Example</vt:lpstr>
      <vt:lpstr>XML – Example (2)</vt:lpstr>
      <vt:lpstr>XML and HTML</vt:lpstr>
      <vt:lpstr>Well-Formed XML Documents</vt:lpstr>
      <vt:lpstr>Well-Formed XML Documents (2)</vt:lpstr>
      <vt:lpstr>When to Use XML?</vt:lpstr>
      <vt:lpstr>When to Use XML? (2)</vt:lpstr>
      <vt:lpstr>XML Namespaces</vt:lpstr>
      <vt:lpstr>Namespaces</vt:lpstr>
      <vt:lpstr>Namespaces (2)</vt:lpstr>
      <vt:lpstr>Namespaces – Example</vt:lpstr>
      <vt:lpstr>Namespaces – Example (2)</vt:lpstr>
      <vt:lpstr>XML Schemas and Validation</vt:lpstr>
      <vt:lpstr>XML Schemas and Validation</vt:lpstr>
      <vt:lpstr>The DTD Language</vt:lpstr>
      <vt:lpstr>XSD Schemas</vt:lpstr>
      <vt:lpstr>XSD Schemas – Example</vt:lpstr>
      <vt:lpstr>XSD Schemas – Example (2)</vt:lpstr>
      <vt:lpstr>Visual Studio Schema Editor </vt:lpstr>
      <vt:lpstr>Working with the XSD Editor in Visual Studio</vt:lpstr>
      <vt:lpstr>PowerPoint Presentation</vt:lpstr>
      <vt:lpstr>XML Parsers</vt:lpstr>
      <vt:lpstr>XML Working Models</vt:lpstr>
      <vt:lpstr>The DOM Parser</vt:lpstr>
      <vt:lpstr>The DOM Parser (2)</vt:lpstr>
      <vt:lpstr>The SAX Parsers</vt:lpstr>
      <vt:lpstr>The StAX Parser</vt:lpstr>
      <vt:lpstr>When to Use DOM and When to Use SAX / StAX?</vt:lpstr>
      <vt:lpstr>PowerPoint Presentation</vt:lpstr>
      <vt:lpstr>XPath</vt:lpstr>
      <vt:lpstr>XPath Expressions</vt:lpstr>
      <vt:lpstr>PowerPoint Presentation</vt:lpstr>
      <vt:lpstr>XSL Transformations</vt:lpstr>
      <vt:lpstr>XSL Stylesheet – Example</vt:lpstr>
      <vt:lpstr>The XSL Language</vt:lpstr>
      <vt:lpstr>XML Basics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Basics</dc:title>
  <dc:subject>Telerik Software Academy</dc:subject>
  <dc:creator>Svetlin Nakov</dc:creator>
  <cp:keywords>XML</cp:keywords>
  <cp:lastModifiedBy>Svetlin Nakov</cp:lastModifiedBy>
  <cp:revision>363</cp:revision>
  <dcterms:created xsi:type="dcterms:W3CDTF">2007-12-08T16:03:35Z</dcterms:created>
  <dcterms:modified xsi:type="dcterms:W3CDTF">2013-07-17T18:00:02Z</dcterms:modified>
  <cp:category>software engineering</cp:category>
</cp:coreProperties>
</file>