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2"/>
  </p:notesMasterIdLst>
  <p:handoutMasterIdLst>
    <p:handoutMasterId r:id="rId53"/>
  </p:handoutMasterIdLst>
  <p:sldIdLst>
    <p:sldId id="400" r:id="rId2"/>
    <p:sldId id="401" r:id="rId3"/>
    <p:sldId id="402" r:id="rId4"/>
    <p:sldId id="403" r:id="rId5"/>
    <p:sldId id="404" r:id="rId6"/>
    <p:sldId id="405" r:id="rId7"/>
    <p:sldId id="406" r:id="rId8"/>
    <p:sldId id="407" r:id="rId9"/>
    <p:sldId id="408" r:id="rId10"/>
    <p:sldId id="409" r:id="rId11"/>
    <p:sldId id="410" r:id="rId12"/>
    <p:sldId id="411" r:id="rId13"/>
    <p:sldId id="412" r:id="rId14"/>
    <p:sldId id="413" r:id="rId15"/>
    <p:sldId id="414" r:id="rId16"/>
    <p:sldId id="415" r:id="rId17"/>
    <p:sldId id="416" r:id="rId18"/>
    <p:sldId id="417" r:id="rId19"/>
    <p:sldId id="418" r:id="rId20"/>
    <p:sldId id="419" r:id="rId21"/>
    <p:sldId id="420" r:id="rId22"/>
    <p:sldId id="421" r:id="rId23"/>
    <p:sldId id="422" r:id="rId24"/>
    <p:sldId id="423" r:id="rId25"/>
    <p:sldId id="424" r:id="rId26"/>
    <p:sldId id="425" r:id="rId27"/>
    <p:sldId id="426" r:id="rId28"/>
    <p:sldId id="427" r:id="rId29"/>
    <p:sldId id="428" r:id="rId30"/>
    <p:sldId id="429" r:id="rId31"/>
    <p:sldId id="430" r:id="rId32"/>
    <p:sldId id="431" r:id="rId33"/>
    <p:sldId id="432" r:id="rId34"/>
    <p:sldId id="433" r:id="rId35"/>
    <p:sldId id="434" r:id="rId36"/>
    <p:sldId id="435" r:id="rId37"/>
    <p:sldId id="436" r:id="rId38"/>
    <p:sldId id="437" r:id="rId39"/>
    <p:sldId id="438" r:id="rId40"/>
    <p:sldId id="439" r:id="rId41"/>
    <p:sldId id="440" r:id="rId42"/>
    <p:sldId id="441" r:id="rId43"/>
    <p:sldId id="442" r:id="rId44"/>
    <p:sldId id="443" r:id="rId45"/>
    <p:sldId id="444" r:id="rId46"/>
    <p:sldId id="445" r:id="rId47"/>
    <p:sldId id="446" r:id="rId48"/>
    <p:sldId id="447" r:id="rId49"/>
    <p:sldId id="448" r:id="rId50"/>
    <p:sldId id="396" r:id="rId51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9BCC00"/>
    <a:srgbClr val="9ED000"/>
    <a:srgbClr val="F4FCD8"/>
    <a:srgbClr val="E8FFC8"/>
    <a:srgbClr val="FAF7C8"/>
    <a:srgbClr val="FAF8C8"/>
    <a:srgbClr val="F5FFC2"/>
    <a:srgbClr val="EBFFD2"/>
    <a:srgbClr val="EBF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269" autoAdjust="0"/>
    <p:restoredTop sz="94468" autoAdjust="0"/>
  </p:normalViewPr>
  <p:slideViewPr>
    <p:cSldViewPr>
      <p:cViewPr varScale="1">
        <p:scale>
          <a:sx n="85" d="100"/>
          <a:sy n="85" d="100"/>
        </p:scale>
        <p:origin x="79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15.07.2013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15.07.2013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hyperlink" Target="http://nakov.com/" TargetMode="External"/><Relationship Id="rId7" Type="http://schemas.openxmlformats.org/officeDocument/2006/relationships/image" Target="../media/image8.png"/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gif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8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://dev.mysql.com/downloads/mysql/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gif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gif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gif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icrosoft.com/express/database/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48.png"/><Relationship Id="rId2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50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4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362200"/>
            <a:ext cx="8229600" cy="1524000"/>
          </a:xfrm>
        </p:spPr>
        <p:txBody>
          <a:bodyPr/>
          <a:lstStyle/>
          <a:p>
            <a:r>
              <a:rPr lang="en-US" dirty="0"/>
              <a:t>Introduction </a:t>
            </a:r>
            <a:r>
              <a:rPr lang="en-US" dirty="0" smtClean="0"/>
              <a:t>to SQL</a:t>
            </a:r>
            <a:br>
              <a:rPr lang="en-US" dirty="0" smtClean="0"/>
            </a:br>
            <a:r>
              <a:rPr lang="en-US" dirty="0" smtClean="0"/>
              <a:t>Server and MySQL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Svetlin Nakov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5833646"/>
            <a:ext cx="3352800" cy="646331"/>
          </a:xfrm>
        </p:spPr>
        <p:txBody>
          <a:bodyPr/>
          <a:lstStyle/>
          <a:p>
            <a:r>
              <a:rPr lang="en-US" dirty="0"/>
              <a:t>Telerik </a:t>
            </a:r>
            <a:r>
              <a:rPr lang="en-US" dirty="0" smtClean="0"/>
              <a:t>Software Academy</a:t>
            </a:r>
            <a:endParaRPr lang="en-US" dirty="0"/>
          </a:p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57200" y="5029200"/>
            <a:ext cx="4114800" cy="800219"/>
          </a:xfrm>
        </p:spPr>
        <p:txBody>
          <a:bodyPr/>
          <a:lstStyle/>
          <a:p>
            <a:r>
              <a:rPr lang="en-US" dirty="0" smtClean="0"/>
              <a:t>Manager Technical Training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http://nakov.com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7" name="Picture 6" descr="-&quot;Relational"/>
          <p:cNvPicPr>
            <a:picLocks noChangeAspect="1" noChangeArrowheads="1"/>
          </p:cNvPicPr>
          <p:nvPr/>
        </p:nvPicPr>
        <p:blipFill>
          <a:blip r:embed="rId4" cstate="screen">
            <a:lum bright="20000" contras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6200" y="4572000"/>
            <a:ext cx="3429000" cy="1811442"/>
          </a:xfrm>
          <a:prstGeom prst="rect">
            <a:avLst/>
          </a:prstGeom>
          <a:noFill/>
        </p:spPr>
      </p:pic>
      <p:pic>
        <p:nvPicPr>
          <p:cNvPr id="1026" name="Picture 2" descr="http://blogs.technet.com/cfs-file.ashx/__key/communityserver-blogs-components-weblogfiles/00-00-00-94-25/6428.SQL12_5F00_v_5F00_rgb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571" t="-5795" r="-4592" b="-7189"/>
          <a:stretch/>
        </p:blipFill>
        <p:spPr bwMode="auto">
          <a:xfrm>
            <a:off x="6393176" y="609599"/>
            <a:ext cx="2166624" cy="1373217"/>
          </a:xfrm>
          <a:prstGeom prst="roundRect">
            <a:avLst>
              <a:gd name="adj" fmla="val 3787"/>
            </a:avLst>
          </a:prstGeom>
          <a:solidFill>
            <a:srgbClr val="FFFFFF"/>
          </a:solidFill>
          <a:extLst/>
        </p:spPr>
      </p:pic>
      <p:pic>
        <p:nvPicPr>
          <p:cNvPr id="1028" name="Picture 4" descr="http://www.w3resource.com/mysql/mysql-logo.jp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42" r="-3634"/>
          <a:stretch/>
        </p:blipFill>
        <p:spPr bwMode="auto">
          <a:xfrm>
            <a:off x="3175000" y="609599"/>
            <a:ext cx="2628900" cy="1373217"/>
          </a:xfrm>
          <a:prstGeom prst="roundRect">
            <a:avLst>
              <a:gd name="adj" fmla="val 3787"/>
            </a:avLst>
          </a:prstGeom>
          <a:solidFill>
            <a:srgbClr val="FFFFFF"/>
          </a:solidFill>
          <a:extLst/>
        </p:spPr>
      </p:pic>
      <p:pic>
        <p:nvPicPr>
          <p:cNvPr id="14" name="Picture 2" descr="http://www.iconspedia.com/uploads/1913906277156034685.png"/>
          <p:cNvPicPr>
            <a:picLocks noChangeAspect="1" noChangeArrowheads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7637">
            <a:off x="422188" y="2310564"/>
            <a:ext cx="1839248" cy="1839248"/>
          </a:xfrm>
          <a:prstGeom prst="rect">
            <a:avLst/>
          </a:prstGeom>
          <a:noFill/>
        </p:spPr>
      </p:pic>
      <p:pic>
        <p:nvPicPr>
          <p:cNvPr id="12" name="Picture 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818821"/>
            <a:ext cx="1414764" cy="15433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99779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Types of SQL Server Databases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grpSp>
        <p:nvGrpSpPr>
          <p:cNvPr id="64" name="Group 63"/>
          <p:cNvGrpSpPr/>
          <p:nvPr/>
        </p:nvGrpSpPr>
        <p:grpSpPr>
          <a:xfrm>
            <a:off x="518784" y="1371600"/>
            <a:ext cx="8070550" cy="4953000"/>
            <a:chOff x="518784" y="1371600"/>
            <a:chExt cx="8070550" cy="4953000"/>
          </a:xfrm>
        </p:grpSpPr>
        <p:sp>
          <p:nvSpPr>
            <p:cNvPr id="1051" name="Text Box 27"/>
            <p:cNvSpPr txBox="1">
              <a:spLocks noChangeArrowheads="1"/>
            </p:cNvSpPr>
            <p:nvPr/>
          </p:nvSpPr>
          <p:spPr bwMode="auto">
            <a:xfrm>
              <a:off x="3016709" y="1371600"/>
              <a:ext cx="3054042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800" b="1" i="0" u="none" strike="noStrike" cap="none" normalizeH="0" baseline="0" dirty="0" smtClean="0">
                  <a:ln>
                    <a:noFill/>
                  </a:ln>
                  <a:solidFill>
                    <a:schemeClr val="tx1">
                      <a:lumMod val="40000"/>
                      <a:lumOff val="60000"/>
                    </a:schemeClr>
                  </a:solidFill>
                  <a:effectLst/>
                  <a:latin typeface="+mn-lt"/>
                  <a:cs typeface="Arial" pitchFamily="34" charset="0"/>
                </a:rPr>
                <a:t>System Databases</a:t>
              </a:r>
              <a:endParaRPr kumimoji="0" lang="bg-BG" sz="2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40000"/>
                    <a:lumOff val="60000"/>
                  </a:schemeClr>
                </a:solidFill>
                <a:effectLst/>
                <a:latin typeface="+mn-lt"/>
                <a:cs typeface="Arial" pitchFamily="34" charset="0"/>
              </a:endParaRPr>
            </a:p>
          </p:txBody>
        </p:sp>
        <p:sp>
          <p:nvSpPr>
            <p:cNvPr id="1052" name="Text Box 28"/>
            <p:cNvSpPr txBox="1">
              <a:spLocks noChangeArrowheads="1"/>
            </p:cNvSpPr>
            <p:nvPr/>
          </p:nvSpPr>
          <p:spPr bwMode="auto">
            <a:xfrm>
              <a:off x="3272617" y="5801380"/>
              <a:ext cx="2597186" cy="52322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800" b="1" i="0" u="none" strike="noStrike" cap="none" normalizeH="0" baseline="0" dirty="0" smtClean="0">
                  <a:ln>
                    <a:noFill/>
                  </a:ln>
                  <a:solidFill>
                    <a:schemeClr val="tx1">
                      <a:lumMod val="40000"/>
                      <a:lumOff val="60000"/>
                    </a:schemeClr>
                  </a:solidFill>
                  <a:effectLst/>
                  <a:latin typeface="+mn-lt"/>
                  <a:cs typeface="Arial" pitchFamily="34" charset="0"/>
                </a:rPr>
                <a:t>User Databases</a:t>
              </a:r>
              <a:endParaRPr kumimoji="0" lang="bg-BG" sz="2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40000"/>
                    <a:lumOff val="60000"/>
                  </a:schemeClr>
                </a:solidFill>
                <a:effectLst/>
                <a:latin typeface="+mn-lt"/>
                <a:cs typeface="Arial" pitchFamily="34" charset="0"/>
              </a:endParaRPr>
            </a:p>
          </p:txBody>
        </p:sp>
        <p:sp>
          <p:nvSpPr>
            <p:cNvPr id="1085" name="Line 61"/>
            <p:cNvSpPr>
              <a:spLocks noChangeShapeType="1"/>
            </p:cNvSpPr>
            <p:nvPr/>
          </p:nvSpPr>
          <p:spPr bwMode="auto">
            <a:xfrm>
              <a:off x="1250142" y="3279775"/>
              <a:ext cx="0" cy="24765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/>
            </a:p>
          </p:txBody>
        </p:sp>
        <p:sp>
          <p:nvSpPr>
            <p:cNvPr id="1086" name="Line 62"/>
            <p:cNvSpPr>
              <a:spLocks noChangeShapeType="1"/>
            </p:cNvSpPr>
            <p:nvPr/>
          </p:nvSpPr>
          <p:spPr bwMode="auto">
            <a:xfrm>
              <a:off x="2899555" y="3279775"/>
              <a:ext cx="0" cy="24765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/>
            </a:p>
          </p:txBody>
        </p:sp>
        <p:sp>
          <p:nvSpPr>
            <p:cNvPr id="1087" name="Line 63"/>
            <p:cNvSpPr>
              <a:spLocks noChangeShapeType="1"/>
            </p:cNvSpPr>
            <p:nvPr/>
          </p:nvSpPr>
          <p:spPr bwMode="auto">
            <a:xfrm>
              <a:off x="4550555" y="3279775"/>
              <a:ext cx="0" cy="24765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/>
            </a:p>
          </p:txBody>
        </p:sp>
        <p:sp>
          <p:nvSpPr>
            <p:cNvPr id="1088" name="Line 64"/>
            <p:cNvSpPr>
              <a:spLocks noChangeShapeType="1"/>
            </p:cNvSpPr>
            <p:nvPr/>
          </p:nvSpPr>
          <p:spPr bwMode="auto">
            <a:xfrm>
              <a:off x="6199967" y="3279775"/>
              <a:ext cx="0" cy="24765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/>
            </a:p>
          </p:txBody>
        </p:sp>
        <p:sp>
          <p:nvSpPr>
            <p:cNvPr id="1089" name="Line 65"/>
            <p:cNvSpPr>
              <a:spLocks noChangeShapeType="1"/>
            </p:cNvSpPr>
            <p:nvPr/>
          </p:nvSpPr>
          <p:spPr bwMode="auto">
            <a:xfrm>
              <a:off x="6220605" y="4216400"/>
              <a:ext cx="0" cy="246063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/>
            </a:p>
          </p:txBody>
        </p:sp>
        <p:sp>
          <p:nvSpPr>
            <p:cNvPr id="1090" name="Line 66"/>
            <p:cNvSpPr>
              <a:spLocks noChangeShapeType="1"/>
            </p:cNvSpPr>
            <p:nvPr/>
          </p:nvSpPr>
          <p:spPr bwMode="auto">
            <a:xfrm>
              <a:off x="4575955" y="4216400"/>
              <a:ext cx="0" cy="246063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/>
            </a:p>
          </p:txBody>
        </p:sp>
        <p:sp>
          <p:nvSpPr>
            <p:cNvPr id="1091" name="Line 67"/>
            <p:cNvSpPr>
              <a:spLocks noChangeShapeType="1"/>
            </p:cNvSpPr>
            <p:nvPr/>
          </p:nvSpPr>
          <p:spPr bwMode="auto">
            <a:xfrm>
              <a:off x="2932892" y="4216400"/>
              <a:ext cx="0" cy="246063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/>
            </a:p>
          </p:txBody>
        </p:sp>
        <p:sp>
          <p:nvSpPr>
            <p:cNvPr id="1092" name="Line 68"/>
            <p:cNvSpPr>
              <a:spLocks noChangeShapeType="1"/>
            </p:cNvSpPr>
            <p:nvPr/>
          </p:nvSpPr>
          <p:spPr bwMode="auto">
            <a:xfrm>
              <a:off x="7849380" y="3284538"/>
              <a:ext cx="0" cy="24765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/>
            </a:p>
          </p:txBody>
        </p:sp>
        <p:sp>
          <p:nvSpPr>
            <p:cNvPr id="1097" name="Line 73"/>
            <p:cNvSpPr>
              <a:spLocks noChangeShapeType="1"/>
            </p:cNvSpPr>
            <p:nvPr/>
          </p:nvSpPr>
          <p:spPr bwMode="auto">
            <a:xfrm>
              <a:off x="2072467" y="4216400"/>
              <a:ext cx="4935538" cy="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/>
            </a:p>
          </p:txBody>
        </p:sp>
        <p:sp>
          <p:nvSpPr>
            <p:cNvPr id="1098" name="Line 74"/>
            <p:cNvSpPr>
              <a:spLocks noChangeShapeType="1"/>
            </p:cNvSpPr>
            <p:nvPr/>
          </p:nvSpPr>
          <p:spPr bwMode="auto">
            <a:xfrm flipV="1">
              <a:off x="529417" y="3540125"/>
              <a:ext cx="8001000" cy="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/>
            </a:p>
          </p:txBody>
        </p:sp>
        <p:pic>
          <p:nvPicPr>
            <p:cNvPr id="1081" name="Picture 57" descr="Database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63367" y="2133600"/>
              <a:ext cx="1471613" cy="11890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82" name="Picture 58" descr="Database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13955" y="2133600"/>
              <a:ext cx="1471613" cy="11890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83" name="Picture 59" descr="Database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62955" y="2133600"/>
              <a:ext cx="1471613" cy="11890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84" name="Picture 60" descr="Database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14367" y="2133600"/>
              <a:ext cx="1471613" cy="11890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94" name="Text Box 70"/>
            <p:cNvSpPr txBox="1">
              <a:spLocks noChangeArrowheads="1"/>
            </p:cNvSpPr>
            <p:nvPr/>
          </p:nvSpPr>
          <p:spPr bwMode="auto">
            <a:xfrm>
              <a:off x="2447134" y="2245175"/>
              <a:ext cx="883576" cy="40011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b="1" dirty="0" smtClean="0">
                  <a:solidFill>
                    <a:schemeClr val="accent6">
                      <a:lumMod val="50000"/>
                    </a:schemeClr>
                  </a:solidFill>
                  <a:latin typeface="+mn-lt"/>
                  <a:cs typeface="Consolas" pitchFamily="49" charset="0"/>
                </a:rPr>
                <a:t>model</a:t>
              </a:r>
              <a:endParaRPr lang="bg-BG" sz="2000" b="1" dirty="0" smtClean="0">
                <a:solidFill>
                  <a:schemeClr val="accent6">
                    <a:lumMod val="50000"/>
                  </a:schemeClr>
                </a:solidFill>
                <a:latin typeface="+mn-lt"/>
                <a:cs typeface="Consolas" pitchFamily="49" charset="0"/>
              </a:endParaRPr>
            </a:p>
          </p:txBody>
        </p:sp>
        <p:sp>
          <p:nvSpPr>
            <p:cNvPr id="1095" name="Text Box 71"/>
            <p:cNvSpPr txBox="1">
              <a:spLocks noChangeArrowheads="1"/>
            </p:cNvSpPr>
            <p:nvPr/>
          </p:nvSpPr>
          <p:spPr bwMode="auto">
            <a:xfrm>
              <a:off x="4023785" y="2244695"/>
              <a:ext cx="1058303" cy="40011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dirty="0" smtClean="0">
                  <a:ln>
                    <a:noFill/>
                  </a:ln>
                  <a:solidFill>
                    <a:schemeClr val="accent6">
                      <a:lumMod val="50000"/>
                    </a:schemeClr>
                  </a:solidFill>
                  <a:latin typeface="+mn-lt"/>
                  <a:cs typeface="Consolas" pitchFamily="49" charset="0"/>
                </a:rPr>
                <a:t>tempdb</a:t>
              </a:r>
              <a:endParaRPr kumimoji="0" lang="bg-BG" sz="1800" b="0" i="0" u="none" strike="noStrike" cap="none" normalizeH="0" baseline="0" dirty="0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latin typeface="+mn-lt"/>
                <a:cs typeface="Consolas" pitchFamily="49" charset="0"/>
              </a:endParaRPr>
            </a:p>
          </p:txBody>
        </p:sp>
        <p:sp>
          <p:nvSpPr>
            <p:cNvPr id="1096" name="Text Box 72"/>
            <p:cNvSpPr txBox="1">
              <a:spLocks noChangeArrowheads="1"/>
            </p:cNvSpPr>
            <p:nvPr/>
          </p:nvSpPr>
          <p:spPr bwMode="auto">
            <a:xfrm>
              <a:off x="5801461" y="2233583"/>
              <a:ext cx="797014" cy="40011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dirty="0" smtClean="0">
                  <a:ln>
                    <a:noFill/>
                  </a:ln>
                  <a:solidFill>
                    <a:schemeClr val="accent6">
                      <a:lumMod val="50000"/>
                    </a:schemeClr>
                  </a:solidFill>
                  <a:latin typeface="+mn-lt"/>
                  <a:cs typeface="Consolas" pitchFamily="49" charset="0"/>
                </a:rPr>
                <a:t>msdb</a:t>
              </a:r>
              <a:endParaRPr kumimoji="0" lang="bg-BG" sz="1800" b="0" i="0" u="none" strike="noStrike" cap="none" normalizeH="0" baseline="0" dirty="0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latin typeface="+mn-lt"/>
                <a:cs typeface="Consolas" pitchFamily="49" charset="0"/>
              </a:endParaRPr>
            </a:p>
          </p:txBody>
        </p:sp>
        <p:sp>
          <p:nvSpPr>
            <p:cNvPr id="1099" name="Text Box 75"/>
            <p:cNvSpPr txBox="1">
              <a:spLocks noChangeArrowheads="1"/>
            </p:cNvSpPr>
            <p:nvPr/>
          </p:nvSpPr>
          <p:spPr bwMode="auto">
            <a:xfrm>
              <a:off x="7107839" y="2212945"/>
              <a:ext cx="1481495" cy="40011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dirty="0" smtClean="0">
                  <a:ln>
                    <a:noFill/>
                  </a:ln>
                  <a:solidFill>
                    <a:schemeClr val="accent6">
                      <a:lumMod val="50000"/>
                    </a:schemeClr>
                  </a:solidFill>
                  <a:latin typeface="+mn-lt"/>
                  <a:cs typeface="Consolas" pitchFamily="49" charset="0"/>
                </a:rPr>
                <a:t>distribution</a:t>
              </a:r>
              <a:endParaRPr kumimoji="0" lang="bg-BG" sz="1800" b="0" i="0" u="none" strike="noStrike" cap="none" normalizeH="0" baseline="0" dirty="0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latin typeface="+mn-lt"/>
                <a:cs typeface="Consolas" pitchFamily="49" charset="0"/>
              </a:endParaRPr>
            </a:p>
          </p:txBody>
        </p:sp>
        <p:sp>
          <p:nvSpPr>
            <p:cNvPr id="1100" name="Freeform 76"/>
            <p:cNvSpPr>
              <a:spLocks noChangeAspect="1"/>
            </p:cNvSpPr>
            <p:nvPr/>
          </p:nvSpPr>
          <p:spPr bwMode="auto">
            <a:xfrm rot="19623743" flipH="1">
              <a:off x="3137624" y="3734701"/>
              <a:ext cx="1277904" cy="392752"/>
            </a:xfrm>
            <a:custGeom>
              <a:avLst/>
              <a:gdLst/>
              <a:ahLst/>
              <a:cxnLst>
                <a:cxn ang="0">
                  <a:pos x="0" y="69"/>
                </a:cxn>
                <a:cxn ang="0">
                  <a:pos x="1081" y="0"/>
                </a:cxn>
                <a:cxn ang="0">
                  <a:pos x="910" y="159"/>
                </a:cxn>
                <a:cxn ang="0">
                  <a:pos x="1807" y="123"/>
                </a:cxn>
                <a:cxn ang="0">
                  <a:pos x="648" y="271"/>
                </a:cxn>
                <a:cxn ang="0">
                  <a:pos x="915" y="98"/>
                </a:cxn>
                <a:cxn ang="0">
                  <a:pos x="0" y="69"/>
                </a:cxn>
              </a:cxnLst>
              <a:rect l="0" t="0" r="r" b="b"/>
              <a:pathLst>
                <a:path w="1808" h="272">
                  <a:moveTo>
                    <a:pt x="0" y="69"/>
                  </a:moveTo>
                  <a:lnTo>
                    <a:pt x="1081" y="0"/>
                  </a:lnTo>
                  <a:lnTo>
                    <a:pt x="910" y="159"/>
                  </a:lnTo>
                  <a:lnTo>
                    <a:pt x="1807" y="123"/>
                  </a:lnTo>
                  <a:lnTo>
                    <a:pt x="648" y="271"/>
                  </a:lnTo>
                  <a:lnTo>
                    <a:pt x="915" y="98"/>
                  </a:lnTo>
                  <a:lnTo>
                    <a:pt x="0" y="69"/>
                  </a:lnTo>
                </a:path>
              </a:pathLst>
            </a:custGeom>
            <a:solidFill>
              <a:schemeClr val="tx1">
                <a:lumMod val="40000"/>
                <a:lumOff val="60000"/>
              </a:schemeClr>
            </a:solidFill>
            <a:ln w="6350" cap="rnd" cmpd="sng">
              <a:solidFill>
                <a:schemeClr val="accent5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/>
            </a:p>
          </p:txBody>
        </p:sp>
        <p:pic>
          <p:nvPicPr>
            <p:cNvPr id="1101" name="Picture 77" descr="Database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96292" y="4356100"/>
              <a:ext cx="1471613" cy="11890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102" name="Picture 78" descr="Database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39355" y="4356100"/>
              <a:ext cx="1471613" cy="11890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103" name="Picture 79" descr="Database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84005" y="4356100"/>
              <a:ext cx="1471613" cy="11890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04" name="Text Box 80"/>
            <p:cNvSpPr txBox="1">
              <a:spLocks noChangeArrowheads="1"/>
            </p:cNvSpPr>
            <p:nvPr/>
          </p:nvSpPr>
          <p:spPr bwMode="auto">
            <a:xfrm>
              <a:off x="2572874" y="4464020"/>
              <a:ext cx="716863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dirty="0" smtClean="0">
                  <a:ln>
                    <a:noFill/>
                  </a:ln>
                  <a:solidFill>
                    <a:schemeClr val="accent6">
                      <a:lumMod val="50000"/>
                    </a:schemeClr>
                  </a:solidFill>
                  <a:latin typeface="+mn-lt"/>
                  <a:cs typeface="Consolas" pitchFamily="49" charset="0"/>
                </a:rPr>
                <a:t>pubs</a:t>
              </a:r>
              <a:endParaRPr kumimoji="0" lang="bg-BG" sz="1800" b="0" i="0" u="none" strike="noStrike" cap="none" normalizeH="0" baseline="0" dirty="0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latin typeface="+mn-lt"/>
                <a:cs typeface="Consolas" pitchFamily="49" charset="0"/>
              </a:endParaRPr>
            </a:p>
          </p:txBody>
        </p:sp>
        <p:sp>
          <p:nvSpPr>
            <p:cNvPr id="1105" name="Text Box 81"/>
            <p:cNvSpPr txBox="1">
              <a:spLocks noChangeArrowheads="1"/>
            </p:cNvSpPr>
            <p:nvPr/>
          </p:nvSpPr>
          <p:spPr bwMode="auto">
            <a:xfrm>
              <a:off x="3883289" y="4464020"/>
              <a:ext cx="1386918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dirty="0" smtClean="0">
                  <a:ln>
                    <a:noFill/>
                  </a:ln>
                  <a:solidFill>
                    <a:schemeClr val="accent6">
                      <a:lumMod val="50000"/>
                    </a:schemeClr>
                  </a:solidFill>
                  <a:latin typeface="+mn-lt"/>
                  <a:cs typeface="Consolas" pitchFamily="49" charset="0"/>
                </a:rPr>
                <a:t>Northwind</a:t>
              </a:r>
              <a:endParaRPr kumimoji="0" lang="bg-BG" sz="1800" b="0" i="0" u="none" strike="noStrike" cap="none" normalizeH="0" baseline="0" dirty="0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latin typeface="+mn-lt"/>
                <a:cs typeface="Consolas" pitchFamily="49" charset="0"/>
              </a:endParaRPr>
            </a:p>
          </p:txBody>
        </p:sp>
        <p:sp>
          <p:nvSpPr>
            <p:cNvPr id="1106" name="Text Box 82"/>
            <p:cNvSpPr txBox="1">
              <a:spLocks noChangeArrowheads="1"/>
            </p:cNvSpPr>
            <p:nvPr/>
          </p:nvSpPr>
          <p:spPr bwMode="auto">
            <a:xfrm>
              <a:off x="6015268" y="4464020"/>
              <a:ext cx="409087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dirty="0" smtClean="0">
                  <a:ln>
                    <a:noFill/>
                  </a:ln>
                  <a:solidFill>
                    <a:schemeClr val="accent6">
                      <a:lumMod val="50000"/>
                    </a:schemeClr>
                  </a:solidFill>
                  <a:latin typeface="+mn-lt"/>
                  <a:cs typeface="Consolas" pitchFamily="49" charset="0"/>
                </a:rPr>
                <a:t>…</a:t>
              </a:r>
              <a:endParaRPr kumimoji="0" lang="bg-BG" sz="1800" b="0" i="0" u="none" strike="noStrike" cap="none" normalizeH="0" baseline="0" dirty="0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latin typeface="+mn-lt"/>
                <a:cs typeface="Consolas" pitchFamily="49" charset="0"/>
              </a:endParaRPr>
            </a:p>
          </p:txBody>
        </p:sp>
        <p:pic>
          <p:nvPicPr>
            <p:cNvPr id="62" name="Picture 25" descr="Database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8784" y="2115878"/>
              <a:ext cx="1471612" cy="12032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3" name="Text Box 70"/>
            <p:cNvSpPr txBox="1">
              <a:spLocks noChangeArrowheads="1"/>
            </p:cNvSpPr>
            <p:nvPr/>
          </p:nvSpPr>
          <p:spPr bwMode="auto">
            <a:xfrm>
              <a:off x="753575" y="2233221"/>
              <a:ext cx="962123" cy="40011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b="1" dirty="0" smtClean="0">
                  <a:solidFill>
                    <a:schemeClr val="accent6">
                      <a:lumMod val="50000"/>
                    </a:schemeClr>
                  </a:solidFill>
                  <a:latin typeface="+mn-lt"/>
                  <a:cs typeface="Consolas" pitchFamily="49" charset="0"/>
                </a:rPr>
                <a:t>master</a:t>
              </a:r>
              <a:endParaRPr lang="bg-BG" sz="2000" b="1" dirty="0" smtClean="0">
                <a:solidFill>
                  <a:schemeClr val="accent6">
                    <a:lumMod val="50000"/>
                  </a:schemeClr>
                </a:solidFill>
                <a:latin typeface="+mn-lt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51490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System 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Master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– meta-database keeping data about</a:t>
            </a:r>
          </a:p>
          <a:p>
            <a:pPr lvl="1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User accounts</a:t>
            </a:r>
          </a:p>
          <a:p>
            <a:pPr lvl="1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Configurable environment variables</a:t>
            </a:r>
          </a:p>
          <a:p>
            <a:pPr lvl="1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System error messages</a:t>
            </a:r>
          </a:p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Model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– a prototype for new databases</a:t>
            </a:r>
          </a:p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Tempdb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– storage for temporary tables and database objects</a:t>
            </a:r>
          </a:p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MSdb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– alerts and scheduled tasks</a:t>
            </a:r>
            <a:endParaRPr lang="en-US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404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SQL Server 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Each SQL Server database consists of two files:</a:t>
            </a:r>
          </a:p>
          <a:p>
            <a:pPr lvl="1"/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.mdf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noProof="1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file</a:t>
            </a:r>
          </a:p>
          <a:p>
            <a:pPr lvl="2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Contains the core data in the database</a:t>
            </a:r>
          </a:p>
          <a:p>
            <a:pPr lvl="2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Schema, tables data, and other database objects</a:t>
            </a:r>
          </a:p>
          <a:p>
            <a:pPr lvl="1"/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.ldf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noProof="1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file</a:t>
            </a:r>
          </a:p>
          <a:p>
            <a:pPr lvl="2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Transaction log – keeps track of transactions</a:t>
            </a:r>
          </a:p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You need both these files to use the database</a:t>
            </a:r>
            <a:endParaRPr lang="en-US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219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http://blogs.technet.com/cfs-file.ashx/__key/communityserver-blogs-components-weblogfiles/00-00-00-94-25/6428.SQL12_5F00_v_5F00_rgb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571" t="-5795" r="-4592" b="-7189"/>
          <a:stretch/>
        </p:blipFill>
        <p:spPr bwMode="auto">
          <a:xfrm rot="244431">
            <a:off x="981666" y="1705629"/>
            <a:ext cx="4072193" cy="2038497"/>
          </a:xfrm>
          <a:prstGeom prst="roundRect">
            <a:avLst>
              <a:gd name="adj" fmla="val 6431"/>
            </a:avLst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perspectiveContrastingRightFacing"/>
            <a:lightRig rig="threePt" dir="t"/>
          </a:scene3d>
          <a:extLst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4191000"/>
            <a:ext cx="5486400" cy="1600200"/>
          </a:xfrm>
        </p:spPr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SQL Server Authentication</a:t>
            </a:r>
            <a:endParaRPr lang="en-US" dirty="0"/>
          </a:p>
        </p:txBody>
      </p:sp>
      <p:pic>
        <p:nvPicPr>
          <p:cNvPr id="25602" name="Picture 2" descr="http://www.quietmove.com/images/512x512_Ic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1066800"/>
            <a:ext cx="4343400" cy="2933700"/>
          </a:xfrm>
          <a:prstGeom prst="rect">
            <a:avLst/>
          </a:prstGeom>
          <a:noFill/>
          <a:scene3d>
            <a:camera prst="perspectiveHeroicExtremeLeftFacing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813526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Connecting to</a:t>
            </a:r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SQL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Connecting to SQL Server requires</a:t>
            </a:r>
            <a:endParaRPr lang="bg-BG" dirty="0" smtClean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 lvl="1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The name of the server (e.g.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localhost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)</a:t>
            </a:r>
          </a:p>
          <a:p>
            <a:pPr lvl="1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The name of the DB instance (e.g.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SQLEXPRESS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)</a:t>
            </a:r>
            <a:endParaRPr lang="bg-BG" dirty="0" smtClean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 lvl="1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The name of the database (e.g.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Northwind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)</a:t>
            </a:r>
            <a:endParaRPr lang="bg-BG" dirty="0" smtClean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 lvl="1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Username / password</a:t>
            </a:r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(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if using SQL Server authentication)</a:t>
            </a:r>
          </a:p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Types of authentication in</a:t>
            </a:r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SQL Server</a:t>
            </a:r>
          </a:p>
          <a:p>
            <a:pPr lvl="1"/>
            <a:r>
              <a:rPr lang="ru-RU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Windows (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by using</a:t>
            </a:r>
            <a:r>
              <a:rPr lang="ru-RU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 Windows user credentials</a:t>
            </a:r>
            <a:r>
              <a:rPr lang="ru-RU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)</a:t>
            </a:r>
          </a:p>
          <a:p>
            <a:pPr lvl="1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Mixed</a:t>
            </a:r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(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both </a:t>
            </a:r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Windows 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and</a:t>
            </a:r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SQL Server)</a:t>
            </a:r>
            <a:endParaRPr lang="bg-BG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4763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SQL Server Users Permissions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Each user has certain permissions and roles for a database (Database User Account)</a:t>
            </a:r>
          </a:p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 role defines a group of users with the same permissions</a:t>
            </a:r>
          </a:p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There are 3 types of roles in MS SQL Server</a:t>
            </a:r>
          </a:p>
          <a:p>
            <a:pPr lvl="1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Fixed server roles</a:t>
            </a:r>
          </a:p>
          <a:p>
            <a:pPr lvl="1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Fixed database roles</a:t>
            </a:r>
          </a:p>
          <a:p>
            <a:pPr lvl="1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User-defined database roles</a:t>
            </a:r>
            <a:endParaRPr lang="en-US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452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Fixed Database Roles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– maintains all default permissions for users in a database</a:t>
            </a:r>
          </a:p>
          <a:p>
            <a:pPr>
              <a:spcBef>
                <a:spcPts val="0"/>
              </a:spcBef>
            </a:pP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Db_owner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– performs any database role activity</a:t>
            </a:r>
          </a:p>
          <a:p>
            <a:pPr>
              <a:spcBef>
                <a:spcPts val="0"/>
              </a:spcBef>
            </a:pP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Db_accessadmin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– add or remove database users, groups, and roles</a:t>
            </a:r>
          </a:p>
          <a:p>
            <a:pPr>
              <a:spcBef>
                <a:spcPts val="0"/>
              </a:spcBef>
            </a:pP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Db_ddladmin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– add, modify, or drop database objects</a:t>
            </a:r>
          </a:p>
          <a:p>
            <a:pPr>
              <a:spcBef>
                <a:spcPts val="0"/>
              </a:spcBef>
            </a:pP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Db_securityadmin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– assign statement and object permissions</a:t>
            </a:r>
          </a:p>
          <a:p>
            <a:pPr>
              <a:spcBef>
                <a:spcPts val="0"/>
              </a:spcBef>
            </a:pP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Others…</a:t>
            </a:r>
            <a:endParaRPr lang="en-US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841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5534" y="762000"/>
            <a:ext cx="7010400" cy="1600200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SQL Server Management Studio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5410200"/>
            <a:ext cx="7010400" cy="954880"/>
          </a:xfrm>
        </p:spPr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 Powerful Management Tool for</a:t>
            </a:r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Administrators and Developers</a:t>
            </a:r>
            <a:endParaRPr 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0813" y="2628563"/>
            <a:ext cx="3709987" cy="2413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9" name="Picture 5" descr="http://sourcemaking.com/files/sm/images/hammer.jpg"/>
          <p:cNvPicPr>
            <a:picLocks noChangeAspect="1" noChangeArrowheads="1"/>
          </p:cNvPicPr>
          <p:nvPr/>
        </p:nvPicPr>
        <p:blipFill>
          <a:blip r:embed="rId3" cstate="screen">
            <a:lum bright="-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89703">
            <a:off x="1521081" y="3116094"/>
            <a:ext cx="1173380" cy="1790700"/>
          </a:xfrm>
          <a:prstGeom prst="roundRect">
            <a:avLst>
              <a:gd name="adj" fmla="val 7479"/>
            </a:avLst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</p:pic>
      <p:pic>
        <p:nvPicPr>
          <p:cNvPr id="21507" name="Picture 3" descr="http://www.araelium.com/images/masthead/home_querious_ico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927027">
            <a:off x="6170074" y="3412825"/>
            <a:ext cx="1567512" cy="169905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20706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4200" y="152400"/>
            <a:ext cx="5791200" cy="990600"/>
          </a:xfrm>
        </p:spPr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SQL Server Management Studio (SSMS)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5410200"/>
          </a:xfrm>
        </p:spPr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SQL Server Management Studio (SSMS) is a</a:t>
            </a:r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powerful graphical DB management tool</a:t>
            </a:r>
            <a:endParaRPr lang="bg-BG" dirty="0" smtClean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 lvl="1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Administrate databases (create, modify, backup / restore DB)</a:t>
            </a:r>
          </a:p>
          <a:p>
            <a:pPr lvl="1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Create and modify E/R diagrams</a:t>
            </a:r>
          </a:p>
          <a:p>
            <a:pPr lvl="1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View / modify table data</a:t>
            </a:r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and other DB objects</a:t>
            </a:r>
          </a:p>
          <a:p>
            <a:pPr lvl="1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Execute SQL queries</a:t>
            </a:r>
          </a:p>
          <a:p>
            <a:pPr lvl="1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Free and easy to use tool</a:t>
            </a:r>
          </a:p>
          <a:p>
            <a:pPr lvl="1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Works with</a:t>
            </a:r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all SQL Server versions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172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152400"/>
            <a:ext cx="7010400" cy="914400"/>
          </a:xfrm>
        </p:spPr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SQL Server Management Studio – Screenshot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067" y="1371600"/>
            <a:ext cx="7242392" cy="5029200"/>
          </a:xfrm>
          <a:prstGeom prst="roundRect">
            <a:avLst>
              <a:gd name="adj" fmla="val 1405"/>
            </a:avLst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75576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C:\Trash\books3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1229139"/>
            <a:ext cx="1905000" cy="273326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SQL Server 2012 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– Intro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SQL Server Services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Types of Databases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Authentication and Permissions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SQL Server Management Studio</a:t>
            </a:r>
            <a:endParaRPr lang="bg-BG" dirty="0" smtClean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 lvl="1">
              <a:lnSpc>
                <a:spcPct val="100000"/>
              </a:lnSpc>
            </a:pP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Moving a SQL Server Database</a:t>
            </a:r>
            <a:endParaRPr lang="bg-BG" dirty="0" smtClean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 lvl="2">
              <a:lnSpc>
                <a:spcPct val="100000"/>
              </a:lnSpc>
            </a:pP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Through Backups and Restore</a:t>
            </a:r>
          </a:p>
          <a:p>
            <a:pPr lvl="2">
              <a:lnSpc>
                <a:spcPct val="100000"/>
              </a:lnSpc>
            </a:pP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By Detaching and Attaching </a:t>
            </a:r>
            <a:endParaRPr lang="en-US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7" name="Picture 2" descr="http://blogs.technet.com/cfs-file.ashx/__key/communityserver-blogs-components-weblogfiles/00-00-00-94-25/6428.SQL12_5F00_v_5F00_rgb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571" t="-5795" r="-4592" b="-7189"/>
          <a:stretch/>
        </p:blipFill>
        <p:spPr bwMode="auto">
          <a:xfrm>
            <a:off x="6324600" y="4838700"/>
            <a:ext cx="2286000" cy="1448878"/>
          </a:xfrm>
          <a:prstGeom prst="roundRect">
            <a:avLst>
              <a:gd name="adj" fmla="val 3787"/>
            </a:avLst>
          </a:prstGeom>
          <a:solidFill>
            <a:srgbClr val="FFFFFF"/>
          </a:solidFill>
          <a:extLst/>
        </p:spPr>
      </p:pic>
    </p:spTree>
    <p:extLst>
      <p:ext uri="{BB962C8B-B14F-4D97-AF65-F5344CB8AC3E}">
        <p14:creationId xmlns:p14="http://schemas.microsoft.com/office/powerpoint/2010/main" val="292434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SSMS Setting Server Account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15000"/>
          </a:xfrm>
        </p:spPr>
        <p:txBody>
          <a:bodyPr/>
          <a:lstStyle/>
          <a:p>
            <a:pPr marL="361950" indent="-361950">
              <a:tabLst/>
            </a:pP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You can use SSMS to create database user / give permissions to Windows users</a:t>
            </a:r>
          </a:p>
          <a:p>
            <a:pPr marL="361950" indent="-361950">
              <a:tabLst/>
            </a:pP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Follow these steps:</a:t>
            </a:r>
          </a:p>
          <a:p>
            <a:pPr marL="814388" lvl="1" indent="-457200">
              <a:buFont typeface="+mj-lt"/>
              <a:buAutoNum type="arabicPeriod"/>
            </a:pP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Right click on the [Security / Login] folder in Object Explorer and choose "New Login…"</a:t>
            </a:r>
            <a:endParaRPr lang="en-US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875" y="4038600"/>
            <a:ext cx="4276726" cy="2362200"/>
          </a:xfrm>
          <a:prstGeom prst="rect">
            <a:avLst/>
          </a:prstGeom>
          <a:noFill/>
          <a:ln w="9525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59119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SSMS Setting Server Account (2)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 marL="814388" lvl="1" indent="-457200">
              <a:buFont typeface="+mj-lt"/>
              <a:buAutoNum type="arabicPeriod" startAt="2"/>
            </a:pP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In the next dialog click the [Search] button</a:t>
            </a:r>
          </a:p>
          <a:p>
            <a:pPr lvl="2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Select one of the Windows accounts in a typical Windows fashion</a:t>
            </a:r>
          </a:p>
          <a:p>
            <a:pPr lvl="2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Leave the authentication method set to Windows authentication</a:t>
            </a:r>
          </a:p>
          <a:p>
            <a:pPr lvl="2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Click [OK]</a:t>
            </a:r>
          </a:p>
          <a:p>
            <a:pPr marL="627063" lvl="1" indent="-279400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Thus</a:t>
            </a: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you create an SQL Server User account</a:t>
            </a:r>
          </a:p>
          <a:p>
            <a:pPr marL="989013" lvl="2" indent="-349250"/>
            <a:r>
              <a:rPr lang="en-US" sz="2600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Account permissions could be assigned later</a:t>
            </a:r>
          </a:p>
          <a:p>
            <a:pPr marL="696913" lvl="1" indent="-349250"/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Windows administrators already have access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194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SSMS Setting Database Account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5562600"/>
          </a:xfrm>
        </p:spPr>
        <p:txBody>
          <a:bodyPr/>
          <a:lstStyle/>
          <a:p>
            <a:pPr marL="446088" indent="-446088">
              <a:buFont typeface="+mj-lt"/>
              <a:buAutoNum type="arabicPeriod"/>
              <a:tabLst/>
            </a:pPr>
            <a:r>
              <a:rPr lang="en-US" sz="3000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Right click on the "Security" under some of the databases and choose "New" </a:t>
            </a:r>
            <a:r>
              <a:rPr lang="en-US" sz="3000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sym typeface="Wingdings"/>
              </a:rPr>
              <a:t></a:t>
            </a:r>
            <a:r>
              <a:rPr lang="en-US" sz="3000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"User"</a:t>
            </a:r>
          </a:p>
          <a:p>
            <a:pPr marL="446088" indent="-446088">
              <a:buFont typeface="+mj-lt"/>
              <a:buAutoNum type="arabicPeriod"/>
              <a:tabLst/>
            </a:pPr>
            <a:r>
              <a:rPr lang="en-US" sz="3000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Enter username and select one of the Server accounts to use</a:t>
            </a:r>
          </a:p>
          <a:p>
            <a:pPr marL="446088" indent="-446088">
              <a:buFont typeface="+mj-lt"/>
              <a:buAutoNum type="arabicPeriod"/>
              <a:tabLst/>
            </a:pPr>
            <a:r>
              <a:rPr lang="en-US" sz="3000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Assign the roles for this user</a:t>
            </a:r>
          </a:p>
          <a:p>
            <a:pPr marL="446088" indent="-446088">
              <a:buFont typeface="+mj-lt"/>
              <a:buAutoNum type="arabicPeriod"/>
              <a:tabLst/>
            </a:pPr>
            <a:r>
              <a:rPr lang="en-US" sz="3000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Click [OK] to confirm</a:t>
            </a:r>
          </a:p>
          <a:p>
            <a:pPr lvl="1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By selecting the [Name-of-Database] 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sym typeface="Wingdings"/>
              </a:rPr>
              <a:t>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"Properties" 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sym typeface="Wingdings"/>
              </a:rPr>
              <a:t>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"Permissions" you can also set specific permissions for the accounts</a:t>
            </a:r>
            <a:endParaRPr lang="en-US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420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152400"/>
            <a:ext cx="5181600" cy="914400"/>
          </a:xfrm>
        </p:spPr>
        <p:txBody>
          <a:bodyPr/>
          <a:lstStyle/>
          <a:p>
            <a:r>
              <a:rPr lang="en-US" dirty="0" smtClean="0"/>
              <a:t>Creating Database Users – Screenshot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338696"/>
            <a:ext cx="5638800" cy="5062104"/>
          </a:xfrm>
          <a:prstGeom prst="roundRect">
            <a:avLst>
              <a:gd name="adj" fmla="val 1334"/>
            </a:avLst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76668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267200"/>
            <a:ext cx="7391400" cy="1219200"/>
          </a:xfrm>
        </p:spPr>
        <p:txBody>
          <a:bodyPr/>
          <a:lstStyle/>
          <a:p>
            <a:pPr algn="ctr">
              <a:lnSpc>
                <a:spcPts val="4800"/>
              </a:lnSpc>
            </a:pP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Creating Accounts and Assigning Permissions in SQL Server</a:t>
            </a:r>
            <a:endParaRPr lang="bg-BG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24200" y="5715000"/>
            <a:ext cx="2667000" cy="609600"/>
          </a:xfrm>
        </p:spPr>
        <p:txBody>
          <a:bodyPr/>
          <a:lstStyle/>
          <a:p>
            <a:pPr marL="0" lvl="1" indent="0" algn="ctr">
              <a:buNone/>
            </a:pPr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17410" name="Picture 2" descr="http://www.ohanaware.com/weblog/wp-content/uploads/2009/07/Permissions-Reset-Ic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8398" y="762000"/>
            <a:ext cx="3746202" cy="328723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08383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1800" y="152400"/>
            <a:ext cx="5943600" cy="914400"/>
          </a:xfrm>
        </p:spPr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Using SQL Server Management Studio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5410200"/>
          </a:xfrm>
        </p:spPr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SSMS can be used to visually edit the structure or data in a database</a:t>
            </a:r>
          </a:p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It can execute T-SQL queries</a:t>
            </a:r>
          </a:p>
          <a:p>
            <a:pPr lvl="1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Select the database you want to work with in the Object Explorer</a:t>
            </a:r>
          </a:p>
          <a:p>
            <a:pPr lvl="1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Click the [New Query] button</a:t>
            </a:r>
          </a:p>
          <a:p>
            <a:pPr lvl="1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Write the query in the window to the right of Object Explorer</a:t>
            </a:r>
          </a:p>
          <a:p>
            <a:pPr lvl="1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Click the [Execute] button</a:t>
            </a:r>
            <a:endParaRPr lang="en-US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058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Executing SQL – Screenshot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650" y="1417342"/>
            <a:ext cx="7971750" cy="4785316"/>
          </a:xfrm>
          <a:prstGeom prst="roundRect">
            <a:avLst>
              <a:gd name="adj" fmla="val 1623"/>
            </a:avLst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903499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267200"/>
            <a:ext cx="7543800" cy="1066800"/>
          </a:xfrm>
        </p:spPr>
        <p:txBody>
          <a:bodyPr/>
          <a:lstStyle/>
          <a:p>
            <a:pPr algn="ctr">
              <a:lnSpc>
                <a:spcPts val="4500"/>
              </a:lnSpc>
            </a:pP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Executing Simple SQL Queries in SQL Server Management Studio</a:t>
            </a:r>
            <a:endParaRPr lang="bg-BG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76600" y="5562600"/>
            <a:ext cx="2514600" cy="609600"/>
          </a:xfrm>
        </p:spPr>
        <p:txBody>
          <a:bodyPr/>
          <a:lstStyle/>
          <a:p>
            <a:pPr marL="0" lvl="1" indent="0" algn="ctr">
              <a:buNone/>
            </a:pPr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15362" name="Picture 2" descr="http://www.lalala.fr/blog/wp-content/uploads/2008/04/pf_sql_icon_bas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3190" y="1295400"/>
            <a:ext cx="2409826" cy="2424608"/>
          </a:xfrm>
          <a:prstGeom prst="roundRect">
            <a:avLst>
              <a:gd name="adj" fmla="val 2989"/>
            </a:avLst>
          </a:prstGeom>
          <a:noFill/>
        </p:spPr>
      </p:pic>
      <p:pic>
        <p:nvPicPr>
          <p:cNvPr id="15364" name="Picture 4" descr="http://2.bp.blogspot.com/_yffYSUdSwVc/SdHyporUXjI/AAAAAAAAAJA/OaEqw4ilVQQ/s320/LinqIcon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85" t="3432" r="9333" b="9505"/>
          <a:stretch>
            <a:fillRect/>
          </a:stretch>
        </p:blipFill>
        <p:spPr bwMode="auto">
          <a:xfrm>
            <a:off x="1905000" y="1295401"/>
            <a:ext cx="2327103" cy="2438400"/>
          </a:xfrm>
          <a:prstGeom prst="roundRect">
            <a:avLst>
              <a:gd name="adj" fmla="val 2754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1503917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1219200"/>
            <a:ext cx="5486400" cy="1447800"/>
          </a:xfrm>
        </p:spPr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Moving an SQL Server Database</a:t>
            </a:r>
            <a:endParaRPr lang="en-US" dirty="0"/>
          </a:p>
        </p:txBody>
      </p:sp>
      <p:pic>
        <p:nvPicPr>
          <p:cNvPr id="14338" name="Picture 2" descr="http://www.core-consultancy.com/images-design/image-busines-continuity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194424"/>
            <a:ext cx="6972300" cy="2825376"/>
          </a:xfrm>
          <a:prstGeom prst="roundRect">
            <a:avLst>
              <a:gd name="adj" fmla="val 3910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193572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Moving a SQL Server 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Necessary when we install a certain application at the customer environment</a:t>
            </a:r>
            <a:endParaRPr lang="bg-BG" dirty="0" smtClean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Ways of moving an</a:t>
            </a:r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SQL Server database</a:t>
            </a:r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:</a:t>
            </a:r>
          </a:p>
          <a:p>
            <a:pPr lvl="1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By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backup and restore</a:t>
            </a:r>
          </a:p>
          <a:p>
            <a:pPr lvl="2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Create backup and restore it on the other server</a:t>
            </a:r>
          </a:p>
          <a:p>
            <a:pPr lvl="1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By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detaching and attaching 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the database files</a:t>
            </a:r>
          </a:p>
          <a:p>
            <a:pPr lvl="2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The 2 servers must be the same versions!</a:t>
            </a:r>
          </a:p>
          <a:p>
            <a:pPr lvl="1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By dumping the database as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SQL script</a:t>
            </a:r>
          </a:p>
          <a:p>
            <a:pPr lvl="2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Not supported in SSMS</a:t>
            </a:r>
            <a:endParaRPr lang="bg-BG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748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C:\Trash\books3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00" y="1229139"/>
            <a:ext cx="1905000" cy="273326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MySQL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– Intro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MySQL Community Server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MySQL Services, Start, Stop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Authentication and Login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MySQL Console Client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MySQL Workbench</a:t>
            </a:r>
          </a:p>
          <a:p>
            <a:pPr lvl="1">
              <a:lnSpc>
                <a:spcPct val="100000"/>
              </a:lnSpc>
            </a:pPr>
            <a:r>
              <a:rPr lang="en-US" noProof="1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phpMyAdmin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Tool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Moving a MySQL Database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7" name="Picture 4" descr="http://www.w3resource.com/mysql/mysql-logo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42" r="-3634"/>
          <a:stretch/>
        </p:blipFill>
        <p:spPr bwMode="auto">
          <a:xfrm>
            <a:off x="5943600" y="4800600"/>
            <a:ext cx="2628900" cy="1373217"/>
          </a:xfrm>
          <a:prstGeom prst="roundRect">
            <a:avLst>
              <a:gd name="adj" fmla="val 3787"/>
            </a:avLst>
          </a:prstGeom>
          <a:solidFill>
            <a:srgbClr val="FFFFFF"/>
          </a:solidFill>
          <a:extLst/>
        </p:spPr>
      </p:pic>
    </p:spTree>
    <p:extLst>
      <p:ext uri="{BB962C8B-B14F-4D97-AF65-F5344CB8AC3E}">
        <p14:creationId xmlns:p14="http://schemas.microsoft.com/office/powerpoint/2010/main" val="3860662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Moving by Backup and Restore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Backup and restore database through SSMS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3619500"/>
            <a:ext cx="6791325" cy="2781300"/>
          </a:xfrm>
          <a:prstGeom prst="rect">
            <a:avLst/>
          </a:prstGeom>
          <a:ln w="12700">
            <a:solidFill>
              <a:schemeClr val="accent5">
                <a:lumMod val="7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450" y="1828800"/>
            <a:ext cx="5086350" cy="2552700"/>
          </a:xfrm>
          <a:prstGeom prst="rect">
            <a:avLst/>
          </a:prstGeom>
          <a:ln w="12700">
            <a:solidFill>
              <a:schemeClr val="accent5">
                <a:lumMod val="7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48291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1800" y="152400"/>
            <a:ext cx="5943600" cy="914400"/>
          </a:xfrm>
        </p:spPr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Moving DB by Detaching and Attaching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On the source server</a:t>
            </a:r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:</a:t>
            </a:r>
          </a:p>
          <a:p>
            <a:pPr lvl="1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Choose the database in</a:t>
            </a:r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SQL Server Management Studio</a:t>
            </a:r>
            <a:endParaRPr lang="bg-BG" dirty="0" smtClean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 lvl="1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From the context menu we choose the Detach command</a:t>
            </a:r>
            <a:endParaRPr lang="bg-BG" dirty="0" smtClean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We copy the database files from the source server to the destination server</a:t>
            </a:r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:</a:t>
            </a:r>
          </a:p>
          <a:p>
            <a:pPr lvl="1"/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&lt;database_name&gt;.mdf</a:t>
            </a:r>
          </a:p>
          <a:p>
            <a:pPr lvl="1"/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&lt;database_name&gt;.ldf</a:t>
            </a:r>
            <a:endParaRPr lang="en-US" noProof="1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941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4445000"/>
            <a:ext cx="6324600" cy="1219200"/>
          </a:xfrm>
        </p:spPr>
        <p:txBody>
          <a:bodyPr/>
          <a:lstStyle/>
          <a:p>
            <a:pPr algn="ctr">
              <a:lnSpc>
                <a:spcPts val="4500"/>
              </a:lnSpc>
            </a:pP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Moving a Database by Detaching and Attaching</a:t>
            </a:r>
            <a:endParaRPr lang="bg-BG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0400" y="5791200"/>
            <a:ext cx="2667000" cy="609600"/>
          </a:xfrm>
        </p:spPr>
        <p:txBody>
          <a:bodyPr/>
          <a:lstStyle/>
          <a:p>
            <a:pPr marL="0" lvl="1" indent="0" algn="ctr">
              <a:buNone/>
            </a:pPr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10242" name="Picture 2" descr="http://ecommerce.destinyassoc.com/images/backup_tool_ico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9034" y="1244600"/>
            <a:ext cx="4305300" cy="28575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88391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4953001"/>
            <a:ext cx="7467600" cy="685800"/>
          </a:xfrm>
        </p:spPr>
        <p:txBody>
          <a:bodyPr/>
          <a:lstStyle/>
          <a:p>
            <a:r>
              <a:rPr lang="en-US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MySQL Server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679280"/>
            <a:ext cx="6400800" cy="569120"/>
          </a:xfrm>
        </p:spPr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Overview</a:t>
            </a:r>
            <a:endParaRPr lang="en-US" dirty="0"/>
          </a:p>
        </p:txBody>
      </p:sp>
      <p:pic>
        <p:nvPicPr>
          <p:cNvPr id="9" name="Picture 4" descr="http://www.w3resource.com/mysql/mysql-logo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42" r="-3634"/>
          <a:stretch/>
        </p:blipFill>
        <p:spPr bwMode="auto">
          <a:xfrm>
            <a:off x="1905000" y="1779894"/>
            <a:ext cx="5053482" cy="2639706"/>
          </a:xfrm>
          <a:prstGeom prst="roundRect">
            <a:avLst>
              <a:gd name="adj" fmla="val 3787"/>
            </a:avLst>
          </a:prstGeom>
          <a:solidFill>
            <a:srgbClr val="FFFFFF"/>
          </a:solidFill>
          <a:extLst/>
        </p:spPr>
      </p:pic>
      <p:pic>
        <p:nvPicPr>
          <p:cNvPr id="33796" name="Picture 4" descr="http://www.trainingspot.com/images/SQL2008_icon_large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980004">
            <a:off x="6095307" y="899868"/>
            <a:ext cx="1698713" cy="1760051"/>
          </a:xfrm>
          <a:prstGeom prst="roundRect">
            <a:avLst>
              <a:gd name="adj" fmla="val 3706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5">
                <a:lumMod val="60000"/>
                <a:lumOff val="40000"/>
              </a:schemeClr>
            </a:solidFill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41967">
            <a:off x="1264974" y="982526"/>
            <a:ext cx="3577397" cy="2133002"/>
          </a:xfrm>
          <a:prstGeom prst="roundRect">
            <a:avLst>
              <a:gd name="adj" fmla="val 2538"/>
            </a:avLst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perspectiveHeroicExtremeRightFacing">
              <a:rot lat="449630" lon="20136790" rev="256841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3634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</a:t>
            </a:r>
            <a:r>
              <a:rPr lang="en-US" smtClean="0"/>
              <a:t>is MySQL?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867400"/>
          </a:xfrm>
        </p:spPr>
        <p:txBody>
          <a:bodyPr/>
          <a:lstStyle/>
          <a:p>
            <a:r>
              <a:rPr lang="en-US" dirty="0" smtClean="0"/>
              <a:t>MySQL Database Server</a:t>
            </a:r>
          </a:p>
          <a:p>
            <a:pPr lvl="1"/>
            <a:r>
              <a:rPr lang="en-US" dirty="0" smtClean="0"/>
              <a:t>MySQL is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open-source</a:t>
            </a:r>
            <a:r>
              <a:rPr lang="en-US" dirty="0" smtClean="0"/>
              <a:t> DB server (RDBMS)</a:t>
            </a:r>
          </a:p>
          <a:p>
            <a:pPr lvl="1"/>
            <a:r>
              <a:rPr lang="en-US" dirty="0" smtClean="0"/>
              <a:t>World's most-popular open-source database</a:t>
            </a:r>
          </a:p>
          <a:p>
            <a:pPr lvl="1"/>
            <a:r>
              <a:rPr lang="en-US" dirty="0" smtClean="0"/>
              <a:t>Mostly used to power web sites and small apps</a:t>
            </a:r>
          </a:p>
          <a:p>
            <a:pPr lvl="1"/>
            <a:r>
              <a:rPr lang="en-US" dirty="0" smtClean="0"/>
              <a:t>Supports concurrency,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transactions</a:t>
            </a:r>
            <a:r>
              <a:rPr lang="en-US" dirty="0" smtClean="0"/>
              <a:t> (full ACID)</a:t>
            </a:r>
          </a:p>
          <a:p>
            <a:pPr lvl="1"/>
            <a:r>
              <a:rPr lang="en-US" dirty="0" smtClean="0"/>
              <a:t>Stored procedures, views, triggers, partitioning</a:t>
            </a:r>
          </a:p>
          <a:p>
            <a:pPr lvl="1"/>
            <a:r>
              <a:rPr lang="en-US" dirty="0"/>
              <a:t>Support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clustering</a:t>
            </a:r>
            <a:r>
              <a:rPr lang="en-US" dirty="0"/>
              <a:t> and </a:t>
            </a:r>
            <a:r>
              <a:rPr lang="en-US" dirty="0" smtClean="0"/>
              <a:t>replication</a:t>
            </a:r>
          </a:p>
          <a:p>
            <a:r>
              <a:rPr lang="en-US" dirty="0" smtClean="0"/>
              <a:t>Free and paid editions</a:t>
            </a:r>
          </a:p>
          <a:p>
            <a:pPr lvl="1"/>
            <a:r>
              <a:rPr lang="en-US" dirty="0" smtClean="0"/>
              <a:t>Community Server, Enterprise, Cluster CGE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95903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MySQL Community Server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r>
              <a:rPr lang="fr-FR" dirty="0"/>
              <a:t>MySQL Community Server</a:t>
            </a:r>
            <a:endParaRPr lang="en-US" dirty="0" smtClean="0"/>
          </a:p>
          <a:p>
            <a:pPr lvl="1"/>
            <a:r>
              <a:rPr lang="en-US" dirty="0" smtClean="0"/>
              <a:t>The free open-source MySQL edition</a:t>
            </a:r>
          </a:p>
          <a:p>
            <a:pPr lvl="1"/>
            <a:r>
              <a:rPr lang="en-US" dirty="0" smtClean="0"/>
              <a:t>Windows: </a:t>
            </a:r>
          </a:p>
          <a:p>
            <a:pPr lvl="2"/>
            <a:r>
              <a:rPr lang="en-US" dirty="0" smtClean="0"/>
              <a:t>Pre-packaged installer available from </a:t>
            </a:r>
            <a:r>
              <a:rPr lang="fr-FR" dirty="0">
                <a:hlinkClick r:id="rId2"/>
              </a:rPr>
              <a:t>http://dev.mysql.com/downloads/mysql/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Linux: </a:t>
            </a:r>
          </a:p>
          <a:p>
            <a:pPr lvl="2"/>
            <a:r>
              <a:rPr lang="en-US" dirty="0" smtClean="0"/>
              <a:t>Available through the package managers</a:t>
            </a:r>
          </a:p>
          <a:p>
            <a:pPr lvl="2"/>
            <a:r>
              <a:rPr lang="en-US" dirty="0" smtClean="0"/>
              <a:t>E.g.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apt-get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install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mysql-server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yum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install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mysql-server</a:t>
            </a:r>
            <a:endParaRPr lang="en-US" noProof="1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69102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MySQL Storage Engines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63600"/>
            <a:ext cx="8686800" cy="5791200"/>
          </a:xfrm>
        </p:spPr>
        <p:txBody>
          <a:bodyPr/>
          <a:lstStyle/>
          <a:p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MyISAM</a:t>
            </a:r>
          </a:p>
          <a:p>
            <a:pPr lvl="1"/>
            <a:r>
              <a:rPr lang="en-US" dirty="0" smtClean="0"/>
              <a:t>Fast, non-transactional </a:t>
            </a:r>
            <a:r>
              <a:rPr lang="en-US" dirty="0" smtClean="0">
                <a:sym typeface="Wingdings" pitchFamily="2" charset="2"/>
              </a:rPr>
              <a:t> unreliable, forget it!</a:t>
            </a:r>
          </a:p>
          <a:p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sym typeface="Wingdings" pitchFamily="2" charset="2"/>
              </a:rPr>
              <a:t>InnoDB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Fully ACID transactional, highly reliable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Recommended for most applications</a:t>
            </a:r>
          </a:p>
          <a:p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sym typeface="Wingdings" pitchFamily="2" charset="2"/>
              </a:rPr>
              <a:t>Memory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Ultra-fast, non-persistent</a:t>
            </a:r>
          </a:p>
          <a:p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sym typeface="Wingdings" pitchFamily="2" charset="2"/>
              </a:rPr>
              <a:t>CSV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Stores the data in CSV (text) files</a:t>
            </a:r>
          </a:p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15635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MySQL Services, Start, Stop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89000"/>
            <a:ext cx="8686800" cy="5791200"/>
          </a:xfrm>
        </p:spPr>
        <p:txBody>
          <a:bodyPr/>
          <a:lstStyle/>
          <a:p>
            <a:r>
              <a:rPr lang="en-US" dirty="0" smtClean="0"/>
              <a:t>MySQL Services</a:t>
            </a:r>
          </a:p>
          <a:p>
            <a:pPr lvl="1"/>
            <a:r>
              <a:rPr lang="en-US" dirty="0" smtClean="0"/>
              <a:t>Just one service (in Windows):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MySQL56</a:t>
            </a:r>
          </a:p>
          <a:p>
            <a:pPr lvl="1"/>
            <a:r>
              <a:rPr lang="en-US" dirty="0" smtClean="0"/>
              <a:t>Starting: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net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start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MySQL56</a:t>
            </a:r>
          </a:p>
          <a:p>
            <a:pPr lvl="1"/>
            <a:r>
              <a:rPr lang="en-US" dirty="0" smtClean="0"/>
              <a:t>Stopping: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net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stop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MySQL56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9700" y="3597276"/>
            <a:ext cx="6310026" cy="28289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7031355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8" name="Picture 8" descr="http://tsg.eng.fau.edu/wp-content/uploads/2010/09/phpmyadmin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2743200"/>
            <a:ext cx="6009409" cy="3305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81000" y="1031080"/>
            <a:ext cx="8382000" cy="914400"/>
          </a:xfrm>
        </p:spPr>
        <p:txBody>
          <a:bodyPr/>
          <a:lstStyle/>
          <a:p>
            <a:r>
              <a:rPr lang="en-US" dirty="0" smtClean="0"/>
              <a:t>MySQL Administration Tools</a:t>
            </a:r>
            <a:endParaRPr lang="bg-BG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04800" y="1869280"/>
            <a:ext cx="8534400" cy="797720"/>
          </a:xfrm>
        </p:spPr>
        <p:txBody>
          <a:bodyPr/>
          <a:lstStyle/>
          <a:p>
            <a:r>
              <a:rPr lang="en-US" dirty="0" smtClean="0"/>
              <a:t>The Console Client, MySQL Workbench, </a:t>
            </a:r>
            <a:r>
              <a:rPr lang="en-US" noProof="1" smtClean="0"/>
              <a:t>phpMyAdmin</a:t>
            </a:r>
            <a:endParaRPr lang="en-US" noProof="1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348681"/>
            <a:ext cx="2933700" cy="25949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6725" y="4134486"/>
            <a:ext cx="3962400" cy="22783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6" name="Picture 6" descr="http://codedog.net/wp-content/uploads/2013/02/phpMyAdmin-Logo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4186809"/>
            <a:ext cx="2590800" cy="1832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475051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Authentication and Login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MySQL uses traditional username / password authentication</a:t>
            </a:r>
          </a:p>
          <a:p>
            <a:pPr lvl="1"/>
            <a:r>
              <a:rPr lang="en-US" dirty="0" smtClean="0"/>
              <a:t>The administrator's user is: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root</a:t>
            </a:r>
          </a:p>
          <a:p>
            <a:pPr lvl="1"/>
            <a:r>
              <a:rPr lang="en-US" dirty="0"/>
              <a:t>The </a:t>
            </a:r>
            <a:r>
              <a:rPr lang="en-US" dirty="0" smtClean="0"/>
              <a:t>default password is specified during</a:t>
            </a:r>
            <a:br>
              <a:rPr lang="en-US" dirty="0" smtClean="0"/>
            </a:br>
            <a:r>
              <a:rPr lang="en-US" dirty="0" smtClean="0"/>
              <a:t>the installation process</a:t>
            </a:r>
          </a:p>
          <a:p>
            <a:r>
              <a:rPr lang="en-US" dirty="0" smtClean="0"/>
              <a:t>Connecting through the</a:t>
            </a:r>
            <a:br>
              <a:rPr lang="en-US" dirty="0" smtClean="0"/>
            </a:br>
            <a:r>
              <a:rPr lang="en-US" dirty="0" smtClean="0"/>
              <a:t>console client</a:t>
            </a:r>
          </a:p>
          <a:p>
            <a:pPr lvl="1">
              <a:lnSpc>
                <a:spcPct val="95000"/>
              </a:lnSpc>
            </a:pP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mysql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 –u root -p</a:t>
            </a:r>
          </a:p>
          <a:p>
            <a:pPr lvl="1">
              <a:lnSpc>
                <a:spcPct val="95000"/>
              </a:lnSpc>
            </a:pP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use world;</a:t>
            </a:r>
          </a:p>
          <a:p>
            <a:pPr lvl="1">
              <a:lnSpc>
                <a:spcPct val="95000"/>
              </a:lnSpc>
            </a:pP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select * from city limit 100;</a:t>
            </a:r>
            <a:endParaRPr lang="en-US" sz="2800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3505200"/>
            <a:ext cx="2781300" cy="24601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05566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http://blogs.technet.com/cfs-file.ashx/__key/communityserver-blogs-components-weblogfiles/00-00-00-94-25/6428.SQL12_5F00_v_5F00_rgb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571" t="-5795" r="-4592" b="-7189"/>
          <a:stretch/>
        </p:blipFill>
        <p:spPr bwMode="auto">
          <a:xfrm>
            <a:off x="2326067" y="1525832"/>
            <a:ext cx="4325260" cy="2741368"/>
          </a:xfrm>
          <a:prstGeom prst="roundRect">
            <a:avLst>
              <a:gd name="adj" fmla="val 3787"/>
            </a:avLst>
          </a:prstGeom>
          <a:solidFill>
            <a:srgbClr val="FFFFFF"/>
          </a:solidFill>
          <a:scene3d>
            <a:camera prst="perspectiveRight"/>
            <a:lightRig rig="threePt" dir="t"/>
          </a:scene3d>
          <a:extLst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4953001"/>
            <a:ext cx="6400800" cy="685800"/>
          </a:xfrm>
        </p:spPr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MS SQL Server 2012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679280"/>
            <a:ext cx="6400800" cy="569120"/>
          </a:xfrm>
        </p:spPr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Overview</a:t>
            </a:r>
            <a:endParaRPr lang="en-US" dirty="0"/>
          </a:p>
        </p:txBody>
      </p:sp>
      <p:pic>
        <p:nvPicPr>
          <p:cNvPr id="5" name="Picture 4" descr="http://www.thesug.org/mossasaurus/Wiki%20Documents/PivotTable_Data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1105">
            <a:off x="5245781" y="1080914"/>
            <a:ext cx="3093671" cy="2286000"/>
          </a:xfrm>
          <a:prstGeom prst="roundRect">
            <a:avLst>
              <a:gd name="adj" fmla="val 2714"/>
            </a:avLst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  <a:effectLst>
            <a:reflection blurRad="6350" stA="52000" endA="300" endPos="35000" dir="5400000" sy="-100000" algn="bl" rotWithShape="0"/>
          </a:effectLst>
          <a:scene3d>
            <a:camera prst="isometricOffAxis1Right"/>
            <a:lightRig rig="threePt" dir="t"/>
          </a:scene3d>
        </p:spPr>
      </p:pic>
      <p:pic>
        <p:nvPicPr>
          <p:cNvPr id="33796" name="Picture 4" descr="http://www.trainingspot.com/images/SQL2008_icon_large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61619">
            <a:off x="1009014" y="1214475"/>
            <a:ext cx="1564490" cy="1760051"/>
          </a:xfrm>
          <a:prstGeom prst="roundRect">
            <a:avLst>
              <a:gd name="adj" fmla="val 3706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5">
                <a:lumMod val="60000"/>
                <a:lumOff val="40000"/>
              </a:schemeClr>
            </a:solidFill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192539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5056923"/>
            <a:ext cx="7924800" cy="685800"/>
          </a:xfrm>
        </p:spPr>
        <p:txBody>
          <a:bodyPr/>
          <a:lstStyle/>
          <a:p>
            <a:r>
              <a:rPr lang="fr-FR" dirty="0"/>
              <a:t>MySQL Console Client</a:t>
            </a:r>
            <a:endParaRPr lang="bg-BG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5859402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bg-BG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4600" y="962878"/>
            <a:ext cx="6629400" cy="383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0940162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MySQL Workbench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MySQL Workbench is free open-source GUI administration tool for MySQL</a:t>
            </a:r>
          </a:p>
          <a:p>
            <a:pPr lvl="1"/>
            <a:r>
              <a:rPr lang="en-US" dirty="0"/>
              <a:t>Execute SQL </a:t>
            </a:r>
            <a:r>
              <a:rPr lang="en-US" dirty="0" smtClean="0"/>
              <a:t>queries</a:t>
            </a:r>
          </a:p>
          <a:p>
            <a:pPr lvl="1"/>
            <a:r>
              <a:rPr lang="en-US" dirty="0" smtClean="0"/>
              <a:t>Browse </a:t>
            </a:r>
            <a:r>
              <a:rPr lang="en-US" dirty="0"/>
              <a:t>/ edit table data</a:t>
            </a:r>
          </a:p>
          <a:p>
            <a:pPr lvl="1"/>
            <a:r>
              <a:rPr lang="en-US" dirty="0" smtClean="0"/>
              <a:t>Create / modify relational schema</a:t>
            </a:r>
          </a:p>
          <a:p>
            <a:pPr lvl="1"/>
            <a:r>
              <a:rPr lang="en-US" dirty="0" smtClean="0"/>
              <a:t>DB design  (E/R diagrams)</a:t>
            </a:r>
          </a:p>
          <a:p>
            <a:pPr lvl="2"/>
            <a:r>
              <a:rPr lang="en-US" dirty="0" smtClean="0"/>
              <a:t>Forward / reverse</a:t>
            </a:r>
            <a:br>
              <a:rPr lang="en-US" dirty="0" smtClean="0"/>
            </a:br>
            <a:r>
              <a:rPr lang="en-US" dirty="0" smtClean="0"/>
              <a:t>engineering</a:t>
            </a:r>
          </a:p>
          <a:p>
            <a:pPr lvl="1"/>
            <a:r>
              <a:rPr lang="en-US" dirty="0" smtClean="0"/>
              <a:t>Visualize query plan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4528185"/>
            <a:ext cx="3183835" cy="1830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9739789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5298280"/>
            <a:ext cx="7924800" cy="685800"/>
          </a:xfrm>
        </p:spPr>
        <p:txBody>
          <a:bodyPr/>
          <a:lstStyle/>
          <a:p>
            <a:r>
              <a:rPr lang="fr-FR" dirty="0"/>
              <a:t>MySQL </a:t>
            </a:r>
            <a:r>
              <a:rPr lang="fr-FR" dirty="0" smtClean="0"/>
              <a:t>Workbench</a:t>
            </a:r>
            <a:endParaRPr lang="bg-BG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603488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bg-BG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488" y="889674"/>
            <a:ext cx="7368512" cy="42308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9198095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phpMyAdmin Tool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1" smtClean="0"/>
              <a:t>phpMyAdmin</a:t>
            </a:r>
            <a:r>
              <a:rPr lang="en-US" dirty="0" smtClean="0"/>
              <a:t> Tool</a:t>
            </a:r>
          </a:p>
          <a:p>
            <a:pPr lvl="1"/>
            <a:r>
              <a:rPr lang="en-US" dirty="0" smtClean="0"/>
              <a:t>Web-based open-source MySQL admin tool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  <p:pic>
        <p:nvPicPr>
          <p:cNvPr id="5" name="Picture 8" descr="http://tsg.eng.fau.edu/wp-content/uploads/2010/09/phpmyadmin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200" y="2489200"/>
            <a:ext cx="6944592" cy="3819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026495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5183980"/>
            <a:ext cx="7924800" cy="685800"/>
          </a:xfrm>
        </p:spPr>
        <p:txBody>
          <a:bodyPr/>
          <a:lstStyle/>
          <a:p>
            <a:r>
              <a:rPr lang="fr-FR" dirty="0" smtClean="0"/>
              <a:t>phpMyAdmin</a:t>
            </a:r>
            <a:endParaRPr lang="bg-BG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592058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bg-BG" dirty="0"/>
          </a:p>
        </p:txBody>
      </p:sp>
      <p:pic>
        <p:nvPicPr>
          <p:cNvPr id="15362" name="Picture 2" descr="http://docs.rackspace.com/cdb/api/v1.0/cdb-getting-started/content/figures/1/images/phpMyAdmin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7050" y="999690"/>
            <a:ext cx="8083550" cy="3877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950114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Moving a MySQL Database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move MySQL database to another location</a:t>
            </a:r>
          </a:p>
          <a:p>
            <a:pPr lvl="1"/>
            <a:r>
              <a:rPr lang="en-US" dirty="0" smtClean="0"/>
              <a:t>Use SQL export / SQL import feature</a:t>
            </a:r>
          </a:p>
          <a:p>
            <a:r>
              <a:rPr lang="en-US" dirty="0" smtClean="0"/>
              <a:t>Export a database to SQL script</a:t>
            </a:r>
          </a:p>
          <a:p>
            <a:pPr lvl="1"/>
            <a:r>
              <a:rPr lang="en-US" dirty="0" smtClean="0"/>
              <a:t>MySQL Workbench </a:t>
            </a:r>
            <a:r>
              <a:rPr lang="en-US" dirty="0" smtClean="0">
                <a:sym typeface="Wingdings" pitchFamily="2" charset="2"/>
              </a:rPr>
              <a:t> Server Administration  Data Export  Export to Self-Contained File</a:t>
            </a:r>
          </a:p>
          <a:p>
            <a:pPr lvl="1"/>
            <a:r>
              <a:rPr lang="en-US" noProof="1" smtClean="0">
                <a:sym typeface="Wingdings" pitchFamily="2" charset="2"/>
              </a:rPr>
              <a:t>phpMyAdmin</a:t>
            </a:r>
            <a:r>
              <a:rPr lang="en-US" dirty="0" smtClean="0">
                <a:sym typeface="Wingdings" pitchFamily="2" charset="2"/>
              </a:rPr>
              <a:t>  Export  SQL</a:t>
            </a:r>
          </a:p>
          <a:p>
            <a:r>
              <a:rPr lang="en-US" dirty="0" smtClean="0">
                <a:sym typeface="Wingdings" pitchFamily="2" charset="2"/>
              </a:rPr>
              <a:t>Import a database from SQL script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Just execute the script in Workbench</a:t>
            </a:r>
          </a:p>
          <a:p>
            <a:pPr lvl="1"/>
            <a:r>
              <a:rPr lang="en-US" noProof="1" smtClean="0">
                <a:sym typeface="Wingdings" pitchFamily="2" charset="2"/>
              </a:rPr>
              <a:t>phpMyAdmin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 smtClean="0">
                <a:sym typeface="Wingdings" pitchFamily="2" charset="2"/>
              </a:rPr>
              <a:t>Import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 smtClean="0">
                <a:sym typeface="Wingdings" pitchFamily="2" charset="2"/>
              </a:rPr>
              <a:t>SQL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0662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990600"/>
          </a:xfrm>
        </p:spPr>
        <p:txBody>
          <a:bodyPr/>
          <a:lstStyle/>
          <a:p>
            <a:r>
              <a:rPr lang="en-US" dirty="0"/>
              <a:t>Introduction to SQL</a:t>
            </a:r>
            <a:br>
              <a:rPr lang="en-US" dirty="0"/>
            </a:br>
            <a:r>
              <a:rPr lang="en-US" dirty="0"/>
              <a:t>Server and MySQL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067890" y="6400800"/>
            <a:ext cx="2957797" cy="369332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 algn="r">
              <a:defRPr/>
            </a:pPr>
            <a:fld id="{58452FF4-89E3-4D1B-9927-2DBDC00E58D7}" type="slidenum">
              <a:rPr lang="en-US" sz="1100"/>
              <a:pPr algn="r">
                <a:defRPr/>
              </a:pPr>
              <a:t>46</a:t>
            </a:fld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29566363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pPr marL="361950" indent="-361950">
              <a:spcBef>
                <a:spcPts val="300"/>
              </a:spcBef>
              <a:buClr>
                <a:schemeClr val="tx1">
                  <a:lumMod val="75000"/>
                </a:schemeClr>
              </a:buClr>
              <a:buFont typeface="+mj-lt"/>
              <a:buAutoNum type="arabicPeriod"/>
              <a:tabLst/>
            </a:pPr>
            <a:r>
              <a:rPr lang="en-US" sz="2800" dirty="0" smtClean="0"/>
              <a:t>Download and install SQL Server Express. Install also SQL Server Management Studio Express (this could take some effort but be persistent).</a:t>
            </a:r>
            <a:endParaRPr lang="en-US" sz="2800" dirty="0" smtClean="0">
              <a:solidFill>
                <a:schemeClr val="tx1">
                  <a:lumMod val="40000"/>
                  <a:lumOff val="60000"/>
                </a:schemeClr>
              </a:solidFill>
            </a:endParaRPr>
          </a:p>
          <a:p>
            <a:pPr marL="361950" indent="-361950">
              <a:spcBef>
                <a:spcPts val="300"/>
              </a:spcBef>
              <a:buClr>
                <a:schemeClr val="tx1">
                  <a:lumMod val="75000"/>
                </a:schemeClr>
              </a:buClr>
              <a:buFont typeface="+mj-lt"/>
              <a:buAutoNum type="arabicPeriod"/>
              <a:tabLst/>
            </a:pP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Connect to the SQL Server with SQL Server Management Studio. Use Windows authentication.</a:t>
            </a:r>
          </a:p>
          <a:p>
            <a:pPr marL="361950" indent="-361950">
              <a:spcBef>
                <a:spcPts val="300"/>
              </a:spcBef>
              <a:buClr>
                <a:schemeClr val="tx1">
                  <a:lumMod val="75000"/>
                </a:schemeClr>
              </a:buClr>
              <a:buFont typeface="+mj-lt"/>
              <a:buAutoNum type="arabicPeriod"/>
              <a:tabLst/>
            </a:pP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Create a new database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Pubs</a:t>
            </a: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 and create new login with permissions to connect to it. Execute the script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install_pubs.sql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to populate the DB </a:t>
            </a: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contents (you may need slightly to edit the script before).</a:t>
            </a:r>
            <a:endParaRPr lang="en-US" sz="2800" dirty="0" smtClean="0">
              <a:solidFill>
                <a:schemeClr val="tx1">
                  <a:lumMod val="40000"/>
                  <a:lumOff val="60000"/>
                </a:schemeClr>
              </a:solidFill>
            </a:endParaRPr>
          </a:p>
          <a:p>
            <a:pPr marL="361950" indent="-361950">
              <a:spcBef>
                <a:spcPts val="300"/>
              </a:spcBef>
              <a:buClr>
                <a:schemeClr val="tx1">
                  <a:lumMod val="75000"/>
                </a:schemeClr>
              </a:buClr>
              <a:buFont typeface="+mj-lt"/>
              <a:buAutoNum type="arabicPeriod"/>
              <a:tabLst/>
            </a:pP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Attach the database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Northwind</a:t>
            </a: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 (use the files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Northwind.mdf</a:t>
            </a: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 and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Northwind.ldf</a:t>
            </a: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) to </a:t>
            </a:r>
            <a:b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</a:b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SQL Server and connect to 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383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(2)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867400"/>
          </a:xfrm>
        </p:spPr>
        <p:txBody>
          <a:bodyPr/>
          <a:lstStyle/>
          <a:p>
            <a:pPr marL="361950" indent="-361950">
              <a:buClr>
                <a:schemeClr val="tx1">
                  <a:lumMod val="75000"/>
                </a:schemeClr>
              </a:buClr>
              <a:buFont typeface="+mj-lt"/>
              <a:buAutoNum type="arabicPeriod" startAt="5"/>
              <a:tabLst/>
            </a:pP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Backup the database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Northwind</a:t>
            </a: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 into a file named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northwind-backup.bak</a:t>
            </a: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 and restore it as database named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North</a:t>
            </a: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.</a:t>
            </a:r>
          </a:p>
          <a:p>
            <a:pPr marL="361950" indent="-361950">
              <a:buClr>
                <a:schemeClr val="tx1">
                  <a:lumMod val="75000"/>
                </a:schemeClr>
              </a:buClr>
              <a:buFont typeface="+mj-lt"/>
              <a:buAutoNum type="arabicPeriod" startAt="5"/>
              <a:tabLst/>
            </a:pP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Export the entire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Northwind</a:t>
            </a:r>
            <a:r>
              <a:rPr lang="en-US" sz="28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 database </a:t>
            </a: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as SQL script. </a:t>
            </a:r>
            <a:r>
              <a:rPr lang="en-US" sz="28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Use [Tasks] -&gt; [Generate Scripts]. Ensure </a:t>
            </a: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you </a:t>
            </a:r>
            <a:r>
              <a:rPr lang="en-US" sz="28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have exported table data rows (not only the schema).</a:t>
            </a:r>
          </a:p>
          <a:p>
            <a:pPr marL="361950" indent="-361950">
              <a:buClr>
                <a:schemeClr val="tx1">
                  <a:lumMod val="75000"/>
                </a:schemeClr>
              </a:buClr>
              <a:buFont typeface="+mj-lt"/>
              <a:buAutoNum type="arabicPeriod" startAt="5"/>
              <a:tabLst/>
            </a:pP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Create a database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NW</a:t>
            </a: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 and execute the script in it to create the database and populate table data.</a:t>
            </a:r>
          </a:p>
          <a:p>
            <a:pPr marL="361950" indent="-361950">
              <a:buClr>
                <a:schemeClr val="tx1">
                  <a:lumMod val="75000"/>
                </a:schemeClr>
              </a:buClr>
              <a:buFont typeface="+mj-lt"/>
              <a:buAutoNum type="arabicPeriod" startAt="5"/>
              <a:tabLst/>
            </a:pPr>
            <a:r>
              <a:rPr lang="en-US" sz="28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Detatch the database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NW</a:t>
            </a: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 and </a:t>
            </a:r>
            <a:r>
              <a:rPr lang="en-US" sz="28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attach it on another computer in the training lab. In case of name collision, preliminary rename the database</a:t>
            </a: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006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(3)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867400"/>
          </a:xfrm>
        </p:spPr>
        <p:txBody>
          <a:bodyPr/>
          <a:lstStyle/>
          <a:p>
            <a:pPr marL="449263" indent="-449263">
              <a:buClr>
                <a:schemeClr val="tx1">
                  <a:lumMod val="75000"/>
                </a:schemeClr>
              </a:buClr>
              <a:buFont typeface="+mj-lt"/>
              <a:buAutoNum type="arabicPeriod" startAt="9"/>
              <a:tabLst/>
            </a:pP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Download and install MySQL Community Server  + MySQL Workbench + the sample databases.</a:t>
            </a:r>
          </a:p>
          <a:p>
            <a:pPr marL="449263" indent="-449263">
              <a:buClr>
                <a:schemeClr val="tx1">
                  <a:lumMod val="75000"/>
                </a:schemeClr>
              </a:buClr>
              <a:buFont typeface="+mj-lt"/>
              <a:buAutoNum type="arabicPeriod" startAt="9"/>
              <a:tabLst/>
            </a:pP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Export the MySQL sample database "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world</a:t>
            </a: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" as SQL script.</a:t>
            </a:r>
          </a:p>
          <a:p>
            <a:pPr marL="449263" indent="-449263">
              <a:buClr>
                <a:schemeClr val="tx1">
                  <a:lumMod val="75000"/>
                </a:schemeClr>
              </a:buClr>
              <a:buFont typeface="+mj-lt"/>
              <a:buAutoNum type="arabicPeriod" startAt="9"/>
              <a:tabLst/>
            </a:pP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Modify the script and execute it to restore the database world as "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worldNew</a:t>
            </a: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".</a:t>
            </a:r>
          </a:p>
          <a:p>
            <a:pPr marL="449263" indent="-449263">
              <a:buClr>
                <a:schemeClr val="tx1">
                  <a:lumMod val="75000"/>
                </a:schemeClr>
              </a:buClr>
              <a:buFont typeface="+mj-lt"/>
              <a:buAutoNum type="arabicPeriod" startAt="9"/>
              <a:tabLst/>
            </a:pP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Connect through the MySQL console client and list the first 20 tons from the </a:t>
            </a:r>
            <a:r>
              <a:rPr lang="en-US" sz="28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database "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worldNew</a:t>
            </a:r>
            <a:r>
              <a:rPr lang="en-US" sz="28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".</a:t>
            </a:r>
          </a:p>
          <a:p>
            <a:pPr marL="361950" indent="-361950">
              <a:buClr>
                <a:schemeClr val="tx1">
                  <a:lumMod val="75000"/>
                </a:schemeClr>
              </a:buClr>
              <a:buFont typeface="+mj-lt"/>
              <a:buAutoNum type="arabicPeriod" startAt="9"/>
              <a:tabLst/>
            </a:pPr>
            <a:endParaRPr lang="en-US" sz="2800" dirty="0" smtClean="0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339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What is</a:t>
            </a:r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Microsoft SQL Server?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MS SQL Server 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is a Relational Database Management System</a:t>
            </a:r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(RDBMS) from Microsoft</a:t>
            </a:r>
          </a:p>
          <a:p>
            <a:pPr lvl="1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The main language supported in SQL Server is</a:t>
            </a:r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Transact SQL (T-SQL), an extension of SQL</a:t>
            </a:r>
          </a:p>
          <a:p>
            <a:pPr lvl="1">
              <a:buSzPct val="70000"/>
              <a:tabLst>
                <a:tab pos="282575" algn="l"/>
              </a:tabLst>
            </a:pP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Powerful, trustworthy, easy-to-use DB server</a:t>
            </a:r>
          </a:p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The most recent version is</a:t>
            </a:r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SQL </a:t>
            </a:r>
            <a:r>
              <a:rPr lang="en-US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Server 2012</a:t>
            </a:r>
            <a:endParaRPr lang="bg-BG" dirty="0" smtClean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Works only on Windows systems</a:t>
            </a:r>
          </a:p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 free distribution exists (SQL Server Express)</a:t>
            </a:r>
          </a:p>
          <a:p>
            <a:pPr lvl="1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hlinkClick r:id="rId2"/>
              </a:rPr>
              <a:t>http://www.microsoft.com/express/database/</a:t>
            </a:r>
            <a:endParaRPr lang="en-US" dirty="0" smtClean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005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smtClean="0"/>
              <a:t>C# Programming </a:t>
            </a:r>
            <a:r>
              <a:rPr lang="en-US" dirty="0" smtClean="0"/>
              <a:t>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>
                <a:hlinkClick r:id="rId2"/>
              </a:rPr>
              <a:t>csharpfundamentals.telerik.com</a:t>
            </a:r>
            <a:endParaRPr lang="en-US" noProof="1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3898" y="5218092"/>
            <a:ext cx="1162902" cy="1268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8941" y="2667000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8587" y="4003901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>
            <a:hlinkClick r:id="rId2"/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025" y="1123558"/>
            <a:ext cx="1124775" cy="112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662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Services of SQL Server</a:t>
            </a:r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20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12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SQL Server – the database engine</a:t>
            </a:r>
          </a:p>
          <a:p>
            <a:pPr lvl="1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Responsible for database management, data storage, queries, data manipulation, data integrity, transactions, locking, users, security</a:t>
            </a:r>
          </a:p>
          <a:p>
            <a:pPr lvl="1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Executes SQL / T-SQL queries</a:t>
            </a:r>
          </a:p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SQL Server Agent – DB monitoring</a:t>
            </a:r>
          </a:p>
          <a:p>
            <a:pPr lvl="1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Executes scheduled tasks</a:t>
            </a:r>
          </a:p>
          <a:p>
            <a:pPr lvl="1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Monitors SQL Server</a:t>
            </a:r>
          </a:p>
          <a:p>
            <a:pPr lvl="1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Sends notifications about problems</a:t>
            </a:r>
            <a:endParaRPr lang="en-US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22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Services in SQL Server</a:t>
            </a:r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20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12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Distributed Transaction Coordinator (MSDTC)</a:t>
            </a:r>
          </a:p>
          <a:p>
            <a:pPr lvl="1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Manages database transactions</a:t>
            </a:r>
          </a:p>
          <a:p>
            <a:pPr lvl="1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Supports transactions that span multiple databases</a:t>
            </a:r>
          </a:p>
          <a:p>
            <a:pPr lvl="1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Coordinates committing the distributed transaction across all the servers that are enlisted in the transaction</a:t>
            </a:r>
          </a:p>
          <a:p>
            <a:pPr lvl="1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Implements 2-phase commit</a:t>
            </a:r>
            <a:endParaRPr lang="en-US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pic>
        <p:nvPicPr>
          <p:cNvPr id="7" name="Picture 2" descr="http://blogs.technet.com/cfs-file.ashx/__key/communityserver-blogs-components-weblogfiles/00-00-00-94-25/6428.SQL12_5F00_v_5F00_rgb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571" t="-5795" r="-4592" b="-7189"/>
          <a:stretch/>
        </p:blipFill>
        <p:spPr bwMode="auto">
          <a:xfrm>
            <a:off x="6443976" y="5027583"/>
            <a:ext cx="2166624" cy="1373217"/>
          </a:xfrm>
          <a:prstGeom prst="roundRect">
            <a:avLst>
              <a:gd name="adj" fmla="val 3787"/>
            </a:avLst>
          </a:prstGeom>
          <a:solidFill>
            <a:srgbClr val="FFFFFF"/>
          </a:solidFill>
          <a:extLst/>
        </p:spPr>
      </p:pic>
    </p:spTree>
    <p:extLst>
      <p:ext uri="{BB962C8B-B14F-4D97-AF65-F5344CB8AC3E}">
        <p14:creationId xmlns:p14="http://schemas.microsoft.com/office/powerpoint/2010/main" val="3111066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http://www.thesug.org/mossasaurus/Wiki%20Documents/PivotTable_Data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28560">
            <a:off x="3880629" y="2729829"/>
            <a:ext cx="4179251" cy="3088165"/>
          </a:xfrm>
          <a:prstGeom prst="roundRect">
            <a:avLst>
              <a:gd name="adj" fmla="val 2714"/>
            </a:avLst>
          </a:prstGeom>
          <a:noFill/>
          <a:ln w="12700">
            <a:solidFill>
              <a:schemeClr val="accent5">
                <a:lumMod val="75000"/>
              </a:schemeClr>
            </a:solidFill>
          </a:ln>
          <a:effectLst/>
          <a:scene3d>
            <a:camera prst="isometricOffAxis1Right"/>
            <a:lightRig rig="threePt" dir="t"/>
          </a:scene3d>
        </p:spPr>
      </p:pic>
      <p:pic>
        <p:nvPicPr>
          <p:cNvPr id="30722" name="Picture 2" descr="http://icons-search.com/img/vistaicons/ivista_icon_pack.zip/PNG-Others-Web_Database.png-256x256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09" y="2971800"/>
            <a:ext cx="3048000" cy="3048000"/>
          </a:xfrm>
          <a:prstGeom prst="rect">
            <a:avLst/>
          </a:prstGeom>
          <a:noFill/>
        </p:spPr>
      </p:pic>
      <p:pic>
        <p:nvPicPr>
          <p:cNvPr id="11" name="Picture 78" descr="Databas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5509" y="3687762"/>
            <a:ext cx="1471613" cy="1112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 Box 81"/>
          <p:cNvSpPr txBox="1">
            <a:spLocks noChangeArrowheads="1"/>
          </p:cNvSpPr>
          <p:nvPr/>
        </p:nvSpPr>
        <p:spPr bwMode="auto">
          <a:xfrm>
            <a:off x="6564395" y="3763962"/>
            <a:ext cx="79701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latin typeface="+mn-lt"/>
                <a:cs typeface="Consolas" pitchFamily="49" charset="0"/>
              </a:rPr>
              <a:t>msdb</a:t>
            </a:r>
            <a:endParaRPr kumimoji="0" lang="bg-BG" sz="1800" b="0" i="0" u="none" strike="noStrike" cap="none" normalizeH="0" baseline="0" dirty="0" smtClean="0">
              <a:ln>
                <a:noFill/>
              </a:ln>
              <a:solidFill>
                <a:schemeClr val="accent6">
                  <a:lumMod val="50000"/>
                </a:schemeClr>
              </a:solidFill>
              <a:latin typeface="+mn-lt"/>
              <a:cs typeface="Consolas" pitchFamily="49" charset="0"/>
            </a:endParaRPr>
          </a:p>
        </p:txBody>
      </p:sp>
      <p:pic>
        <p:nvPicPr>
          <p:cNvPr id="7" name="Picture 78" descr="Databas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1509" y="3429000"/>
            <a:ext cx="1471613" cy="1265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72509" y="1447800"/>
            <a:ext cx="6553200" cy="685800"/>
          </a:xfrm>
        </p:spPr>
        <p:txBody>
          <a:bodyPr>
            <a:prstTxWarp prst="textChevron">
              <a:avLst/>
            </a:prstTxWarp>
          </a:bodyPr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SQL Server Databases</a:t>
            </a:r>
            <a:endParaRPr lang="en-US" dirty="0"/>
          </a:p>
        </p:txBody>
      </p:sp>
      <p:sp>
        <p:nvSpPr>
          <p:cNvPr id="8" name="Text Box 81"/>
          <p:cNvSpPr txBox="1">
            <a:spLocks noChangeArrowheads="1"/>
          </p:cNvSpPr>
          <p:nvPr/>
        </p:nvSpPr>
        <p:spPr bwMode="auto">
          <a:xfrm>
            <a:off x="4745443" y="3562290"/>
            <a:ext cx="138691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latin typeface="+mn-lt"/>
                <a:cs typeface="Consolas" pitchFamily="49" charset="0"/>
              </a:rPr>
              <a:t>Northwind</a:t>
            </a:r>
            <a:endParaRPr kumimoji="0" lang="bg-BG" sz="1800" b="0" i="0" u="none" strike="noStrike" cap="none" normalizeH="0" baseline="0" dirty="0" smtClean="0">
              <a:ln>
                <a:noFill/>
              </a:ln>
              <a:solidFill>
                <a:schemeClr val="accent6">
                  <a:lumMod val="50000"/>
                </a:schemeClr>
              </a:solidFill>
              <a:latin typeface="+mn-lt"/>
              <a:cs typeface="Consolas" pitchFamily="49" charset="0"/>
            </a:endParaRPr>
          </a:p>
        </p:txBody>
      </p:sp>
      <p:pic>
        <p:nvPicPr>
          <p:cNvPr id="5" name="Picture 78" descr="Databas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4709" y="4191000"/>
            <a:ext cx="1471613" cy="1112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Box 81"/>
          <p:cNvSpPr txBox="1">
            <a:spLocks noChangeArrowheads="1"/>
          </p:cNvSpPr>
          <p:nvPr/>
        </p:nvSpPr>
        <p:spPr bwMode="auto">
          <a:xfrm>
            <a:off x="3842951" y="4248090"/>
            <a:ext cx="105830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latin typeface="+mn-lt"/>
                <a:cs typeface="Consolas" pitchFamily="49" charset="0"/>
              </a:rPr>
              <a:t>tempdb</a:t>
            </a:r>
            <a:endParaRPr kumimoji="0" lang="bg-BG" sz="1800" b="0" i="0" u="none" strike="noStrike" cap="none" normalizeH="0" baseline="0" dirty="0" smtClean="0">
              <a:ln>
                <a:noFill/>
              </a:ln>
              <a:solidFill>
                <a:schemeClr val="accent6">
                  <a:lumMod val="50000"/>
                </a:schemeClr>
              </a:solidFill>
              <a:latin typeface="+mn-lt"/>
              <a:cs typeface="Consolas" pitchFamily="49" charset="0"/>
            </a:endParaRPr>
          </a:p>
        </p:txBody>
      </p:sp>
      <p:pic>
        <p:nvPicPr>
          <p:cNvPr id="9" name="Picture 78" descr="Databas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8709" y="4373562"/>
            <a:ext cx="1471613" cy="960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 Box 81"/>
          <p:cNvSpPr txBox="1">
            <a:spLocks noChangeArrowheads="1"/>
          </p:cNvSpPr>
          <p:nvPr/>
        </p:nvSpPr>
        <p:spPr bwMode="auto">
          <a:xfrm>
            <a:off x="5497595" y="4405282"/>
            <a:ext cx="79701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latin typeface="+mn-lt"/>
                <a:cs typeface="Consolas" pitchFamily="49" charset="0"/>
              </a:rPr>
              <a:t>msdb</a:t>
            </a:r>
            <a:endParaRPr kumimoji="0" lang="bg-BG" sz="1800" b="0" i="0" u="none" strike="noStrike" cap="none" normalizeH="0" baseline="0" dirty="0" smtClean="0">
              <a:ln>
                <a:noFill/>
              </a:ln>
              <a:solidFill>
                <a:schemeClr val="accent6">
                  <a:lumMod val="50000"/>
                </a:schemeClr>
              </a:solidFill>
              <a:latin typeface="+mn-lt"/>
              <a:cs typeface="Consolas" pitchFamily="49" charset="0"/>
            </a:endParaRPr>
          </a:p>
        </p:txBody>
      </p:sp>
      <p:pic>
        <p:nvPicPr>
          <p:cNvPr id="15" name="Picture 2" descr="http://blogs.technet.com/cfs-file.ashx/__key/communityserver-blogs-components-weblogfiles/00-00-00-94-25/6428.SQL12_5F00_v_5F00_rgb.png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571" t="-5795" r="-4592" b="-7189"/>
          <a:stretch/>
        </p:blipFill>
        <p:spPr bwMode="auto">
          <a:xfrm rot="244431">
            <a:off x="2065140" y="2602357"/>
            <a:ext cx="2966774" cy="1485136"/>
          </a:xfrm>
          <a:prstGeom prst="roundRect">
            <a:avLst>
              <a:gd name="adj" fmla="val 6431"/>
            </a:avLst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perspectiveContrastingRightFacing"/>
            <a:lightRig rig="threePt" dir="t"/>
          </a:scene3d>
          <a:extLst/>
        </p:spPr>
      </p:pic>
    </p:spTree>
    <p:extLst>
      <p:ext uri="{BB962C8B-B14F-4D97-AF65-F5344CB8AC3E}">
        <p14:creationId xmlns:p14="http://schemas.microsoft.com/office/powerpoint/2010/main" val="758422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SQL Server 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SQL Server has system and user databases</a:t>
            </a:r>
          </a:p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System databases</a:t>
            </a:r>
          </a:p>
          <a:p>
            <a:pPr lvl="1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Maintain internal information about MS SQL Server as a system</a:t>
            </a:r>
          </a:p>
          <a:p>
            <a:pPr lvl="1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Don't play with them!</a:t>
            </a:r>
          </a:p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User databases</a:t>
            </a:r>
          </a:p>
          <a:p>
            <a:pPr lvl="1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Databases created by users (developers)</a:t>
            </a:r>
          </a:p>
          <a:p>
            <a:pPr lvl="1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Store user's schemas and data</a:t>
            </a:r>
          </a:p>
          <a:p>
            <a:pPr lvl="1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Use the system databases internally</a:t>
            </a:r>
            <a:endParaRPr lang="en-US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149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1469</TotalTime>
  <Words>1698</Words>
  <Application>Microsoft Office PowerPoint</Application>
  <PresentationFormat>On-screen Show (4:3)</PresentationFormat>
  <Paragraphs>308</Paragraphs>
  <Slides>50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8" baseType="lpstr">
      <vt:lpstr>Arial</vt:lpstr>
      <vt:lpstr>Calibri</vt:lpstr>
      <vt:lpstr>Cambria</vt:lpstr>
      <vt:lpstr>Consolas</vt:lpstr>
      <vt:lpstr>Corbel</vt:lpstr>
      <vt:lpstr>Wingdings</vt:lpstr>
      <vt:lpstr>Wingdings 2</vt:lpstr>
      <vt:lpstr>Telerik Academy</vt:lpstr>
      <vt:lpstr>Introduction to SQL Server and MySQL</vt:lpstr>
      <vt:lpstr>Table of Contents</vt:lpstr>
      <vt:lpstr>Table of Contents (2)</vt:lpstr>
      <vt:lpstr>MS SQL Server 2012</vt:lpstr>
      <vt:lpstr>What is Microsoft SQL Server?</vt:lpstr>
      <vt:lpstr>Services of SQL Server 2012</vt:lpstr>
      <vt:lpstr>Services in SQL Server 2012 (2)</vt:lpstr>
      <vt:lpstr>SQL Server Databases</vt:lpstr>
      <vt:lpstr>SQL Server Databases</vt:lpstr>
      <vt:lpstr>Types of SQL Server Databases</vt:lpstr>
      <vt:lpstr>System Databases</vt:lpstr>
      <vt:lpstr>SQL Server Databases</vt:lpstr>
      <vt:lpstr>SQL Server Authentication</vt:lpstr>
      <vt:lpstr>Connecting to SQL Server</vt:lpstr>
      <vt:lpstr>SQL Server Users Permissions</vt:lpstr>
      <vt:lpstr>Fixed Database Roles</vt:lpstr>
      <vt:lpstr>SQL Server Management Studio</vt:lpstr>
      <vt:lpstr>SQL Server Management Studio (SSMS)</vt:lpstr>
      <vt:lpstr>SQL Server Management Studio – Screenshot</vt:lpstr>
      <vt:lpstr>SSMS Setting Server Account</vt:lpstr>
      <vt:lpstr>SSMS Setting Server Account (2)</vt:lpstr>
      <vt:lpstr>SSMS Setting Database Account</vt:lpstr>
      <vt:lpstr>Creating Database Users – Screenshot</vt:lpstr>
      <vt:lpstr>Creating Accounts and Assigning Permissions in SQL Server</vt:lpstr>
      <vt:lpstr>Using SQL Server Management Studio</vt:lpstr>
      <vt:lpstr>Executing SQL – Screenshot</vt:lpstr>
      <vt:lpstr>Executing Simple SQL Queries in SQL Server Management Studio</vt:lpstr>
      <vt:lpstr>Moving an SQL Server Database</vt:lpstr>
      <vt:lpstr>Moving a SQL Server  Database</vt:lpstr>
      <vt:lpstr>Moving by Backup and Restore</vt:lpstr>
      <vt:lpstr>Moving DB by Detaching and Attaching</vt:lpstr>
      <vt:lpstr>Moving a Database by Detaching and Attaching</vt:lpstr>
      <vt:lpstr>MySQL Server</vt:lpstr>
      <vt:lpstr>What is MySQL?</vt:lpstr>
      <vt:lpstr>MySQL Community Server</vt:lpstr>
      <vt:lpstr>MySQL Storage Engines</vt:lpstr>
      <vt:lpstr>MySQL Services, Start, Stop</vt:lpstr>
      <vt:lpstr>MySQL Administration Tools</vt:lpstr>
      <vt:lpstr>Authentication and Login</vt:lpstr>
      <vt:lpstr>MySQL Console Client</vt:lpstr>
      <vt:lpstr>MySQL Workbench</vt:lpstr>
      <vt:lpstr>MySQL Workbench</vt:lpstr>
      <vt:lpstr>phpMyAdmin Tool</vt:lpstr>
      <vt:lpstr>phpMyAdmin</vt:lpstr>
      <vt:lpstr>Moving a MySQL Database</vt:lpstr>
      <vt:lpstr>Introduction to SQL Server and MySQL</vt:lpstr>
      <vt:lpstr>Exercises</vt:lpstr>
      <vt:lpstr>Exercises (2)</vt:lpstr>
      <vt:lpstr>Exercises (3)</vt:lpstr>
      <vt:lpstr>Free Trainings @ Telerik Academy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SQL Server and MySQL</dc:title>
  <dc:subject>Telerik Software Academy</dc:subject>
  <dc:creator>Svetlin Nakov</dc:creator>
  <cp:keywords>databases, DB, DBMS, RDBMS</cp:keywords>
  <cp:lastModifiedBy>Svetlin Nakov</cp:lastModifiedBy>
  <cp:revision>374</cp:revision>
  <dcterms:created xsi:type="dcterms:W3CDTF">2007-12-08T16:03:35Z</dcterms:created>
  <dcterms:modified xsi:type="dcterms:W3CDTF">2013-07-15T09:30:47Z</dcterms:modified>
  <cp:category>databases</cp:category>
</cp:coreProperties>
</file>