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570" r:id="rId2"/>
    <p:sldId id="814" r:id="rId3"/>
    <p:sldId id="821" r:id="rId4"/>
    <p:sldId id="818" r:id="rId5"/>
    <p:sldId id="819" r:id="rId6"/>
    <p:sldId id="820" r:id="rId7"/>
    <p:sldId id="815" r:id="rId8"/>
    <p:sldId id="822" r:id="rId9"/>
    <p:sldId id="823" r:id="rId10"/>
    <p:sldId id="824" r:id="rId11"/>
    <p:sldId id="831" r:id="rId12"/>
    <p:sldId id="816" r:id="rId13"/>
    <p:sldId id="825" r:id="rId14"/>
    <p:sldId id="826" r:id="rId15"/>
    <p:sldId id="832" r:id="rId16"/>
    <p:sldId id="829" r:id="rId17"/>
    <p:sldId id="833" r:id="rId18"/>
    <p:sldId id="817" r:id="rId19"/>
    <p:sldId id="828" r:id="rId20"/>
    <p:sldId id="830" r:id="rId21"/>
    <p:sldId id="834" r:id="rId22"/>
    <p:sldId id="827" r:id="rId23"/>
    <p:sldId id="836" r:id="rId24"/>
    <p:sldId id="837" r:id="rId25"/>
    <p:sldId id="838" r:id="rId26"/>
    <p:sldId id="839" r:id="rId27"/>
    <p:sldId id="840" r:id="rId28"/>
    <p:sldId id="841" r:id="rId29"/>
    <p:sldId id="843" r:id="rId30"/>
    <p:sldId id="842" r:id="rId31"/>
    <p:sldId id="844" r:id="rId32"/>
    <p:sldId id="845" r:id="rId33"/>
    <p:sldId id="846" r:id="rId34"/>
    <p:sldId id="847" r:id="rId35"/>
    <p:sldId id="849" r:id="rId36"/>
    <p:sldId id="848" r:id="rId37"/>
    <p:sldId id="460" r:id="rId38"/>
    <p:sldId id="812" r:id="rId39"/>
    <p:sldId id="333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Modeling Workflow" id="{4D214946-970E-4E69-AD43-312C2DB9E8CC}">
          <p14:sldIdLst>
            <p14:sldId id="821"/>
            <p14:sldId id="818"/>
            <p14:sldId id="819"/>
            <p14:sldId id="820"/>
            <p14:sldId id="815"/>
          </p14:sldIdLst>
        </p14:section>
        <p14:section name="Code First Main Parts" id="{81C3A756-C14A-41F0-A473-AE547939CA7A}">
          <p14:sldIdLst>
            <p14:sldId id="822"/>
            <p14:sldId id="823"/>
            <p14:sldId id="824"/>
            <p14:sldId id="831"/>
            <p14:sldId id="816"/>
            <p14:sldId id="825"/>
            <p14:sldId id="826"/>
            <p14:sldId id="832"/>
            <p14:sldId id="829"/>
            <p14:sldId id="833"/>
            <p14:sldId id="817"/>
            <p14:sldId id="828"/>
            <p14:sldId id="830"/>
            <p14:sldId id="834"/>
          </p14:sldIdLst>
        </p14:section>
        <p14:section name="Entity Framework Power Tools" id="{6CAC9B12-CE6E-424B-A2F9-901B597EF933}">
          <p14:sldIdLst>
            <p14:sldId id="827"/>
            <p14:sldId id="836"/>
          </p14:sldIdLst>
        </p14:section>
        <p14:section name="Using Code First Migrations" id="{C9623C25-5817-4ED2-B52A-7BF43FA6450E}">
          <p14:sldIdLst>
            <p14:sldId id="837"/>
            <p14:sldId id="838"/>
            <p14:sldId id="839"/>
            <p14:sldId id="840"/>
            <p14:sldId id="841"/>
            <p14:sldId id="843"/>
            <p14:sldId id="842"/>
          </p14:sldIdLst>
        </p14:section>
        <p14:section name="Configure Mappings" id="{C8E5DC33-4032-47B4-817E-929018FDD681}">
          <p14:sldIdLst>
            <p14:sldId id="844"/>
            <p14:sldId id="845"/>
            <p14:sldId id="846"/>
            <p14:sldId id="847"/>
            <p14:sldId id="849"/>
            <p14:sldId id="848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56" d="100"/>
          <a:sy n="56" d="100"/>
        </p:scale>
        <p:origin x="3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0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362200"/>
            <a:ext cx="7086600" cy="15240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4473567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stimms.files.wordpress.com/2013/05/unicor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31" y="4476995"/>
            <a:ext cx="256507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562" y="533400"/>
            <a:ext cx="2079407" cy="1698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0790" y="548260"/>
            <a:ext cx="285750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348" y="2310229"/>
            <a:ext cx="1971705" cy="14235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</a:t>
            </a:r>
            <a:r>
              <a:rPr lang="en-US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Another example of domain class (model)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5240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ICollection&lt;PostAnswer&gt; answers;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Post()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this.answers = new HashSet&lt;PostAnswer&gt;();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 ICollection&lt;PostAnswer&gt; Answers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this.answers;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this.answers = value;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 Type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53200" y="4800600"/>
            <a:ext cx="1828800" cy="867537"/>
          </a:xfrm>
          <a:prstGeom prst="wedgeRoundRectCallout">
            <a:avLst>
              <a:gd name="adj1" fmla="val 2485"/>
              <a:gd name="adj2" fmla="val -1044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9280" y="6180016"/>
            <a:ext cx="1905000" cy="441889"/>
          </a:xfrm>
          <a:prstGeom prst="wedgeRoundRectCallout">
            <a:avLst>
              <a:gd name="adj1" fmla="val -1716"/>
              <a:gd name="adj2" fmla="val -127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Enumeration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3140" y="1855506"/>
            <a:ext cx="275844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Prevents null reference exception</a:t>
            </a:r>
          </a:p>
        </p:txBody>
      </p:sp>
    </p:spTree>
    <p:extLst>
      <p:ext uri="{BB962C8B-B14F-4D97-AF65-F5344CB8AC3E}">
        <p14:creationId xmlns:p14="http://schemas.microsoft.com/office/powerpoint/2010/main" val="11509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07721"/>
            <a:ext cx="7924800" cy="685800"/>
          </a:xfrm>
        </p:spPr>
        <p:txBody>
          <a:bodyPr/>
          <a:lstStyle/>
          <a:p>
            <a:r>
              <a:rPr lang="en-US" dirty="0" smtClean="0"/>
              <a:t>Demo: Creating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r>
              <a:rPr lang="en-US" dirty="0" smtClean="0"/>
              <a:t>Creating domain classes (models)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19200"/>
            <a:ext cx="4762500" cy="2981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12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 class that inherits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</a:p>
          <a:p>
            <a:pPr lvl="1"/>
            <a:r>
              <a:rPr lang="en-US" dirty="0" smtClean="0"/>
              <a:t>Manages model classes using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DbSet</a:t>
            </a:r>
            <a:r>
              <a:rPr lang="en-US" sz="2800" dirty="0" smtClean="0"/>
              <a:t> </a:t>
            </a:r>
            <a:r>
              <a:rPr lang="en-US" dirty="0" smtClean="0"/>
              <a:t>type</a:t>
            </a:r>
          </a:p>
          <a:p>
            <a:pPr lvl="1"/>
            <a:r>
              <a:rPr lang="en-US" dirty="0"/>
              <a:t>Implements identity tracking, change tracking, and API for CRUD operations</a:t>
            </a:r>
          </a:p>
          <a:p>
            <a:pPr lvl="1"/>
            <a:r>
              <a:rPr lang="en-US" dirty="0"/>
              <a:t>Provides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 smtClean="0"/>
              <a:t>Recommended to be in a separate class library</a:t>
            </a:r>
          </a:p>
          <a:p>
            <a:pPr lvl="1"/>
            <a:r>
              <a:rPr lang="en-US" dirty="0" smtClean="0"/>
              <a:t>Don't forget to reference the Entity Framework library (using </a:t>
            </a:r>
            <a:r>
              <a:rPr lang="en-US" dirty="0" err="1" smtClean="0"/>
              <a:t>NuGet</a:t>
            </a:r>
            <a:r>
              <a:rPr lang="en-US" dirty="0" smtClean="0"/>
              <a:t> package manager)</a:t>
            </a:r>
          </a:p>
          <a:p>
            <a:r>
              <a:rPr lang="en-US" dirty="0" smtClean="0"/>
              <a:t>If you have a lot of models it is recommended to use more than one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DbSet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single entity type</a:t>
            </a:r>
          </a:p>
          <a:p>
            <a:r>
              <a:rPr lang="en-US" dirty="0" smtClean="0"/>
              <a:t>Set operations: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Attach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</a:p>
          <a:p>
            <a:r>
              <a:rPr lang="en-US" dirty="0" smtClean="0"/>
              <a:t>Use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  <a:r>
              <a:rPr lang="en-US" dirty="0" smtClean="0"/>
              <a:t> to query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44" y="3200400"/>
            <a:ext cx="6520312" cy="139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457200" y="50481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ublic DbSet&lt;Post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Posts { get; set;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143000"/>
            <a:ext cx="8077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System.Data.Entity;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CodeFirst.Models;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DbSet&lt;Category&gt; Categories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DbSet&lt;Post&gt; Posts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DbSet&lt;PostAnswer&gt;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PostAnswers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DbSet&lt;Tag&gt; Tags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7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Demo: Creating DbContext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95400"/>
            <a:ext cx="4762500" cy="3438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15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same way as when we use database first or model first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144375"/>
            <a:ext cx="8229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new ForumContext();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= new Category { Parent = null, Name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 course",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db.Categories.Add(category</a:t>
            </a:r>
            <a:r>
              <a:rPr lang="en-US" sz="2000" b="1" noProof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Срока на домашните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Моля удължете срока на домашните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PostType.Normal;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домашни"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db.Posts.Add(post);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38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4495800"/>
            <a:ext cx="8534400" cy="1790700"/>
          </a:xfrm>
        </p:spPr>
        <p:txBody>
          <a:bodyPr/>
          <a:lstStyle/>
          <a:p>
            <a:r>
              <a:rPr lang="en-US" dirty="0" smtClean="0"/>
              <a:t>Demo: Create Sample Console App That Uses The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6800"/>
            <a:ext cx="4738063" cy="31003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854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default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app.config</a:t>
            </a:r>
            <a:r>
              <a:rPr lang="en-US" dirty="0" smtClean="0"/>
              <a:t> file contains link to default connection factory that creates local </a:t>
            </a:r>
            <a:r>
              <a:rPr lang="en-US" dirty="0" err="1" smtClean="0"/>
              <a:t>db</a:t>
            </a:r>
            <a:endParaRPr lang="bg-BG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r>
              <a:rPr lang="en-US" dirty="0" smtClean="0"/>
              <a:t>Server name </a:t>
            </a:r>
            <a:r>
              <a:rPr lang="en-US" dirty="0"/>
              <a:t>by </a:t>
            </a:r>
            <a:r>
              <a:rPr lang="en-US" dirty="0" smtClean="0"/>
              <a:t>default: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localdb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)\v11.0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.\SQLEXPRESS.[full-class-name]</a:t>
            </a:r>
          </a:p>
          <a:p>
            <a:pPr lvl="1"/>
            <a:r>
              <a:rPr lang="en-US" dirty="0" smtClean="0"/>
              <a:t>We can use VS server explorer to view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95300" y="1981200"/>
            <a:ext cx="8229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&lt;entityFramework&gt;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&lt;defaultConnectionFactory type="System.Data.Entity.Infrastructure.LocalDbConnectionFactory, EntityFramework"&gt;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&lt;parameter value="v11.0"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&lt;/defaultConnectionFactory&gt;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&lt;/entityFramework&gt;</a:t>
            </a:r>
          </a:p>
        </p:txBody>
      </p:sp>
    </p:spTree>
    <p:extLst>
      <p:ext uri="{BB962C8B-B14F-4D97-AF65-F5344CB8AC3E}">
        <p14:creationId xmlns:p14="http://schemas.microsoft.com/office/powerpoint/2010/main" val="27030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to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1066800"/>
          </a:xfrm>
        </p:spPr>
        <p:txBody>
          <a:bodyPr/>
          <a:lstStyle/>
          <a:p>
            <a:r>
              <a:rPr lang="en-US" dirty="0" smtClean="0"/>
              <a:t>First, create context constructor that calls base constructor with appropriate connection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1981200"/>
            <a:ext cx="8229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ForumContext()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base("ForumDb")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7200" y="4876800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&lt;connectionStrings&gt;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name="ForumDb" connectionString="Data Source=.;Initial Catalog=ForumDb;Integrated Security=True" providerName="System.Data.SqlClient"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&lt;/connectionStrings&gt;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249162"/>
            <a:ext cx="8534400" cy="553015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 add the connection string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790700" y="4431042"/>
            <a:ext cx="293370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Server address might be .\SQLEXPRESS</a:t>
            </a:r>
          </a:p>
        </p:txBody>
      </p:sp>
    </p:spTree>
    <p:extLst>
      <p:ext uri="{BB962C8B-B14F-4D97-AF65-F5344CB8AC3E}">
        <p14:creationId xmlns:p14="http://schemas.microsoft.com/office/powerpoint/2010/main" val="39478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Modeling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Code First Main Parts</a:t>
            </a:r>
          </a:p>
          <a:p>
            <a:pPr lvl="1"/>
            <a:r>
              <a:rPr lang="en-US" dirty="0" smtClean="0"/>
              <a:t>Domain Classes (Models)</a:t>
            </a:r>
          </a:p>
          <a:p>
            <a:pPr lvl="1"/>
            <a:r>
              <a:rPr lang="en-US" dirty="0" smtClean="0"/>
              <a:t>DbContext and </a:t>
            </a:r>
            <a:r>
              <a:rPr lang="en-US" dirty="0" err="1" smtClean="0"/>
              <a:t>DbSets</a:t>
            </a:r>
            <a:endParaRPr lang="en-US" dirty="0" smtClean="0"/>
          </a:p>
          <a:p>
            <a:pPr lvl="1"/>
            <a:r>
              <a:rPr lang="en-US" dirty="0" smtClean="0"/>
              <a:t>Database connection</a:t>
            </a:r>
          </a:p>
          <a:p>
            <a:r>
              <a:rPr lang="en-US" dirty="0" smtClean="0"/>
              <a:t>Entity Framework Power Tools</a:t>
            </a:r>
          </a:p>
          <a:p>
            <a:r>
              <a:rPr lang="en-US" dirty="0"/>
              <a:t>Using Code First </a:t>
            </a:r>
            <a:r>
              <a:rPr lang="en-US" dirty="0" smtClean="0"/>
              <a:t>Migrations</a:t>
            </a:r>
          </a:p>
          <a:p>
            <a:r>
              <a:rPr lang="en-US" dirty="0"/>
              <a:t>Configure </a:t>
            </a:r>
            <a:r>
              <a:rPr lang="en-US" dirty="0" smtClean="0"/>
              <a:t>Mappings</a:t>
            </a:r>
          </a:p>
          <a:p>
            <a:pPr lvl="1"/>
            <a:r>
              <a:rPr lang="en-US" dirty="0" smtClean="0"/>
              <a:t>Data Annotations and Fluent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258395" y="106111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371600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Connection String Available?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3733800"/>
            <a:ext cx="26670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Build String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(SQL Server Express or Create 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ocal DB)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1" y="253079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Database Exists?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1714500" y="2057400"/>
            <a:ext cx="0" cy="167640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048000" y="2873693"/>
            <a:ext cx="609601" cy="13554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2743200" y="1714500"/>
            <a:ext cx="914401" cy="1159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038600" y="4724400"/>
            <a:ext cx="20574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Create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686301" y="3216593"/>
            <a:ext cx="380999" cy="15078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58001" y="312515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5715001" y="2873693"/>
            <a:ext cx="1143000" cy="594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6096000" y="3468053"/>
            <a:ext cx="762001" cy="159924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4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801"/>
          </a:xfrm>
        </p:spPr>
        <p:txBody>
          <a:bodyPr/>
          <a:lstStyle/>
          <a:p>
            <a:r>
              <a:rPr lang="en-US" dirty="0" smtClean="0"/>
              <a:t>Demo: Change Database Connection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533400"/>
            <a:ext cx="5956663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1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8382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Very useful Visual Studio extension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Can generate entity data model from code first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Can generate code first models and context from existing database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Will be included by default in Visual Studio 2013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Power Tools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095875"/>
            <a:ext cx="405794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6200"/>
            <a:ext cx="74676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13" y="5416153"/>
            <a:ext cx="4534507" cy="745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1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799"/>
          </a:xfrm>
        </p:spPr>
        <p:txBody>
          <a:bodyPr/>
          <a:lstStyle/>
          <a:p>
            <a:r>
              <a:rPr lang="en-US" dirty="0" smtClean="0"/>
              <a:t>Demo: Using </a:t>
            </a:r>
            <a:r>
              <a:rPr lang="en-US" dirty="0"/>
              <a:t>Entity Framework Power Tools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93" y="1066800"/>
            <a:ext cx="3986213" cy="32565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357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Code First Migrations</a:t>
            </a:r>
          </a:p>
        </p:txBody>
      </p:sp>
      <p:pic>
        <p:nvPicPr>
          <p:cNvPr id="2050" name="Picture 2" descr="http://lecture.tableau-noir.net/lecture/migrations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15" y="2514600"/>
            <a:ext cx="4993369" cy="3679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6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Domain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we change our models?</a:t>
            </a:r>
          </a:p>
          <a:p>
            <a:pPr lvl="1"/>
            <a:r>
              <a:rPr lang="en-US" dirty="0" smtClean="0"/>
              <a:t>Entity Framework compares our model with the model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MigrationHistory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table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By default Entity Framework only creates the database and don't do any changes after that</a:t>
            </a:r>
          </a:p>
          <a:p>
            <a:r>
              <a:rPr lang="en-US" dirty="0" smtClean="0"/>
              <a:t>Using Code First Migrations we can manage differences between models and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67" y="2732723"/>
            <a:ext cx="6076465" cy="1062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Code First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Open Package Manager Console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Run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Enable-Migrations</a:t>
            </a:r>
            <a:r>
              <a:rPr lang="en-US" dirty="0" smtClean="0"/>
              <a:t> command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This will create some initial jumpstart code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EnableAutomaticMigrations</a:t>
            </a:r>
            <a:r>
              <a:rPr lang="en-US" dirty="0" smtClean="0"/>
              <a:t> for auto migrations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types of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Automatic migrations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AutomaticMigrationsEnabled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= true;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Code-based (providing full control)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Separate C# code file for every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CreateDatabaseIfNotExists</a:t>
            </a:r>
            <a:r>
              <a:rPr lang="en-US" dirty="0" smtClean="0"/>
              <a:t> (default)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DropCreateDatabaseIfModelChanges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We loose all the data when change the model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DropCreateDatabaseAlways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Great for automated integration testing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MigrateDatabaseToLatestVersion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This option uses our migrations</a:t>
            </a:r>
          </a:p>
          <a:p>
            <a:r>
              <a:rPr lang="en-US" dirty="0" smtClean="0"/>
              <a:t>We can implement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IDatabaseInitializer</a:t>
            </a:r>
            <a:r>
              <a:rPr lang="en-US" dirty="0" smtClean="0"/>
              <a:t> if we want custom migration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enable code first migrations</a:t>
            </a:r>
          </a:p>
          <a:p>
            <a:r>
              <a:rPr lang="en-US" dirty="0" smtClean="0"/>
              <a:t>Second, we need to tell to Entity Framework to use our migrations with code (or </a:t>
            </a:r>
            <a:r>
              <a:rPr lang="en-US" dirty="0" err="1" smtClean="0"/>
              <a:t>app.config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configure automatic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819400"/>
            <a:ext cx="8229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Database.SetInitializer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MigrateDatabaseToLatestVersion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&lt;ForumContext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Configuration&gt;());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481530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this.AutomaticMigrationsEnabled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this.AutomaticMigrationDataLossAllowed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10940" y="4419600"/>
            <a:ext cx="3520440" cy="891516"/>
          </a:xfrm>
          <a:prstGeom prst="wedgeRoundRectCallout">
            <a:avLst>
              <a:gd name="adj1" fmla="val -1555"/>
              <a:gd name="adj2" fmla="val 10400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allow us to delete or change properties</a:t>
            </a:r>
          </a:p>
        </p:txBody>
      </p:sp>
    </p:spTree>
    <p:extLst>
      <p:ext uri="{BB962C8B-B14F-4D97-AF65-F5344CB8AC3E}">
        <p14:creationId xmlns:p14="http://schemas.microsoft.com/office/powerpoint/2010/main" val="2946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a migration we can seed the database with some data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Seed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method will be run every time (since EF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38150" y="2133510"/>
            <a:ext cx="82677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Seed(ForumContext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will be called after migrating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the latest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use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DbSet&lt;T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&gt;.AddOrUpdate() helper extension method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avoid creating duplicate seed data. E.g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*/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форум"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supports three types of modeling workflow:</a:t>
            </a:r>
          </a:p>
          <a:p>
            <a:pPr lvl="1"/>
            <a:r>
              <a:rPr lang="en-US" dirty="0" smtClean="0"/>
              <a:t>Database first</a:t>
            </a:r>
          </a:p>
          <a:p>
            <a:pPr lvl="2"/>
            <a:r>
              <a:rPr lang="en-US" dirty="0" smtClean="0"/>
              <a:t>Create models as database tables</a:t>
            </a:r>
          </a:p>
          <a:p>
            <a:pPr lvl="2"/>
            <a:r>
              <a:rPr lang="en-US" dirty="0" smtClean="0"/>
              <a:t>Use Management </a:t>
            </a:r>
            <a:r>
              <a:rPr lang="en-US" dirty="0"/>
              <a:t>S</a:t>
            </a:r>
            <a:r>
              <a:rPr lang="en-US" dirty="0" smtClean="0"/>
              <a:t>tudio or native SQL queries</a:t>
            </a:r>
          </a:p>
          <a:p>
            <a:pPr lvl="1"/>
            <a:r>
              <a:rPr lang="en-US" dirty="0" smtClean="0"/>
              <a:t>Model first</a:t>
            </a:r>
          </a:p>
          <a:p>
            <a:pPr lvl="2"/>
            <a:r>
              <a:rPr lang="en-US" dirty="0" smtClean="0"/>
              <a:t>Create models using visual EF designer in VS</a:t>
            </a:r>
          </a:p>
          <a:p>
            <a:pPr lvl="1"/>
            <a:r>
              <a:rPr lang="en-US" dirty="0" smtClean="0"/>
              <a:t>Code first</a:t>
            </a:r>
          </a:p>
          <a:p>
            <a:pPr lvl="2"/>
            <a:r>
              <a:rPr lang="en-US" dirty="0" smtClean="0"/>
              <a:t>Write models and combine them in DbContext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799"/>
          </a:xfrm>
        </p:spPr>
        <p:txBody>
          <a:bodyPr/>
          <a:lstStyle/>
          <a:p>
            <a:r>
              <a:rPr lang="en-US" dirty="0" smtClean="0"/>
              <a:t>Demo: Code First Migrations</a:t>
            </a:r>
            <a:endParaRPr lang="en-US" dirty="0"/>
          </a:p>
        </p:txBody>
      </p:sp>
      <p:pic>
        <p:nvPicPr>
          <p:cNvPr id="5122" name="Picture 2" descr="http://1.bp.blogspot.com/-KMHr4WmKBc0/UCsfMroaNKI/AAAAAAAAAKk/gBT1mL8pU5A/s1600/4Wildebeest+migration+animal+facts+African+photo+safari+Masai+mara+safari+wildebeest+migration+Masai+mara+national+park+Kenya+amazing+beautiful+wildebeest+animal+phot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56" y="990600"/>
            <a:ext cx="5301088" cy="3449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Configure Mappings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Using Data Annotations and Fluent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3810000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46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Mappings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Entity Framework respects mapping details from two sources</a:t>
            </a:r>
          </a:p>
          <a:p>
            <a:pPr lvl="1"/>
            <a:r>
              <a:rPr lang="en-US" dirty="0" smtClean="0"/>
              <a:t>Data annotation attributes in the models</a:t>
            </a:r>
          </a:p>
          <a:p>
            <a:pPr lvl="2"/>
            <a:r>
              <a:rPr lang="en-US" dirty="0" smtClean="0"/>
              <a:t>Can be reused for validation purposes</a:t>
            </a:r>
          </a:p>
          <a:p>
            <a:pPr lvl="1"/>
            <a:r>
              <a:rPr lang="en-US" dirty="0" smtClean="0"/>
              <a:t>Fluent API code mapping configuration</a:t>
            </a:r>
          </a:p>
          <a:p>
            <a:pPr lvl="2"/>
            <a:r>
              <a:rPr lang="en-US" dirty="0" smtClean="0"/>
              <a:t>By overriding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OnModelCreating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By using custom configuration classes</a:t>
            </a:r>
          </a:p>
          <a:p>
            <a:r>
              <a:rPr lang="en-US" dirty="0" smtClean="0"/>
              <a:t>Use one approach</a:t>
            </a:r>
            <a:br>
              <a:rPr lang="en-US" dirty="0" smtClean="0"/>
            </a:br>
            <a:r>
              <a:rPr lang="en-US" dirty="0" smtClean="0"/>
              <a:t>or the other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029200"/>
            <a:ext cx="2971800" cy="1366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9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There is a bunch of data annotation attributes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System.ComponentModel.DataAnnotations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[Key]</a:t>
            </a:r>
            <a:r>
              <a:rPr lang="en-US" dirty="0" smtClean="0"/>
              <a:t> – specifies the primary key of the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For validation: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StringLength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MaxLength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[Required]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Schema: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[Column]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[Table]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ConcurrencyCheck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[Timestamp]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InverseProperty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DatabaseGenerated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NotMapped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 EF 6 we will be able to add custom attributes by using custom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for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overriding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OnModelCreating</a:t>
            </a:r>
            <a:r>
              <a:rPr lang="en-US" dirty="0" smtClean="0"/>
              <a:t> method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  <a:r>
              <a:rPr lang="en-US" dirty="0" smtClean="0"/>
              <a:t> class we can specify mapping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668488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OnModelCreating(DbModelBuilder modelBuilder)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modelBuilder.Entity&lt;Tag&gt;().HasKey(x =&gt; x.TagId);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x.Text).IsUnicode(true);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x.Text).HasMaxLength(255);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modelBuilder.Entity&lt;Tag&gt;().Property(x =&gt; x.Text).IsFixedLength();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base.OnModelCreating(modelBuilder);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.Entity()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Table Name, Schema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Inheritance Hierarchies, Complex Types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Entity -&gt; Multiple Tables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Table -&gt; Multiple Entities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Specify Key (including Composite Keys)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.Property()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Attributes (and Validation)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Column Name, Type, Order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Relationships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Demo: Configure Mappings</a:t>
            </a:r>
            <a:endParaRPr lang="en-US" dirty="0"/>
          </a:p>
        </p:txBody>
      </p:sp>
      <p:pic>
        <p:nvPicPr>
          <p:cNvPr id="6146" name="Picture 2" descr="http://absolu-consulting.fr/pics/relationclients.absolu-consul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295400"/>
            <a:ext cx="3333750" cy="333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816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Using c0de first approach, create database for student system with the following tables: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</a:t>
            </a:r>
            <a:r>
              <a:rPr lang="en-US" dirty="0" smtClean="0"/>
              <a:t> (with Id, Name, Number,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Courses</a:t>
            </a:r>
            <a:r>
              <a:rPr lang="en-US" dirty="0" smtClean="0"/>
              <a:t> (Name, Description, Materials,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StudentsInCourses</a:t>
            </a:r>
            <a:r>
              <a:rPr lang="en-US" dirty="0" smtClean="0"/>
              <a:t> (many-to-many relationship)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(one-to-many relationship with students and courses), fields: Content, </a:t>
            </a:r>
            <a:r>
              <a:rPr lang="en-US" dirty="0" err="1" smtClean="0"/>
              <a:t>TimeSent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Annotate the data models with the appropriate attributes and enable code first migrations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 that uses the data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Seed the data with random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8120"/>
            <a:ext cx="7086600" cy="838200"/>
          </a:xfrm>
        </p:spPr>
        <p:txBody>
          <a:bodyPr/>
          <a:lstStyle/>
          <a:p>
            <a:r>
              <a:rPr lang="en-US" dirty="0"/>
              <a:t>Database First Modeling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Create models as database </a:t>
            </a:r>
            <a:r>
              <a:rPr lang="en-US" dirty="0" smtClean="0"/>
              <a:t>tables and then generate code (models) from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4383"/>
            <a:ext cx="2002888" cy="379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1690864" y="2209800"/>
            <a:ext cx="914400" cy="9906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09746" y="4307541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86" y="306473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35" y="30647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5628734" y="4358325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5028486" y="2326340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8141570" y="2443285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First Modeling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06229" y="5165316"/>
            <a:ext cx="3430429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0" y="2105515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52" y="12300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3006022" y="2859740"/>
            <a:ext cx="56070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2203545" y="1614391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5629178" y="914400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28" y="1180712"/>
            <a:ext cx="1633111" cy="10483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Domain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33" y="2149523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9" y="233415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2267766" y="3118219"/>
            <a:ext cx="1847034" cy="1192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Custom Configuration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3939123" y="1422733"/>
            <a:ext cx="1454055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bg1"/>
                </a:solidFill>
              </a:rPr>
              <a:t>DbContext </a:t>
            </a:r>
            <a:r>
              <a:rPr lang="en-US" sz="1800" dirty="0" err="1">
                <a:solidFill>
                  <a:schemeClr val="bg1"/>
                </a:solidFill>
              </a:rPr>
              <a:t>ModelBuilder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2142139" y="1962718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82769" y="3317629"/>
            <a:ext cx="1175231" cy="104836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 needed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7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Code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without having to define mappings in </a:t>
            </a:r>
            <a:r>
              <a:rPr lang="en-US" dirty="0" smtClean="0"/>
              <a:t>XML or create database models</a:t>
            </a:r>
          </a:p>
          <a:p>
            <a:r>
              <a:rPr lang="en-US" dirty="0"/>
              <a:t>Define objects in </a:t>
            </a:r>
            <a:r>
              <a:rPr lang="en-US" dirty="0" smtClean="0"/>
              <a:t>POCO</a:t>
            </a:r>
          </a:p>
          <a:p>
            <a:pPr lvl="1"/>
            <a:r>
              <a:rPr lang="en-US" dirty="0" smtClean="0"/>
              <a:t>Reuse these models and their attributes</a:t>
            </a:r>
            <a:endParaRPr lang="en-US" dirty="0"/>
          </a:p>
          <a:p>
            <a:r>
              <a:rPr lang="en-US" dirty="0"/>
              <a:t>No base classes required</a:t>
            </a:r>
          </a:p>
          <a:p>
            <a:r>
              <a:rPr lang="en-US" dirty="0"/>
              <a:t>Enables database persistence with no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Can use automatic migrations</a:t>
            </a:r>
            <a:endParaRPr lang="en-US" dirty="0"/>
          </a:p>
          <a:p>
            <a:r>
              <a:rPr lang="en-US" dirty="0"/>
              <a:t>Can use Data </a:t>
            </a:r>
            <a:r>
              <a:rPr lang="en-US" dirty="0" smtClean="0"/>
              <a:t>Annotations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  <a:r>
              <a:rPr lang="en-US" dirty="0" smtClean="0"/>
              <a:t>, etc.)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Code First Main Parts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Domain classes, DbContext and </a:t>
            </a:r>
            <a:r>
              <a:rPr lang="en-US" dirty="0" err="1" smtClean="0"/>
              <a:t>DbSets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600325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7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Bunch of normal C# classes (POCO)</a:t>
            </a:r>
            <a:endParaRPr lang="en-US" dirty="0"/>
          </a:p>
          <a:p>
            <a:pPr lvl="1"/>
            <a:r>
              <a:rPr lang="en-US" dirty="0" smtClean="0"/>
              <a:t>May contain navigation properties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Recommended to be in a separate class library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3622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PostAnswer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PostAnswerId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Content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PostId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Post Post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49240" y="4579632"/>
            <a:ext cx="1828800" cy="867537"/>
          </a:xfrm>
          <a:prstGeom prst="wedgeRoundRectCallout">
            <a:avLst>
              <a:gd name="adj1" fmla="val -100433"/>
              <a:gd name="adj2" fmla="val -861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7000" y="3325635"/>
            <a:ext cx="1828800" cy="441889"/>
          </a:xfrm>
          <a:prstGeom prst="wedgeRoundRectCallout">
            <a:avLst>
              <a:gd name="adj1" fmla="val -99600"/>
              <a:gd name="adj2" fmla="val 568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3400" y="2209800"/>
            <a:ext cx="1828800" cy="441889"/>
          </a:xfrm>
          <a:prstGeom prst="wedgeRoundRectCallout">
            <a:avLst>
              <a:gd name="adj1" fmla="val -52516"/>
              <a:gd name="adj2" fmla="val 1345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4524648"/>
            <a:ext cx="1828800" cy="891516"/>
          </a:xfrm>
          <a:prstGeom prst="wedgeRoundRectCallout">
            <a:avLst>
              <a:gd name="adj1" fmla="val 57899"/>
              <a:gd name="adj2" fmla="val -827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Virtual for lazy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9119</TotalTime>
  <Words>1570</Words>
  <Application>Microsoft Office PowerPoint</Application>
  <PresentationFormat>On-screen Show (4:3)</PresentationFormat>
  <Paragraphs>323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Cambria</vt:lpstr>
      <vt:lpstr>Consolas</vt:lpstr>
      <vt:lpstr>Corbel</vt:lpstr>
      <vt:lpstr>Wingdings 2</vt:lpstr>
      <vt:lpstr>Telerik Academy</vt:lpstr>
      <vt:lpstr>Entity Framework Code First</vt:lpstr>
      <vt:lpstr>Table of Contents</vt:lpstr>
      <vt:lpstr>Modeling Workflow</vt:lpstr>
      <vt:lpstr>Database First Modeling Workflow</vt:lpstr>
      <vt:lpstr>Model First Modeling Workflow</vt:lpstr>
      <vt:lpstr>Code First Modeling Workflow</vt:lpstr>
      <vt:lpstr>Why Use Code First?</vt:lpstr>
      <vt:lpstr>Code First Main Parts</vt:lpstr>
      <vt:lpstr>Domain Classes (Models)</vt:lpstr>
      <vt:lpstr>Domain Classes (Models) (2)</vt:lpstr>
      <vt:lpstr>Demo: Creating Models</vt:lpstr>
      <vt:lpstr>DbContext Class</vt:lpstr>
      <vt:lpstr>DbSet Type</vt:lpstr>
      <vt:lpstr>DbContext Example</vt:lpstr>
      <vt:lpstr>Demo: Creating DbContext</vt:lpstr>
      <vt:lpstr>How to Interact With the Data?</vt:lpstr>
      <vt:lpstr>Demo: Create Sample Console App That Uses The Data</vt:lpstr>
      <vt:lpstr>Where is My Data?</vt:lpstr>
      <vt:lpstr>How to Connect to SQL Server?</vt:lpstr>
      <vt:lpstr>Database Connection Workflow</vt:lpstr>
      <vt:lpstr>Demo: Change Database Connection</vt:lpstr>
      <vt:lpstr>Entity Framework Power Tools</vt:lpstr>
      <vt:lpstr>Demo: Using Entity Framework Power Tools</vt:lpstr>
      <vt:lpstr>Using Code First Migrations</vt:lpstr>
      <vt:lpstr>Changes in Domain Classes</vt:lpstr>
      <vt:lpstr>Code First Migrations</vt:lpstr>
      <vt:lpstr>Database Migration Strategies</vt:lpstr>
      <vt:lpstr>Use Code First Migrations</vt:lpstr>
      <vt:lpstr>Seeding the Database</vt:lpstr>
      <vt:lpstr>Demo: Code First Migrations</vt:lpstr>
      <vt:lpstr>Configure Mappings</vt:lpstr>
      <vt:lpstr>Configure Mappings</vt:lpstr>
      <vt:lpstr>Data Annotations</vt:lpstr>
      <vt:lpstr>Fluent API for Mappings</vt:lpstr>
      <vt:lpstr>Fluent API Configurations</vt:lpstr>
      <vt:lpstr>Demo: Configure Mappings</vt:lpstr>
      <vt:lpstr>Entity Framework Code First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2145</cp:revision>
  <dcterms:created xsi:type="dcterms:W3CDTF">2007-12-08T16:03:35Z</dcterms:created>
  <dcterms:modified xsi:type="dcterms:W3CDTF">2013-07-15T10:40:31Z</dcterms:modified>
  <cp:category>quality code, software engineering</cp:category>
</cp:coreProperties>
</file>