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7" r:id="rId1"/>
  </p:sldMasterIdLst>
  <p:notesMasterIdLst>
    <p:notesMasterId r:id="rId57"/>
  </p:notesMasterIdLst>
  <p:handoutMasterIdLst>
    <p:handoutMasterId r:id="rId58"/>
  </p:handoutMasterIdLst>
  <p:sldIdLst>
    <p:sldId id="448" r:id="rId2"/>
    <p:sldId id="446" r:id="rId3"/>
    <p:sldId id="367" r:id="rId4"/>
    <p:sldId id="346" r:id="rId5"/>
    <p:sldId id="449" r:id="rId6"/>
    <p:sldId id="347" r:id="rId7"/>
    <p:sldId id="450" r:id="rId8"/>
    <p:sldId id="358" r:id="rId9"/>
    <p:sldId id="368" r:id="rId10"/>
    <p:sldId id="348" r:id="rId11"/>
    <p:sldId id="424" r:id="rId12"/>
    <p:sldId id="425" r:id="rId13"/>
    <p:sldId id="427" r:id="rId14"/>
    <p:sldId id="426" r:id="rId15"/>
    <p:sldId id="420" r:id="rId16"/>
    <p:sldId id="458" r:id="rId17"/>
    <p:sldId id="459" r:id="rId18"/>
    <p:sldId id="460" r:id="rId19"/>
    <p:sldId id="461" r:id="rId20"/>
    <p:sldId id="462" r:id="rId21"/>
    <p:sldId id="413" r:id="rId22"/>
    <p:sldId id="376" r:id="rId23"/>
    <p:sldId id="377" r:id="rId24"/>
    <p:sldId id="378" r:id="rId25"/>
    <p:sldId id="379" r:id="rId26"/>
    <p:sldId id="451" r:id="rId27"/>
    <p:sldId id="411" r:id="rId28"/>
    <p:sldId id="422" r:id="rId29"/>
    <p:sldId id="380" r:id="rId30"/>
    <p:sldId id="414" r:id="rId31"/>
    <p:sldId id="383" r:id="rId32"/>
    <p:sldId id="441" r:id="rId33"/>
    <p:sldId id="437" r:id="rId34"/>
    <p:sldId id="440" r:id="rId35"/>
    <p:sldId id="452" r:id="rId36"/>
    <p:sldId id="438" r:id="rId37"/>
    <p:sldId id="387" r:id="rId38"/>
    <p:sldId id="391" r:id="rId39"/>
    <p:sldId id="392" r:id="rId40"/>
    <p:sldId id="433" r:id="rId41"/>
    <p:sldId id="434" r:id="rId42"/>
    <p:sldId id="372" r:id="rId43"/>
    <p:sldId id="351" r:id="rId44"/>
    <p:sldId id="352" r:id="rId45"/>
    <p:sldId id="353" r:id="rId46"/>
    <p:sldId id="457" r:id="rId47"/>
    <p:sldId id="456" r:id="rId48"/>
    <p:sldId id="463" r:id="rId49"/>
    <p:sldId id="464" r:id="rId50"/>
    <p:sldId id="465" r:id="rId51"/>
    <p:sldId id="466" r:id="rId52"/>
    <p:sldId id="445" r:id="rId53"/>
    <p:sldId id="354" r:id="rId54"/>
    <p:sldId id="447" r:id="rId55"/>
    <p:sldId id="454" r:id="rId56"/>
  </p:sldIdLst>
  <p:sldSz cx="9144000" cy="6858000" type="screen4x3"/>
  <p:notesSz cx="6669088" cy="9926638"/>
  <p:custDataLst>
    <p:tags r:id="rId59"/>
  </p:custDataLst>
  <p:defaultTextStyle>
    <a:defPPr>
      <a:defRPr lang="en-US"/>
    </a:defPPr>
    <a:lvl1pPr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umimoji="1" sz="4000" b="1" kern="1200">
        <a:solidFill>
          <a:srgbClr val="00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42A046"/>
    <a:srgbClr val="EA8B00"/>
    <a:srgbClr val="0055D2"/>
    <a:srgbClr val="4AB44F"/>
    <a:srgbClr val="DA8200"/>
    <a:srgbClr val="38883C"/>
    <a:srgbClr val="B00408"/>
    <a:srgbClr val="D6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43" autoAdjust="0"/>
    <p:restoredTop sz="94935" autoAdjust="0"/>
  </p:normalViewPr>
  <p:slideViewPr>
    <p:cSldViewPr>
      <p:cViewPr varScale="1">
        <p:scale>
          <a:sx n="85" d="100"/>
          <a:sy n="85" d="100"/>
        </p:scale>
        <p:origin x="85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4"/>
    </p:cViewPr>
  </p:sorterViewPr>
  <p:notesViewPr>
    <p:cSldViewPr>
      <p:cViewPr varScale="1">
        <p:scale>
          <a:sx n="59" d="100"/>
          <a:sy n="59" d="100"/>
        </p:scale>
        <p:origin x="-2124" y="-96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t" anchorCtr="0" compatLnSpc="1">
            <a:prstTxWarp prst="textNoShape">
              <a:avLst/>
            </a:prstTxWarp>
          </a:bodyPr>
          <a:lstStyle>
            <a:lvl1pPr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endParaRPr lang="bg-BG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t" anchorCtr="0" compatLnSpc="1">
            <a:prstTxWarp prst="textNoShape">
              <a:avLst/>
            </a:prstTxWarp>
          </a:bodyPr>
          <a:lstStyle>
            <a:lvl1pPr algn="r"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fld id="{FEA767D5-DE47-4989-A0A5-C3AE0DF1E420}" type="datetime1">
              <a:rPr lang="en-US"/>
              <a:pPr/>
              <a:t>17.07.2013</a:t>
            </a:fld>
            <a:endParaRPr lang="bg-BG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52784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b" anchorCtr="0" compatLnSpc="1">
            <a:prstTxWarp prst="textNoShape">
              <a:avLst/>
            </a:prstTxWarp>
          </a:bodyPr>
          <a:lstStyle>
            <a:lvl1pPr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r>
              <a:rPr lang="bg-BG"/>
              <a:t>(c) 2005 National Academy for Software Development - http://academy.devbg.org. All rights reserved. Unauthorized copying or re-distribution is strictly prohibited.</a:t>
            </a:r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8800" y="9429750"/>
            <a:ext cx="1028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545" tIns="43772" rIns="87545" bIns="43772" numCol="1" anchor="b" anchorCtr="0" compatLnSpc="1">
            <a:prstTxWarp prst="textNoShape">
              <a:avLst/>
            </a:prstTxWarp>
          </a:bodyPr>
          <a:lstStyle>
            <a:lvl1pPr algn="r" defTabSz="874713">
              <a:lnSpc>
                <a:spcPct val="100000"/>
              </a:lnSpc>
              <a:defRPr sz="1100" b="0">
                <a:solidFill>
                  <a:schemeClr val="tx1"/>
                </a:solidFill>
                <a:effectLst/>
              </a:defRPr>
            </a:lvl1pPr>
          </a:lstStyle>
          <a:p>
            <a:fld id="{D6BDD1C5-0F66-418D-BF67-95E16385044A}" type="slidenum">
              <a:rPr lang="bg-BG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3411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t" anchorCtr="0" compatLnSpc="1">
            <a:prstTxWarp prst="textNoShape">
              <a:avLst/>
            </a:prstTxWarp>
          </a:bodyPr>
          <a:lstStyle>
            <a:lvl1pPr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t" anchorCtr="0" compatLnSpc="1">
            <a:prstTxWarp prst="textNoShape">
              <a:avLst/>
            </a:prstTxWarp>
          </a:bodyPr>
          <a:lstStyle>
            <a:lvl1pPr algn="r"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fld id="{594C6D40-BCC7-428A-B2A2-A9BEDD2F1EB0}" type="datetime1">
              <a:rPr lang="en-US"/>
              <a:pPr/>
              <a:t>17.07.2013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5487" tIns="47744" rIns="95487" bIns="477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5351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b" anchorCtr="0" compatLnSpc="1">
            <a:prstTxWarp prst="textNoShape">
              <a:avLst/>
            </a:prstTxWarp>
          </a:bodyPr>
          <a:lstStyle>
            <a:lvl1pPr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67363" y="9431338"/>
            <a:ext cx="11017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19756" tIns="0" rIns="19756" bIns="0" numCol="1" anchor="b" anchorCtr="0" compatLnSpc="1">
            <a:prstTxWarp prst="textNoShape">
              <a:avLst/>
            </a:prstTxWarp>
          </a:bodyPr>
          <a:lstStyle>
            <a:lvl1pPr algn="r" defTabSz="947738">
              <a:lnSpc>
                <a:spcPct val="100000"/>
              </a:lnSpc>
              <a:defRPr sz="1100" b="0" i="1">
                <a:solidFill>
                  <a:schemeClr val="tx1"/>
                </a:solidFill>
                <a:effectLst/>
              </a:defRPr>
            </a:lvl1pPr>
          </a:lstStyle>
          <a:p>
            <a:fld id="{59DD3417-B363-4284-A16D-67F320162AFD}" type="slidenum">
              <a:rPr lang="en-US"/>
              <a:pPr/>
              <a:t>‹#›</a:t>
            </a:fld>
            <a:r>
              <a:rPr lang="en-US"/>
              <a:t>##</a:t>
            </a:r>
            <a:endParaRPr lang="en-US" sz="1200" i="0"/>
          </a:p>
        </p:txBody>
      </p:sp>
    </p:spTree>
    <p:extLst>
      <p:ext uri="{BB962C8B-B14F-4D97-AF65-F5344CB8AC3E}">
        <p14:creationId xmlns:p14="http://schemas.microsoft.com/office/powerpoint/2010/main" val="29393442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E07A9EA-719F-40E4-87DF-FBE21889DED6}" type="datetime1">
              <a:rPr lang="en-US"/>
              <a:pPr/>
              <a:t>17.07.2013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005BEB-2AE4-47C5-9BB4-6718DD900371}" type="slidenum">
              <a:rPr lang="en-US"/>
              <a:pPr/>
              <a:t>3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5862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90D5A23-BDC6-479A-9F29-85C3B3C86C50}" type="datetime1">
              <a:rPr lang="en-US"/>
              <a:pPr/>
              <a:t>17.07.2013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34C5C7-6E22-419A-AFC1-5263DD9B6007}" type="slidenum">
              <a:rPr lang="en-US"/>
              <a:pPr/>
              <a:t>28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61" tIns="48331" rIns="96661" bIns="48331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74826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BF128D0-00EA-423A-B65B-28905F0E276F}" type="datetime1">
              <a:rPr lang="en-US"/>
              <a:pPr/>
              <a:t>17.07.2013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A2E03E-4D39-4657-BB6D-37C19A1A8466}" type="slidenum">
              <a:rPr lang="en-US"/>
              <a:pPr/>
              <a:t>29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61" tIns="48331" rIns="96661" bIns="48331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2143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A7ADD2D-1ECF-4378-B02D-6532B7D7A89E}" type="datetime1">
              <a:rPr lang="en-US"/>
              <a:pPr/>
              <a:t>17.07.2013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948D9F-FD4F-4916-B575-5B12AE9871C0}" type="slidenum">
              <a:rPr lang="en-US"/>
              <a:pPr/>
              <a:t>30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3410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AE9FD36-D8B3-4EAD-B775-4F71321FF711}" type="datetime1">
              <a:rPr lang="en-US"/>
              <a:pPr/>
              <a:t>17.07.2013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8D642A-67D8-46CB-A030-5335646328C6}" type="slidenum">
              <a:rPr lang="en-US"/>
              <a:pPr/>
              <a:t>31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61" tIns="48331" rIns="96661" bIns="48331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6249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03446A4-07C4-4203-BF6C-49363486763F}" type="datetime1">
              <a:rPr lang="en-US"/>
              <a:pPr/>
              <a:t>17.07.2013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42DB62-A7CD-45CD-B0B6-38CD7FF694AC}" type="slidenum">
              <a:rPr lang="en-US"/>
              <a:pPr/>
              <a:t>37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7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61" tIns="48331" rIns="96661" bIns="48331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23968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2B6242F-12C4-48F0-B24F-AA01A3A56A54}" type="datetime1">
              <a:rPr lang="en-US"/>
              <a:pPr/>
              <a:t>17.07.2013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705BD4-C23C-4FD4-A00A-BEA8DFE471E3}" type="slidenum">
              <a:rPr lang="en-US"/>
              <a:pPr/>
              <a:t>38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61" tIns="48331" rIns="96661" bIns="48331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82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13060A1-AA0D-47D9-A40C-407F9721861D}" type="datetime1">
              <a:rPr lang="en-US"/>
              <a:pPr/>
              <a:t>17.07.2013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17690B-9530-41F1-8344-DE90C6D7F059}" type="slidenum">
              <a:rPr lang="en-US"/>
              <a:pPr/>
              <a:t>39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61" tIns="48331" rIns="96661" bIns="48331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289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EEFCE21-A9E8-4B8F-9B51-AC6F13C55895}" type="datetime1">
              <a:rPr lang="en-US"/>
              <a:pPr/>
              <a:t>17.07.2013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A89AAB-3B43-4CA2-94F4-CD6F9034C78D}" type="slidenum">
              <a:rPr lang="en-US"/>
              <a:pPr/>
              <a:t>40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61" tIns="48331" rIns="96661" bIns="48331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6214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93EAC13-9EE5-4C24-B6B7-22061CA6FF9A}" type="datetime1">
              <a:rPr lang="en-US"/>
              <a:pPr/>
              <a:t>17.07.2013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E37F69-E268-4244-9A42-DED6EBC37F9F}" type="slidenum">
              <a:rPr lang="en-US"/>
              <a:pPr/>
              <a:t>41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61" tIns="48331" rIns="96661" bIns="48331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8277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1BC9943-D2D1-4666-AD26-4A50696FF73F}" type="datetime1">
              <a:rPr lang="en-US"/>
              <a:pPr/>
              <a:t>17.07.2013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8DD29A-3335-4FC0-ACEC-47DDB63CB455}" type="slidenum">
              <a:rPr lang="en-US"/>
              <a:pPr/>
              <a:t>42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7932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B7829E0-F923-4198-B3E5-4DD2525C58C8}" type="datetime1">
              <a:rPr lang="en-US"/>
              <a:pPr/>
              <a:t>17.07.2013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AD1116-BD6A-4F06-8155-84B4653F15C0}" type="slidenum">
              <a:rPr lang="en-US"/>
              <a:pPr/>
              <a:t>8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3600" y="750888"/>
            <a:ext cx="4945063" cy="3708400"/>
          </a:xfrm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Use transfer example, not cash machine for failing to complete</a:t>
            </a:r>
          </a:p>
        </p:txBody>
      </p:sp>
    </p:spTree>
    <p:extLst>
      <p:ext uri="{BB962C8B-B14F-4D97-AF65-F5344CB8AC3E}">
        <p14:creationId xmlns:p14="http://schemas.microsoft.com/office/powerpoint/2010/main" val="10628755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1FEFC3D-CE88-4DCB-9313-824DC58874F2}" type="datetime1">
              <a:rPr lang="en-US"/>
              <a:pPr/>
              <a:t>17.07.2013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210DBD-21D1-4EA5-A33F-BD2790922C4F}" type="slidenum">
              <a:rPr lang="en-US"/>
              <a:pPr/>
              <a:t>50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43074" name="Rectangle 2"/>
          <p:cNvSpPr>
            <a:spLocks noChangeArrowheads="1"/>
          </p:cNvSpPr>
          <p:nvPr/>
        </p:nvSpPr>
        <p:spPr bwMode="auto">
          <a:xfrm>
            <a:off x="3760788" y="0"/>
            <a:ext cx="2921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/>
          <a:lstStyle/>
          <a:p>
            <a:pPr algn="r" defTabSz="966788">
              <a:lnSpc>
                <a:spcPct val="100000"/>
              </a:lnSpc>
            </a:pPr>
            <a:r>
              <a:rPr kumimoji="0" lang="en-US" sz="1300">
                <a:solidFill>
                  <a:schemeClr val="tx1"/>
                </a:solidFill>
                <a:effectLst/>
                <a:latin typeface="Times New Roman" pitchFamily="18" charset="0"/>
              </a:rPr>
              <a:t>September 98</a:t>
            </a:r>
          </a:p>
        </p:txBody>
      </p:sp>
      <p:sp>
        <p:nvSpPr>
          <p:cNvPr id="643075" name="Rectangle 3"/>
          <p:cNvSpPr>
            <a:spLocks noChangeArrowheads="1"/>
          </p:cNvSpPr>
          <p:nvPr/>
        </p:nvSpPr>
        <p:spPr bwMode="auto">
          <a:xfrm>
            <a:off x="3760788" y="9405938"/>
            <a:ext cx="29210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 anchor="b"/>
          <a:lstStyle/>
          <a:p>
            <a:pPr algn="r" defTabSz="966788">
              <a:lnSpc>
                <a:spcPct val="100000"/>
              </a:lnSpc>
            </a:pPr>
            <a:r>
              <a:rPr kumimoji="0" lang="en-US" sz="1300">
                <a:solidFill>
                  <a:schemeClr val="tx1"/>
                </a:solidFill>
                <a:effectLst/>
                <a:latin typeface="Times New Roman" pitchFamily="18" charset="0"/>
              </a:rPr>
              <a:t>77</a:t>
            </a:r>
          </a:p>
        </p:txBody>
      </p:sp>
      <p:sp>
        <p:nvSpPr>
          <p:cNvPr id="643076" name="Rectangle 4"/>
          <p:cNvSpPr>
            <a:spLocks noChangeArrowheads="1"/>
          </p:cNvSpPr>
          <p:nvPr/>
        </p:nvSpPr>
        <p:spPr bwMode="auto">
          <a:xfrm>
            <a:off x="0" y="9405938"/>
            <a:ext cx="2917825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3077" name="Rectangle 5"/>
          <p:cNvSpPr>
            <a:spLocks noChangeArrowheads="1"/>
          </p:cNvSpPr>
          <p:nvPr/>
        </p:nvSpPr>
        <p:spPr bwMode="auto">
          <a:xfrm>
            <a:off x="0" y="0"/>
            <a:ext cx="29178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655" tIns="46988" rIns="95655" bIns="46988"/>
          <a:lstStyle/>
          <a:p>
            <a:pPr defTabSz="966788">
              <a:lnSpc>
                <a:spcPct val="100000"/>
              </a:lnSpc>
            </a:pPr>
            <a:r>
              <a:rPr kumimoji="0" lang="en-US" sz="1300">
                <a:solidFill>
                  <a:schemeClr val="tx1"/>
                </a:solidFill>
                <a:effectLst/>
                <a:latin typeface="Times New Roman" pitchFamily="18" charset="0"/>
              </a:rPr>
              <a:t>Chapter Name</a:t>
            </a:r>
          </a:p>
        </p:txBody>
      </p:sp>
      <p:sp>
        <p:nvSpPr>
          <p:cNvPr id="6430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3600" y="752475"/>
            <a:ext cx="4941888" cy="3706813"/>
          </a:xfrm>
          <a:ln cap="flat"/>
        </p:spPr>
      </p:sp>
      <p:sp>
        <p:nvSpPr>
          <p:cNvPr id="6430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22338" y="4702175"/>
            <a:ext cx="4837112" cy="44704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pPr defTabSz="762000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12717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42F99AD-94F2-4D11-8016-4EDCBAA89D2A}" type="datetime1">
              <a:rPr lang="en-US"/>
              <a:pPr/>
              <a:t>17.07.2013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B55C6-9E9A-4C5E-8243-904AF95F49ED}" type="slidenum">
              <a:rPr lang="en-US"/>
              <a:pPr/>
              <a:t>51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7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3600" y="752475"/>
            <a:ext cx="4941888" cy="3706813"/>
          </a:xfrm>
          <a:ln cap="flat"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5655" tIns="46988" rIns="95655" bIns="46988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89513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47334C5-10C5-49C2-AAC6-B978962D0615}" type="datetime1">
              <a:rPr lang="en-US"/>
              <a:pPr/>
              <a:t>17.07.2013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315303-749E-4F62-A13D-B2D72AE38213}" type="slidenum">
              <a:rPr lang="en-US"/>
              <a:pPr/>
              <a:t>52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89018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533C226-D8F3-4312-BD08-7DAECD92C6FF}" type="datetime1">
              <a:rPr lang="en-US"/>
              <a:pPr/>
              <a:t>17.07.2013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F1276C-A120-4C3A-B652-19C707C8D006}" type="slidenum">
              <a:rPr lang="en-US"/>
              <a:pPr/>
              <a:t>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8838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C74A038-378E-433B-BC31-2F54A84BF403}" type="datetime1">
              <a:rPr lang="en-US"/>
              <a:pPr/>
              <a:t>17.07.2013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C98DC5-1BFF-4BE5-A4F7-D14C815EB8E2}" type="slidenum">
              <a:rPr lang="en-US"/>
              <a:pPr/>
              <a:t>16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6298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3BB6F82-EE37-4287-B6B8-E591DF304F95}" type="datetime1">
              <a:rPr lang="en-US"/>
              <a:pPr/>
              <a:t>17.07.2013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114F3A-AD10-4605-92DB-9F2FFDA1C09E}" type="slidenum">
              <a:rPr lang="en-US"/>
              <a:pPr/>
              <a:t>21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2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0296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DB662FF-72A3-4771-9C15-5C50738274B8}" type="datetime1">
              <a:rPr lang="en-US"/>
              <a:pPr/>
              <a:t>17.07.2013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601679-5E43-4A02-92B3-427E0EB2ED17}" type="slidenum">
              <a:rPr lang="en-US"/>
              <a:pPr/>
              <a:t>22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5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61" tIns="48331" rIns="96661" bIns="48331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7905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BCC4945-D2C5-4040-9486-C292FC628965}" type="datetime1">
              <a:rPr lang="en-US"/>
              <a:pPr/>
              <a:t>17.07.2013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3923C-E322-4D36-994F-1A44340BEB2E}" type="slidenum">
              <a:rPr lang="en-US"/>
              <a:pPr/>
              <a:t>25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61" tIns="48331" rIns="96661" bIns="48331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0826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BCC4945-D2C5-4040-9486-C292FC628965}" type="datetime1">
              <a:rPr lang="en-US"/>
              <a:pPr/>
              <a:t>17.07.2013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3923C-E322-4D36-994F-1A44340BEB2E}" type="slidenum">
              <a:rPr lang="en-US"/>
              <a:pPr/>
              <a:t>26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61" tIns="48331" rIns="96661" bIns="48331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0430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A7B792C-AAA7-49BA-A215-27D20EC14667}" type="datetime1">
              <a:rPr lang="en-US"/>
              <a:pPr/>
              <a:t>17.07.2013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844C8-3314-450E-9CC7-20F0FC6BFE4D}" type="slidenum">
              <a:rPr lang="en-US"/>
              <a:pPr/>
              <a:t>27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61" tIns="48331" rIns="96661" bIns="48331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2151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://www.nakov.com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2204864"/>
            <a:ext cx="8229600" cy="91514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Database Transactions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291928"/>
            <a:ext cx="8229600" cy="5691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Transaction </a:t>
            </a:r>
            <a:r>
              <a:rPr lang="en-US" dirty="0" smtClean="0">
                <a:solidFill>
                  <a:schemeClr val="tx1"/>
                </a:solidFill>
              </a:rPr>
              <a:t>Management and Concurrency Control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44500" y="4509120"/>
            <a:ext cx="3352800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57200" y="4966320"/>
            <a:ext cx="3352800" cy="400110"/>
          </a:xfrm>
        </p:spPr>
        <p:txBody>
          <a:bodyPr/>
          <a:lstStyle/>
          <a:p>
            <a:r>
              <a:rPr lang="en-US" sz="2000" dirty="0" smtClean="0"/>
              <a:t>Manager Technical Training</a:t>
            </a:r>
            <a:endParaRPr lang="en-US" sz="20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200" y="5310336"/>
            <a:ext cx="3352800" cy="369332"/>
          </a:xfrm>
        </p:spPr>
        <p:txBody>
          <a:bodyPr/>
          <a:lstStyle/>
          <a:p>
            <a:r>
              <a:rPr lang="en-US" sz="1800" smtClean="0">
                <a:hlinkClick r:id="rId3"/>
              </a:rPr>
              <a:t>http://www.nakov.com</a:t>
            </a:r>
            <a:endParaRPr lang="en-US" sz="1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995936" y="4365104"/>
            <a:ext cx="4608512" cy="2160240"/>
            <a:chOff x="3923928" y="4365104"/>
            <a:chExt cx="4608512" cy="2160240"/>
          </a:xfrm>
        </p:grpSpPr>
        <p:pic>
          <p:nvPicPr>
            <p:cNvPr id="1026" name="Picture 2" descr="database, storage icon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4509120"/>
              <a:ext cx="2016224" cy="2016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alt, cardbox, full, trash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0112" y="4715272"/>
              <a:ext cx="1435224" cy="1435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users icon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4365104"/>
              <a:ext cx="2160240" cy="216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data, transport icon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71800" y="404664"/>
            <a:ext cx="223776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colourbox.com/preview/4241086-651826-hand-holding-pen-on-a-financial-report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34899" y="404664"/>
            <a:ext cx="3541557" cy="1646208"/>
          </a:xfrm>
          <a:prstGeom prst="round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59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Transactions Properties</a:t>
            </a:r>
            <a:endParaRPr lang="bg-BG" sz="380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r>
              <a:rPr lang="en-US" dirty="0" smtClean="0"/>
              <a:t>Modern DBMS </a:t>
            </a:r>
            <a:r>
              <a:rPr lang="en-US" dirty="0"/>
              <a:t>servers have built-in transaction support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/>
              <a:t>“ACID” </a:t>
            </a:r>
            <a:r>
              <a:rPr lang="en-US" dirty="0" smtClean="0"/>
              <a:t>transactions</a:t>
            </a:r>
          </a:p>
          <a:p>
            <a:pPr lvl="1"/>
            <a:r>
              <a:rPr lang="en-US" dirty="0" smtClean="0"/>
              <a:t>E.g. MS SQL Server, Oracle, MySQL, …</a:t>
            </a:r>
            <a:endParaRPr lang="en-US" dirty="0"/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ACID</a:t>
            </a:r>
            <a:r>
              <a:rPr lang="en-US" dirty="0"/>
              <a:t> means:</a:t>
            </a:r>
          </a:p>
          <a:p>
            <a:pPr lvl="1"/>
            <a:r>
              <a:rPr lang="en-US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</a:t>
            </a:r>
            <a:r>
              <a:rPr lang="en-US" dirty="0"/>
              <a:t>tomicity</a:t>
            </a:r>
            <a:endParaRPr lang="bg-BG" dirty="0"/>
          </a:p>
          <a:p>
            <a:pPr lvl="1"/>
            <a:r>
              <a:rPr lang="en-US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</a:t>
            </a:r>
            <a:r>
              <a:rPr lang="en-US" dirty="0"/>
              <a:t>onsistency</a:t>
            </a:r>
            <a:r>
              <a:rPr lang="bg-BG" dirty="0"/>
              <a:t> </a:t>
            </a:r>
          </a:p>
          <a:p>
            <a:pPr lvl="1"/>
            <a:r>
              <a:rPr lang="en-US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</a:t>
            </a:r>
            <a:r>
              <a:rPr lang="en-US" dirty="0"/>
              <a:t>solation</a:t>
            </a:r>
            <a:endParaRPr lang="bg-BG" dirty="0"/>
          </a:p>
          <a:p>
            <a:pPr lvl="1"/>
            <a:r>
              <a:rPr lang="en-US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</a:t>
            </a:r>
            <a:r>
              <a:rPr lang="en-US" dirty="0"/>
              <a:t>urability</a:t>
            </a:r>
            <a:endParaRPr lang="bg-BG" dirty="0"/>
          </a:p>
        </p:txBody>
      </p:sp>
      <p:pic>
        <p:nvPicPr>
          <p:cNvPr id="3076" name="Picture 4" descr="http://www.icondig.com/data/icons/REALVISTA/database/png/400/databa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59832" y="3717032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55443" y="4186386"/>
            <a:ext cx="4237037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10</a:t>
            </a:fld>
            <a:endParaRPr 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Atomicity</a:t>
            </a:r>
            <a:endParaRPr lang="bg-BG"/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Atomicity </a:t>
            </a:r>
            <a:r>
              <a:rPr lang="en-US" dirty="0" smtClean="0"/>
              <a:t>means that</a:t>
            </a:r>
            <a:endParaRPr lang="en-US" dirty="0"/>
          </a:p>
          <a:p>
            <a:pPr lvl="1">
              <a:spcBef>
                <a:spcPct val="30000"/>
              </a:spcBef>
            </a:pPr>
            <a:r>
              <a:rPr lang="en-US" dirty="0"/>
              <a:t>Transactions execute as a </a:t>
            </a:r>
            <a:r>
              <a:rPr lang="en-US" dirty="0" smtClean="0"/>
              <a:t>whole</a:t>
            </a:r>
            <a:endParaRPr lang="en-US" dirty="0"/>
          </a:p>
          <a:p>
            <a:pPr lvl="1">
              <a:spcBef>
                <a:spcPct val="30000"/>
              </a:spcBef>
            </a:pPr>
            <a:r>
              <a:rPr lang="en-US" dirty="0"/>
              <a:t>DBMS to guarantee that either all of the </a:t>
            </a:r>
            <a:r>
              <a:rPr lang="en-US" dirty="0" smtClean="0"/>
              <a:t>operations </a:t>
            </a:r>
            <a:r>
              <a:rPr lang="en-US" dirty="0"/>
              <a:t>are performed or none of </a:t>
            </a:r>
            <a:r>
              <a:rPr lang="en-US" dirty="0" smtClean="0"/>
              <a:t>them</a:t>
            </a:r>
            <a:endParaRPr lang="en-US" dirty="0"/>
          </a:p>
          <a:p>
            <a:pPr>
              <a:spcBef>
                <a:spcPct val="30000"/>
              </a:spcBef>
            </a:pPr>
            <a:r>
              <a:rPr lang="en-US" dirty="0"/>
              <a:t>Atomicity example: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Transfer funds between bank </a:t>
            </a:r>
            <a:r>
              <a:rPr lang="en-US" dirty="0" smtClean="0"/>
              <a:t>accounts</a:t>
            </a:r>
            <a:endParaRPr lang="en-US" dirty="0"/>
          </a:p>
          <a:p>
            <a:pPr lvl="2">
              <a:spcBef>
                <a:spcPct val="30000"/>
              </a:spcBef>
            </a:pPr>
            <a:r>
              <a:rPr lang="en-US" dirty="0"/>
              <a:t>Either withdraw </a:t>
            </a:r>
            <a:r>
              <a:rPr lang="en-US" dirty="0" smtClean="0"/>
              <a:t>+ deposit </a:t>
            </a:r>
            <a:r>
              <a:rPr lang="en-US" dirty="0"/>
              <a:t>both execute successfully or none of them</a:t>
            </a:r>
          </a:p>
          <a:p>
            <a:pPr lvl="2">
              <a:spcBef>
                <a:spcPct val="30000"/>
              </a:spcBef>
            </a:pPr>
            <a:r>
              <a:rPr lang="en-US" dirty="0"/>
              <a:t>In case of failure </a:t>
            </a:r>
            <a:r>
              <a:rPr lang="en-US" dirty="0" smtClean="0"/>
              <a:t>the DB </a:t>
            </a:r>
            <a:r>
              <a:rPr lang="en-US" dirty="0"/>
              <a:t>stays unchanged</a:t>
            </a:r>
            <a:endParaRPr lang="bg-BG" dirty="0"/>
          </a:p>
        </p:txBody>
      </p:sp>
      <p:pic>
        <p:nvPicPr>
          <p:cNvPr id="5122" name="Picture 2" descr="http://mail.colonial.net/~hkaiter/astronomyimages1011/John-Dalton-Atomic-Model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2280" y="1052736"/>
            <a:ext cx="1512168" cy="1136065"/>
          </a:xfrm>
          <a:prstGeom prst="roundRect">
            <a:avLst>
              <a:gd name="adj" fmla="val 51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11</a:t>
            </a:fld>
            <a:endParaRPr 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</a:t>
            </a:r>
            <a:endParaRPr lang="bg-BG" dirty="0"/>
          </a:p>
        </p:txBody>
      </p:sp>
      <p:sp>
        <p:nvSpPr>
          <p:cNvPr id="64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8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Consistency </a:t>
            </a:r>
            <a:r>
              <a:rPr lang="en-US" dirty="0" smtClean="0"/>
              <a:t>means that</a:t>
            </a:r>
          </a:p>
          <a:p>
            <a:pPr lvl="1">
              <a:lnSpc>
                <a:spcPct val="98000"/>
              </a:lnSpc>
            </a:pPr>
            <a:r>
              <a:rPr lang="en-US" sz="3200" dirty="0" smtClean="0"/>
              <a:t>The database is in a legal state when the transaction begins and when it ends</a:t>
            </a:r>
          </a:p>
          <a:p>
            <a:pPr lvl="1">
              <a:lnSpc>
                <a:spcPct val="98000"/>
              </a:lnSpc>
            </a:pPr>
            <a:r>
              <a:rPr lang="en-US" sz="3200" dirty="0" smtClean="0"/>
              <a:t>Only valid data will be written in the DB</a:t>
            </a:r>
          </a:p>
          <a:p>
            <a:pPr lvl="1">
              <a:lnSpc>
                <a:spcPct val="98000"/>
              </a:lnSpc>
            </a:pPr>
            <a:r>
              <a:rPr lang="en-US" sz="3200" dirty="0" smtClean="0"/>
              <a:t>Transaction cannot break the rules of the database, e.g. integrity constraints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Primary keys, foreign keys, alternate keys</a:t>
            </a:r>
          </a:p>
          <a:p>
            <a:pPr>
              <a:lnSpc>
                <a:spcPct val="98000"/>
              </a:lnSpc>
            </a:pPr>
            <a:r>
              <a:rPr lang="en-US" dirty="0" smtClean="0"/>
              <a:t>Consistency example:</a:t>
            </a:r>
          </a:p>
          <a:p>
            <a:pPr lvl="1">
              <a:lnSpc>
                <a:spcPct val="98000"/>
              </a:lnSpc>
            </a:pPr>
            <a:r>
              <a:rPr lang="en-US" sz="3200" dirty="0" smtClean="0"/>
              <a:t>Transaction cannot end with</a:t>
            </a:r>
            <a:br>
              <a:rPr lang="en-US" sz="3200" dirty="0" smtClean="0"/>
            </a:br>
            <a:r>
              <a:rPr lang="en-US" sz="3200" dirty="0" smtClean="0"/>
              <a:t>a duplicate primary key in a table</a:t>
            </a:r>
            <a:endParaRPr lang="en-US" sz="3200" dirty="0"/>
          </a:p>
        </p:txBody>
      </p:sp>
      <p:pic>
        <p:nvPicPr>
          <p:cNvPr id="4098" name="Picture 2" descr="http://askheatherblythe.com/wp-content/uploads/2012/05/consistency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2280" y="5187867"/>
            <a:ext cx="1584176" cy="1193461"/>
          </a:xfrm>
          <a:prstGeom prst="roundRect">
            <a:avLst>
              <a:gd name="adj" fmla="val 577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12</a:t>
            </a:fld>
            <a:endParaRPr 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Isolation</a:t>
            </a:r>
            <a:endParaRPr lang="bg-BG"/>
          </a:p>
        </p:txBody>
      </p:sp>
      <p:sp>
        <p:nvSpPr>
          <p:cNvPr id="647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638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Isolation </a:t>
            </a:r>
            <a:r>
              <a:rPr lang="en-US" dirty="0" smtClean="0"/>
              <a:t>means that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dirty="0" smtClean="0"/>
              <a:t>Multiple transactions running at the same time do not impact each other’s execution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dirty="0" smtClean="0"/>
              <a:t>Transactions don’t see other</a:t>
            </a:r>
            <a:br>
              <a:rPr lang="en-US" dirty="0" smtClean="0"/>
            </a:br>
            <a:r>
              <a:rPr lang="en-US" dirty="0" smtClean="0"/>
              <a:t>transaction’s uncommitted changes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dirty="0" smtClean="0"/>
              <a:t>Isolation level defines how deep</a:t>
            </a:r>
            <a:br>
              <a:rPr lang="en-US" dirty="0" smtClean="0"/>
            </a:br>
            <a:r>
              <a:rPr lang="en-US" dirty="0" smtClean="0"/>
              <a:t>transactions isolate from one another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dirty="0" smtClean="0"/>
              <a:t>Isolation example:</a:t>
            </a:r>
          </a:p>
          <a:p>
            <a:pPr lvl="1">
              <a:lnSpc>
                <a:spcPct val="90000"/>
              </a:lnSpc>
              <a:spcBef>
                <a:spcPct val="25000"/>
              </a:spcBef>
            </a:pPr>
            <a:r>
              <a:rPr lang="en-US" dirty="0" smtClean="0"/>
              <a:t>Manager can see the transferred funds on one account or the other, but never on both</a:t>
            </a:r>
            <a:endParaRPr lang="en-US" dirty="0"/>
          </a:p>
        </p:txBody>
      </p:sp>
      <p:pic>
        <p:nvPicPr>
          <p:cNvPr id="5122" name="Picture 2" descr="http://icons.iconseeker.com/png/fullsize/banking-stuff/pole-separator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300" t="4229" r="13449" b="1398"/>
          <a:stretch/>
        </p:blipFill>
        <p:spPr bwMode="auto">
          <a:xfrm>
            <a:off x="7300664" y="2353047"/>
            <a:ext cx="14478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13</a:t>
            </a:fld>
            <a:endParaRPr 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Durability</a:t>
            </a:r>
            <a:endParaRPr lang="bg-BG"/>
          </a:p>
        </p:txBody>
      </p:sp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Durability </a:t>
            </a:r>
            <a:r>
              <a:rPr lang="en-US" dirty="0" smtClean="0"/>
              <a:t>means that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If a transaction is committed</a:t>
            </a:r>
            <a:br>
              <a:rPr lang="en-US" dirty="0" smtClean="0"/>
            </a:br>
            <a:r>
              <a:rPr lang="en-US" dirty="0" smtClean="0"/>
              <a:t>it becomes persistent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Cannot be lost or undone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Ensured by use of database transaction logs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Durability example: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After funds are transferred and committed the power supply at the DB server is lost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Transaction stays persistent (no data is lost)</a:t>
            </a:r>
            <a:endParaRPr lang="en-US" dirty="0"/>
          </a:p>
        </p:txBody>
      </p:sp>
      <p:pic>
        <p:nvPicPr>
          <p:cNvPr id="6146" name="Picture 2" descr="http://toxipedia.org/download/attachments/3255/554px-Hexachlorobenzene-3D-vdW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8224" y="1047277"/>
            <a:ext cx="1800200" cy="19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14</a:t>
            </a:fld>
            <a:endParaRPr 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ACID Transactions and </a:t>
            </a:r>
            <a:r>
              <a:rPr lang="en-US" sz="3600" dirty="0" smtClean="0"/>
              <a:t>RDBMS</a:t>
            </a:r>
            <a:endParaRPr lang="bg-BG" sz="3600" dirty="0"/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2736"/>
            <a:ext cx="8686800" cy="5647184"/>
          </a:xfrm>
        </p:spPr>
        <p:txBody>
          <a:bodyPr/>
          <a:lstStyle/>
          <a:p>
            <a:r>
              <a:rPr lang="en-US" dirty="0" smtClean="0"/>
              <a:t>Modern RDBMS </a:t>
            </a:r>
            <a:r>
              <a:rPr lang="en-US" dirty="0"/>
              <a:t>servers are transactional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Microsoft SQL </a:t>
            </a:r>
            <a:r>
              <a:rPr lang="en-US" dirty="0" smtClean="0"/>
              <a:t>Server, Oracle Database, PostgreSQL, </a:t>
            </a:r>
            <a:r>
              <a:rPr lang="en-US" dirty="0" err="1" smtClean="0"/>
              <a:t>FirebirdSQL</a:t>
            </a:r>
            <a:r>
              <a:rPr lang="en-US" dirty="0" smtClean="0"/>
              <a:t>, …</a:t>
            </a:r>
          </a:p>
          <a:p>
            <a:r>
              <a:rPr lang="en-US" dirty="0"/>
              <a:t>All of the above servers support ACID transactions</a:t>
            </a:r>
          </a:p>
          <a:p>
            <a:pPr lvl="1"/>
            <a:r>
              <a:rPr lang="en-US" dirty="0"/>
              <a:t>MySQL can also run in ACID mode (InnoDB)</a:t>
            </a:r>
            <a:endParaRPr lang="bg-BG" dirty="0"/>
          </a:p>
          <a:p>
            <a:r>
              <a:rPr lang="en-US" dirty="0" smtClean="0"/>
              <a:t>Most cloud databases are transactional as well</a:t>
            </a:r>
            <a:endParaRPr lang="en-US" dirty="0"/>
          </a:p>
          <a:p>
            <a:pPr lvl="1"/>
            <a:r>
              <a:rPr lang="en-US" noProof="1" smtClean="0"/>
              <a:t>Amazon SimpleDB, AppEngine Datastore, Azure Tables, MongoDB, …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15</a:t>
            </a:fld>
            <a:endParaRPr 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4829" y="620688"/>
            <a:ext cx="5471468" cy="257031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Managing Transactions in </a:t>
            </a:r>
            <a:r>
              <a:rPr lang="en-US" dirty="0">
                <a:solidFill>
                  <a:schemeClr val="tx1"/>
                </a:solidFill>
              </a:rPr>
              <a:t>SQL Language</a:t>
            </a:r>
          </a:p>
        </p:txBody>
      </p:sp>
      <p:pic>
        <p:nvPicPr>
          <p:cNvPr id="10242" name="Picture 2" descr="http://www.exponent.com/files/Uploads/Images/Energy/transac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29880" y="3469728"/>
            <a:ext cx="4746376" cy="269557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document, file, sql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528" y="321297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accept, databas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66048" y="3212976"/>
            <a:ext cx="2366392" cy="236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93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 and SQL</a:t>
            </a:r>
          </a:p>
        </p:txBody>
      </p:sp>
      <p:sp>
        <p:nvSpPr>
          <p:cNvPr id="65024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887512"/>
            <a:ext cx="8435975" cy="5832648"/>
          </a:xfrm>
        </p:spPr>
        <p:txBody>
          <a:bodyPr/>
          <a:lstStyle/>
          <a:p>
            <a:pPr>
              <a:lnSpc>
                <a:spcPct val="98000"/>
              </a:lnSpc>
            </a:pPr>
            <a:r>
              <a:rPr lang="en-US" dirty="0"/>
              <a:t>Start a transaction</a:t>
            </a:r>
          </a:p>
          <a:p>
            <a:pPr lvl="1">
              <a:lnSpc>
                <a:spcPct val="98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TRANSACTION</a:t>
            </a:r>
          </a:p>
          <a:p>
            <a:pPr lvl="1">
              <a:lnSpc>
                <a:spcPct val="98000"/>
              </a:lnSpc>
            </a:pPr>
            <a:r>
              <a:rPr lang="en-US" dirty="0"/>
              <a:t>Some </a:t>
            </a:r>
            <a:r>
              <a:rPr lang="en-US" dirty="0" smtClean="0"/>
              <a:t>RDBMS use </a:t>
            </a:r>
            <a:r>
              <a:rPr lang="en-US" dirty="0"/>
              <a:t>implicit </a:t>
            </a:r>
            <a:r>
              <a:rPr lang="en-US" dirty="0" smtClean="0"/>
              <a:t>start, e.g. Oracle</a:t>
            </a:r>
            <a:endParaRPr lang="en-US" dirty="0"/>
          </a:p>
          <a:p>
            <a:pPr>
              <a:lnSpc>
                <a:spcPct val="98000"/>
              </a:lnSpc>
            </a:pPr>
            <a:r>
              <a:rPr lang="en-US" dirty="0" smtClean="0"/>
              <a:t>Ending </a:t>
            </a:r>
            <a:r>
              <a:rPr lang="en-US" dirty="0"/>
              <a:t>a transaction</a:t>
            </a:r>
          </a:p>
          <a:p>
            <a:pPr lvl="1">
              <a:lnSpc>
                <a:spcPct val="98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COMMIT</a:t>
            </a:r>
          </a:p>
          <a:p>
            <a:pPr lvl="2">
              <a:lnSpc>
                <a:spcPct val="98000"/>
              </a:lnSpc>
            </a:pPr>
            <a:r>
              <a:rPr lang="en-US" dirty="0" smtClean="0"/>
              <a:t>Complete </a:t>
            </a:r>
            <a:r>
              <a:rPr lang="en-US" dirty="0"/>
              <a:t>a successful transaction </a:t>
            </a:r>
            <a:r>
              <a:rPr lang="en-US" dirty="0" smtClean="0"/>
              <a:t>and persist all changes made</a:t>
            </a:r>
            <a:endParaRPr lang="en-US" dirty="0"/>
          </a:p>
          <a:p>
            <a:pPr lvl="1">
              <a:lnSpc>
                <a:spcPct val="98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ROLLBACK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“Undo” changes from an aborted transaction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May be done automatically when failure occurs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17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735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93328"/>
            <a:ext cx="7086600" cy="838200"/>
          </a:xfrm>
        </p:spPr>
        <p:txBody>
          <a:bodyPr/>
          <a:lstStyle/>
          <a:p>
            <a:r>
              <a:rPr lang="en-US" sz="3800" dirty="0"/>
              <a:t>Transactions </a:t>
            </a:r>
            <a:r>
              <a:rPr lang="en-US" sz="3800" dirty="0" smtClean="0"/>
              <a:t>in</a:t>
            </a:r>
            <a:br>
              <a:rPr lang="en-US" sz="3800" dirty="0" smtClean="0"/>
            </a:br>
            <a:r>
              <a:rPr lang="en-US" sz="3800" dirty="0" smtClean="0"/>
              <a:t>SQL </a:t>
            </a:r>
            <a:r>
              <a:rPr lang="en-US" sz="3800" dirty="0"/>
              <a:t>Server: Example</a:t>
            </a:r>
            <a:endParaRPr lang="bg-BG" sz="3800" dirty="0"/>
          </a:p>
        </p:txBody>
      </p:sp>
      <p:sp>
        <p:nvSpPr>
          <p:cNvPr id="6512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96752"/>
            <a:ext cx="8686800" cy="550884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/>
              <a:t>We have a table with bank accounts</a:t>
            </a:r>
            <a:r>
              <a:rPr lang="bg-BG" sz="3000" dirty="0"/>
              <a:t>:</a:t>
            </a:r>
            <a:endParaRPr lang="en-US" sz="3000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3000" dirty="0"/>
              <a:t>We use a transaction to transfer money from one account into another</a:t>
            </a:r>
            <a:endParaRPr lang="bg-BG" sz="3000" dirty="0"/>
          </a:p>
        </p:txBody>
      </p:sp>
      <p:sp>
        <p:nvSpPr>
          <p:cNvPr id="651268" name="Rectangle 4"/>
          <p:cNvSpPr>
            <a:spLocks noChangeArrowheads="1"/>
          </p:cNvSpPr>
          <p:nvPr/>
        </p:nvSpPr>
        <p:spPr bwMode="auto">
          <a:xfrm>
            <a:off x="779463" y="1824236"/>
            <a:ext cx="7608887" cy="10572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 TABLE Accounts(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Id int NOT NULL PRIMARY KEY,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Balance decimal NOT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NULL)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1269" name="Rectangle 5"/>
          <p:cNvSpPr>
            <a:spLocks noChangeArrowheads="1"/>
          </p:cNvSpPr>
          <p:nvPr/>
        </p:nvSpPr>
        <p:spPr bwMode="auto">
          <a:xfrm>
            <a:off x="755650" y="4077072"/>
            <a:ext cx="7632700" cy="23437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 PROCEDURE sp_Transfer_Funds(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@from_account INT,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@to_account INT, 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@amount MONEY) AS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BEGIN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BEGIN TRAN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algn="r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i="1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900" i="1" dirty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example continues</a:t>
            </a:r>
            <a:r>
              <a:rPr lang="en-US" sz="1900" i="1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18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01320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88640"/>
            <a:ext cx="7086600" cy="838200"/>
          </a:xfrm>
        </p:spPr>
        <p:txBody>
          <a:bodyPr/>
          <a:lstStyle/>
          <a:p>
            <a:r>
              <a:rPr lang="en-US" sz="3800"/>
              <a:t>Transactions </a:t>
            </a:r>
            <a:r>
              <a:rPr lang="en-US" sz="3800" smtClean="0"/>
              <a:t>in</a:t>
            </a:r>
            <a:br>
              <a:rPr lang="en-US" sz="3800" smtClean="0"/>
            </a:br>
            <a:r>
              <a:rPr lang="en-US" sz="3800" smtClean="0"/>
              <a:t>SQL </a:t>
            </a:r>
            <a:r>
              <a:rPr lang="en-US" sz="3800" dirty="0"/>
              <a:t>Server: Example (2)</a:t>
            </a:r>
            <a:endParaRPr lang="bg-BG" sz="3800" dirty="0"/>
          </a:p>
        </p:txBody>
      </p:sp>
      <p:sp>
        <p:nvSpPr>
          <p:cNvPr id="652291" name="Rectangle 3"/>
          <p:cNvSpPr>
            <a:spLocks noChangeArrowheads="1"/>
          </p:cNvSpPr>
          <p:nvPr/>
        </p:nvSpPr>
        <p:spPr bwMode="auto">
          <a:xfrm>
            <a:off x="467544" y="1196752"/>
            <a:ext cx="8208912" cy="53860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UPDATE Accounts SET Balance = Balance - @amount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WHERE Id = @from_account;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IF @@ROWCOUNT &lt;&gt; 1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BEGIN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ROLLBACK;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RAISERROR('Invalid src account!', 16, 1);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RETURN;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END;  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UPDATE Accounts SET Balance = Balance + @amount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WHERE Id = @to_account;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IF @@ROWCOUNT &lt;&gt; 1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BEGIN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ROLLBACK;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RAISERROR('Invalid dest account!', 16, 1);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RETURN;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END;  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COMMIT;</a:t>
            </a:r>
          </a:p>
          <a:p>
            <a:pPr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END;</a:t>
            </a:r>
            <a:endParaRPr lang="en-US" sz="18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19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2772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84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78160"/>
            <a:ext cx="8686800" cy="57912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900" dirty="0"/>
              <a:t>What is a Transaction?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900" dirty="0"/>
              <a:t>ACID Transactions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900" dirty="0"/>
              <a:t>Managing Transactions in SQL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900" dirty="0" smtClean="0"/>
              <a:t>Concurrency Problems in DBMS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900" dirty="0" smtClean="0"/>
              <a:t>Concurrency Control Techniques</a:t>
            </a:r>
          </a:p>
          <a:p>
            <a:pPr marL="862013" lvl="1" indent="-514350">
              <a:lnSpc>
                <a:spcPct val="100000"/>
              </a:lnSpc>
            </a:pPr>
            <a:r>
              <a:rPr lang="en-US" sz="2700" dirty="0" smtClean="0"/>
              <a:t>Locking Strategies:</a:t>
            </a:r>
            <a:br>
              <a:rPr lang="en-US" sz="2700" dirty="0" smtClean="0"/>
            </a:br>
            <a:r>
              <a:rPr lang="en-US" sz="2700" dirty="0" smtClean="0"/>
              <a:t>Optimistic </a:t>
            </a:r>
            <a:r>
              <a:rPr lang="en-US" sz="2700" dirty="0"/>
              <a:t>vs. Pessimistic Locking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900" dirty="0" smtClean="0"/>
              <a:t>Transaction </a:t>
            </a:r>
            <a:r>
              <a:rPr lang="en-US" sz="2900" dirty="0"/>
              <a:t>Isolation Levels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900" dirty="0"/>
              <a:t>Transaction Log and Recovery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900" dirty="0" smtClean="0"/>
              <a:t>When </a:t>
            </a:r>
            <a:r>
              <a:rPr lang="en-US" sz="2900" dirty="0"/>
              <a:t>and How to Use Transactions</a:t>
            </a:r>
            <a:r>
              <a:rPr lang="en-US" sz="2900" dirty="0" smtClean="0"/>
              <a:t>?</a:t>
            </a:r>
            <a:endParaRPr lang="en-US" sz="2900" dirty="0"/>
          </a:p>
        </p:txBody>
      </p:sp>
      <p:pic>
        <p:nvPicPr>
          <p:cNvPr id="4" name="Picture 2" descr="database, storage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8224" y="2492896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colourbox.com/preview/1595733-182629-pen-in-man-s-hand-on-financial-document-with-numbers-studio-sho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0810" y="4653136"/>
            <a:ext cx="1935088" cy="129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3.bp.blogspot.com/-a5UwMNN4XTA/Tm6cuvvgw2I/AAAAAAAAA3U/R8d2nlLME9Y/s1600/books3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46201" y="1049874"/>
            <a:ext cx="1700270" cy="1299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2</a:t>
            </a:fld>
            <a:endParaRPr 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869905"/>
            <a:ext cx="7924800" cy="685800"/>
          </a:xfrm>
        </p:spPr>
        <p:txBody>
          <a:bodyPr/>
          <a:lstStyle/>
          <a:p>
            <a:r>
              <a:rPr lang="en-US" dirty="0" smtClean="0"/>
              <a:t>Transfer Funds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596184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2290" name="Picture 2" descr="http://wordsofward.files.wordpress.com/2010/01/money_transfe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30871" y="980728"/>
            <a:ext cx="5276850" cy="3463280"/>
          </a:xfrm>
          <a:prstGeom prst="roundRect">
            <a:avLst>
              <a:gd name="adj" fmla="val 3466"/>
            </a:avLst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07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7328" y="4964137"/>
            <a:ext cx="6695032" cy="12731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Concurrency </a:t>
            </a:r>
            <a:r>
              <a:rPr lang="en-US" dirty="0" smtClean="0">
                <a:solidFill>
                  <a:schemeClr val="tx1"/>
                </a:solidFill>
              </a:rPr>
              <a:t>Problems in </a:t>
            </a:r>
            <a:r>
              <a:rPr lang="en-US" smtClean="0">
                <a:solidFill>
                  <a:schemeClr val="tx1"/>
                </a:solidFill>
              </a:rPr>
              <a:t>Database Systems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6" name="Picture 2" descr="http://wpcore.3dcadtips.s3.amazonaws.com/wp-content/uploads/2012/06/pic117168_m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37420" y="764704"/>
            <a:ext cx="4422812" cy="370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Transactions</a:t>
            </a:r>
            <a:endParaRPr lang="en-US" sz="3200" dirty="0"/>
          </a:p>
        </p:txBody>
      </p:sp>
      <p:sp>
        <p:nvSpPr>
          <p:cNvPr id="55501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980728"/>
            <a:ext cx="8641655" cy="56886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Serial schedule </a:t>
            </a:r>
            <a:r>
              <a:rPr lang="en-US" dirty="0"/>
              <a:t>– the ideal case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Transactions execute one after another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No overlapping: users wait one another</a:t>
            </a: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Not scalable: doesn’t allow much concurrency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Conflicting operations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Two operations conflict if </a:t>
            </a:r>
            <a:r>
              <a:rPr lang="en-US" sz="2800" dirty="0" smtClean="0"/>
              <a:t>they:</a:t>
            </a:r>
            <a:endParaRPr lang="en-US" sz="2800" dirty="0"/>
          </a:p>
          <a:p>
            <a:pPr marL="1163638" lvl="2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are performed in different </a:t>
            </a:r>
            <a:r>
              <a:rPr lang="en-US" sz="2600" dirty="0"/>
              <a:t>transactions</a:t>
            </a:r>
          </a:p>
          <a:p>
            <a:pPr marL="1163638" lvl="2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access </a:t>
            </a:r>
            <a:r>
              <a:rPr lang="en-US" sz="2600" dirty="0"/>
              <a:t>the same </a:t>
            </a:r>
            <a:r>
              <a:rPr lang="en-US" sz="2600" dirty="0" smtClean="0"/>
              <a:t>piece of data</a:t>
            </a:r>
            <a:endParaRPr lang="en-US" sz="2600" dirty="0"/>
          </a:p>
          <a:p>
            <a:pPr marL="1163638" lvl="2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600" dirty="0" smtClean="0"/>
              <a:t>at </a:t>
            </a:r>
            <a:r>
              <a:rPr lang="en-US" sz="2600" dirty="0"/>
              <a:t>least one of the transactions does a write operation to that </a:t>
            </a:r>
            <a:r>
              <a:rPr lang="en-US" sz="2600" dirty="0" smtClean="0"/>
              <a:t>piece of data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22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Serial Schedule – Example </a:t>
            </a:r>
            <a:endParaRPr lang="en-US" sz="3800" dirty="0"/>
          </a:p>
        </p:txBody>
      </p:sp>
      <p:sp>
        <p:nvSpPr>
          <p:cNvPr id="557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9688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T1</a:t>
            </a:r>
            <a:r>
              <a:rPr lang="en-US" sz="2800" dirty="0"/>
              <a:t>:	Adds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$50</a:t>
            </a:r>
            <a:r>
              <a:rPr lang="en-US" sz="2800" dirty="0" smtClean="0"/>
              <a:t> </a:t>
            </a:r>
            <a:r>
              <a:rPr lang="en-US" sz="2800" dirty="0"/>
              <a:t>to the balance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T2</a:t>
            </a:r>
            <a:r>
              <a:rPr lang="en-US" sz="2800" dirty="0"/>
              <a:t>: Subtracts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$25</a:t>
            </a:r>
            <a:r>
              <a:rPr lang="en-US" sz="2800" dirty="0" smtClean="0"/>
              <a:t> </a:t>
            </a:r>
            <a:r>
              <a:rPr lang="en-US" sz="2800" dirty="0"/>
              <a:t>from the balance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onsolas" pitchFamily="49" charset="0"/>
                <a:cs typeface="Consolas" pitchFamily="49" charset="0"/>
              </a:rPr>
              <a:t>T1</a:t>
            </a:r>
            <a:r>
              <a:rPr lang="en-US" sz="2800" dirty="0"/>
              <a:t> completes before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T2</a:t>
            </a:r>
            <a:r>
              <a:rPr lang="en-US" sz="2800" dirty="0"/>
              <a:t> </a:t>
            </a:r>
            <a:r>
              <a:rPr lang="en-US" sz="2800" dirty="0" smtClean="0"/>
              <a:t>begins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/>
              <a:t>No </a:t>
            </a:r>
            <a:r>
              <a:rPr lang="en-US" sz="2600" dirty="0"/>
              <a:t>concurrency problems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82649" y="3140968"/>
            <a:ext cx="7434264" cy="3383657"/>
            <a:chOff x="882649" y="3419475"/>
            <a:chExt cx="7434264" cy="3105150"/>
          </a:xfrm>
        </p:grpSpPr>
        <p:sp>
          <p:nvSpPr>
            <p:cNvPr id="557063" name="Rectangle 7"/>
            <p:cNvSpPr>
              <a:spLocks noChangeArrowheads="1"/>
            </p:cNvSpPr>
            <p:nvPr/>
          </p:nvSpPr>
          <p:spPr bwMode="auto">
            <a:xfrm>
              <a:off x="882650" y="3419475"/>
              <a:ext cx="7434263" cy="446088"/>
            </a:xfrm>
            <a:prstGeom prst="rect">
              <a:avLst/>
            </a:prstGeom>
            <a:solidFill>
              <a:srgbClr val="E8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7066" name="Rectangle 10"/>
            <p:cNvSpPr>
              <a:spLocks noChangeArrowheads="1"/>
            </p:cNvSpPr>
            <p:nvPr/>
          </p:nvSpPr>
          <p:spPr bwMode="auto">
            <a:xfrm>
              <a:off x="979488" y="3501595"/>
              <a:ext cx="801630" cy="324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Time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57067" name="Rectangle 11"/>
            <p:cNvSpPr>
              <a:spLocks noChangeArrowheads="1"/>
            </p:cNvSpPr>
            <p:nvPr/>
          </p:nvSpPr>
          <p:spPr bwMode="auto">
            <a:xfrm>
              <a:off x="2274888" y="3501595"/>
              <a:ext cx="10287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Trans.</a:t>
              </a:r>
              <a:endParaRPr lang="bg-BG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57068" name="Rectangle 12"/>
            <p:cNvSpPr>
              <a:spLocks noChangeArrowheads="1"/>
            </p:cNvSpPr>
            <p:nvPr/>
          </p:nvSpPr>
          <p:spPr bwMode="auto">
            <a:xfrm>
              <a:off x="3683000" y="3501595"/>
              <a:ext cx="74295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Step</a:t>
              </a:r>
              <a:endParaRPr lang="bg-BG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57069" name="Rectangle 13"/>
            <p:cNvSpPr>
              <a:spLocks noChangeArrowheads="1"/>
            </p:cNvSpPr>
            <p:nvPr/>
          </p:nvSpPr>
          <p:spPr bwMode="auto">
            <a:xfrm>
              <a:off x="7061200" y="3501595"/>
              <a:ext cx="9144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Value</a:t>
              </a:r>
              <a:endParaRPr lang="bg-BG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57070" name="Rectangle 14"/>
            <p:cNvSpPr>
              <a:spLocks noChangeArrowheads="1"/>
            </p:cNvSpPr>
            <p:nvPr/>
          </p:nvSpPr>
          <p:spPr bwMode="auto">
            <a:xfrm>
              <a:off x="882649" y="6069013"/>
              <a:ext cx="7431089" cy="455612"/>
            </a:xfrm>
            <a:prstGeom prst="rect">
              <a:avLst/>
            </a:prstGeom>
            <a:solidFill>
              <a:srgbClr val="E8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7073" name="Rectangle 17"/>
            <p:cNvSpPr>
              <a:spLocks noChangeArrowheads="1"/>
            </p:cNvSpPr>
            <p:nvPr/>
          </p:nvSpPr>
          <p:spPr bwMode="auto">
            <a:xfrm>
              <a:off x="979488" y="6151133"/>
              <a:ext cx="192360" cy="324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6</a:t>
              </a: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57074" name="Rectangle 18"/>
            <p:cNvSpPr>
              <a:spLocks noChangeArrowheads="1"/>
            </p:cNvSpPr>
            <p:nvPr/>
          </p:nvSpPr>
          <p:spPr bwMode="auto">
            <a:xfrm>
              <a:off x="2332038" y="6151133"/>
              <a:ext cx="403957" cy="324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T2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57076" name="Rectangle 20"/>
            <p:cNvSpPr>
              <a:spLocks noChangeArrowheads="1"/>
            </p:cNvSpPr>
            <p:nvPr/>
          </p:nvSpPr>
          <p:spPr bwMode="auto">
            <a:xfrm>
              <a:off x="3683000" y="6151133"/>
              <a:ext cx="2109680" cy="324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Write balance</a:t>
              </a: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57077" name="Rectangle 21"/>
            <p:cNvSpPr>
              <a:spLocks noChangeArrowheads="1"/>
            </p:cNvSpPr>
            <p:nvPr/>
          </p:nvSpPr>
          <p:spPr bwMode="auto">
            <a:xfrm>
              <a:off x="7061200" y="6151133"/>
              <a:ext cx="577081" cy="324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125</a:t>
              </a: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57078" name="Rectangle 22"/>
            <p:cNvSpPr>
              <a:spLocks noChangeArrowheads="1"/>
            </p:cNvSpPr>
            <p:nvPr/>
          </p:nvSpPr>
          <p:spPr bwMode="auto">
            <a:xfrm>
              <a:off x="979488" y="5703457"/>
              <a:ext cx="192360" cy="324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5</a:t>
              </a:r>
              <a:endParaRPr lang="en-US" b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7079" name="Rectangle 23"/>
            <p:cNvSpPr>
              <a:spLocks noChangeArrowheads="1"/>
            </p:cNvSpPr>
            <p:nvPr/>
          </p:nvSpPr>
          <p:spPr bwMode="auto">
            <a:xfrm>
              <a:off x="2332038" y="5703457"/>
              <a:ext cx="403957" cy="324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T2</a:t>
              </a:r>
              <a:endParaRPr lang="en-US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7087" name="Rectangle 31"/>
            <p:cNvSpPr>
              <a:spLocks noChangeArrowheads="1"/>
            </p:cNvSpPr>
            <p:nvPr/>
          </p:nvSpPr>
          <p:spPr bwMode="auto">
            <a:xfrm>
              <a:off x="882649" y="5176838"/>
              <a:ext cx="7431089" cy="446087"/>
            </a:xfrm>
            <a:prstGeom prst="rect">
              <a:avLst/>
            </a:prstGeom>
            <a:solidFill>
              <a:srgbClr val="E8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7090" name="Rectangle 34"/>
            <p:cNvSpPr>
              <a:spLocks noChangeArrowheads="1"/>
            </p:cNvSpPr>
            <p:nvPr/>
          </p:nvSpPr>
          <p:spPr bwMode="auto">
            <a:xfrm>
              <a:off x="979488" y="5257371"/>
              <a:ext cx="192360" cy="324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4</a:t>
              </a: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57091" name="Rectangle 35"/>
            <p:cNvSpPr>
              <a:spLocks noChangeArrowheads="1"/>
            </p:cNvSpPr>
            <p:nvPr/>
          </p:nvSpPr>
          <p:spPr bwMode="auto">
            <a:xfrm>
              <a:off x="2332038" y="5257371"/>
              <a:ext cx="403957" cy="324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T2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57093" name="Rectangle 37"/>
            <p:cNvSpPr>
              <a:spLocks noChangeArrowheads="1"/>
            </p:cNvSpPr>
            <p:nvPr/>
          </p:nvSpPr>
          <p:spPr bwMode="auto">
            <a:xfrm>
              <a:off x="3683000" y="5257371"/>
              <a:ext cx="2135200" cy="324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Read balance</a:t>
              </a: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57094" name="Rectangle 38"/>
            <p:cNvSpPr>
              <a:spLocks noChangeArrowheads="1"/>
            </p:cNvSpPr>
            <p:nvPr/>
          </p:nvSpPr>
          <p:spPr bwMode="auto">
            <a:xfrm>
              <a:off x="7061200" y="5257371"/>
              <a:ext cx="577081" cy="324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150</a:t>
              </a: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57095" name="Rectangle 39"/>
            <p:cNvSpPr>
              <a:spLocks noChangeArrowheads="1"/>
            </p:cNvSpPr>
            <p:nvPr/>
          </p:nvSpPr>
          <p:spPr bwMode="auto">
            <a:xfrm>
              <a:off x="979488" y="4812870"/>
              <a:ext cx="192360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3</a:t>
              </a:r>
              <a:endParaRPr lang="bg-BG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7096" name="Rectangle 40"/>
            <p:cNvSpPr>
              <a:spLocks noChangeArrowheads="1"/>
            </p:cNvSpPr>
            <p:nvPr/>
          </p:nvSpPr>
          <p:spPr bwMode="auto">
            <a:xfrm>
              <a:off x="2332038" y="4791075"/>
              <a:ext cx="403957" cy="324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</a:t>
              </a:r>
              <a:r>
                <a:rPr lang="en-US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</a:t>
              </a:r>
              <a:endParaRPr lang="bg-BG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7098" name="Rectangle 42"/>
            <p:cNvSpPr>
              <a:spLocks noChangeArrowheads="1"/>
            </p:cNvSpPr>
            <p:nvPr/>
          </p:nvSpPr>
          <p:spPr bwMode="auto">
            <a:xfrm>
              <a:off x="3683000" y="4812870"/>
              <a:ext cx="2109680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Write </a:t>
              </a:r>
              <a:r>
                <a:rPr lang="en-US" sz="2700" b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balance</a:t>
              </a:r>
              <a:endParaRPr lang="bg-BG" b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7099" name="Rectangle 43"/>
            <p:cNvSpPr>
              <a:spLocks noChangeArrowheads="1"/>
            </p:cNvSpPr>
            <p:nvPr/>
          </p:nvSpPr>
          <p:spPr bwMode="auto">
            <a:xfrm>
              <a:off x="7061200" y="4812870"/>
              <a:ext cx="577081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150</a:t>
              </a:r>
              <a:endParaRPr lang="bg-BG" b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7100" name="Rectangle 44"/>
            <p:cNvSpPr>
              <a:spLocks noChangeArrowheads="1"/>
            </p:cNvSpPr>
            <p:nvPr/>
          </p:nvSpPr>
          <p:spPr bwMode="auto">
            <a:xfrm>
              <a:off x="882650" y="4284663"/>
              <a:ext cx="7431087" cy="446087"/>
            </a:xfrm>
            <a:prstGeom prst="rect">
              <a:avLst/>
            </a:prstGeom>
            <a:solidFill>
              <a:srgbClr val="E8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7103" name="Rectangle 47"/>
            <p:cNvSpPr>
              <a:spLocks noChangeArrowheads="1"/>
            </p:cNvSpPr>
            <p:nvPr/>
          </p:nvSpPr>
          <p:spPr bwMode="auto">
            <a:xfrm>
              <a:off x="979488" y="4366784"/>
              <a:ext cx="190500" cy="34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</a:t>
              </a:r>
              <a:endParaRPr lang="bg-BG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57104" name="Rectangle 48"/>
            <p:cNvSpPr>
              <a:spLocks noChangeArrowheads="1"/>
            </p:cNvSpPr>
            <p:nvPr/>
          </p:nvSpPr>
          <p:spPr bwMode="auto">
            <a:xfrm>
              <a:off x="2332038" y="4366784"/>
              <a:ext cx="403957" cy="324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T</a:t>
              </a:r>
              <a:r>
                <a:rPr lang="en-US" sz="2700" b="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</a:t>
              </a:r>
              <a:endParaRPr lang="bg-BG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57106" name="Rectangle 50"/>
            <p:cNvSpPr>
              <a:spLocks noChangeArrowheads="1"/>
            </p:cNvSpPr>
            <p:nvPr/>
          </p:nvSpPr>
          <p:spPr bwMode="auto">
            <a:xfrm>
              <a:off x="3683000" y="4366784"/>
              <a:ext cx="3000821" cy="324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Balance</a:t>
              </a:r>
              <a:r>
                <a:rPr lang="bg-BG" sz="2700" b="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en-US" sz="2700" b="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= 100 + 50</a:t>
              </a:r>
              <a:endParaRPr lang="bg-BG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57111" name="Rectangle 55"/>
            <p:cNvSpPr>
              <a:spLocks noChangeArrowheads="1"/>
            </p:cNvSpPr>
            <p:nvPr/>
          </p:nvSpPr>
          <p:spPr bwMode="auto">
            <a:xfrm>
              <a:off x="979488" y="3919108"/>
              <a:ext cx="192360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</a:t>
              </a:r>
              <a:endParaRPr lang="bg-BG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7112" name="Rectangle 56"/>
            <p:cNvSpPr>
              <a:spLocks noChangeArrowheads="1"/>
            </p:cNvSpPr>
            <p:nvPr/>
          </p:nvSpPr>
          <p:spPr bwMode="auto">
            <a:xfrm>
              <a:off x="2332038" y="3919108"/>
              <a:ext cx="403957" cy="324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</a:t>
              </a:r>
              <a:r>
                <a:rPr lang="en-US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</a:t>
              </a:r>
              <a:endParaRPr lang="bg-BG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7114" name="Rectangle 58"/>
            <p:cNvSpPr>
              <a:spLocks noChangeArrowheads="1"/>
            </p:cNvSpPr>
            <p:nvPr/>
          </p:nvSpPr>
          <p:spPr bwMode="auto">
            <a:xfrm>
              <a:off x="3683000" y="3919108"/>
              <a:ext cx="2135200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Read</a:t>
              </a:r>
              <a:r>
                <a:rPr lang="bg-BG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2700" b="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balance</a:t>
              </a:r>
              <a:endParaRPr lang="bg-BG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7115" name="Rectangle 59"/>
            <p:cNvSpPr>
              <a:spLocks noChangeArrowheads="1"/>
            </p:cNvSpPr>
            <p:nvPr/>
          </p:nvSpPr>
          <p:spPr bwMode="auto">
            <a:xfrm>
              <a:off x="7061200" y="3919108"/>
              <a:ext cx="577081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100</a:t>
              </a:r>
              <a:endParaRPr lang="bg-BG" b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7116" name="Rectangle 60"/>
            <p:cNvSpPr>
              <a:spLocks noChangeArrowheads="1"/>
            </p:cNvSpPr>
            <p:nvPr/>
          </p:nvSpPr>
          <p:spPr bwMode="auto">
            <a:xfrm>
              <a:off x="3678238" y="5706633"/>
              <a:ext cx="2914259" cy="324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Balance = 150 - 25</a:t>
              </a:r>
              <a:endParaRPr lang="en-US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7061" name="AutoShape 5"/>
            <p:cNvSpPr>
              <a:spLocks noChangeAspect="1" noChangeArrowheads="1" noTextEdit="1"/>
            </p:cNvSpPr>
            <p:nvPr/>
          </p:nvSpPr>
          <p:spPr bwMode="auto">
            <a:xfrm>
              <a:off x="882650" y="3432175"/>
              <a:ext cx="7431088" cy="3092450"/>
            </a:xfrm>
            <a:prstGeom prst="rect">
              <a:avLst/>
            </a:prstGeom>
            <a:noFill/>
            <a:ln w="317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23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Serializable Transactions</a:t>
            </a:r>
            <a:endParaRPr lang="en-US" sz="3200" dirty="0"/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908720"/>
            <a:ext cx="8642350" cy="57606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Serializability</a:t>
            </a: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Want to get the effect of serial schedules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but </a:t>
            </a:r>
            <a:r>
              <a:rPr lang="en-US" dirty="0"/>
              <a:t>allow for more concurrency</a:t>
            </a: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Serializable schedules</a:t>
            </a:r>
          </a:p>
          <a:p>
            <a:pPr lvl="2"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Equivalent to serial schedules</a:t>
            </a:r>
          </a:p>
          <a:p>
            <a:pPr lvl="2"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Produce same final result as serial schedule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Locking mechanisms </a:t>
            </a:r>
            <a:r>
              <a:rPr lang="en-US" dirty="0"/>
              <a:t>can ensure serializability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Serializability is too expensive</a:t>
            </a:r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Optimistic locking allows better concurrency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24</a:t>
            </a:fld>
            <a:endParaRPr 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Concurrency Problems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908720"/>
            <a:ext cx="8588375" cy="57606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Problems from conflicting operations: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Dirty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A transaction updates an item, then fails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item is accessed by another transaction before </a:t>
            </a:r>
            <a:r>
              <a:rPr lang="en-US" dirty="0" smtClean="0"/>
              <a:t>the rollback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second transaction </a:t>
            </a:r>
            <a:r>
              <a:rPr lang="en-US" dirty="0" smtClean="0">
                <a:sym typeface="Wingdings" pitchFamily="2" charset="2"/>
              </a:rPr>
              <a:t>reads invalid data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Non-Repeatable Read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 transaction </a:t>
            </a:r>
            <a:r>
              <a:rPr lang="en-US" dirty="0"/>
              <a:t>reads </a:t>
            </a:r>
            <a:r>
              <a:rPr lang="en-US" dirty="0" smtClean="0"/>
              <a:t>the same item twice</a:t>
            </a:r>
          </a:p>
          <a:p>
            <a:pPr lvl="3">
              <a:lnSpc>
                <a:spcPct val="100000"/>
              </a:lnSpc>
            </a:pPr>
            <a:r>
              <a:rPr lang="en-US" dirty="0" smtClean="0"/>
              <a:t>And gets different values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Due to concurrent change in another transaction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25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Concurrency </a:t>
            </a:r>
            <a:r>
              <a:rPr lang="en-US" smtClean="0"/>
              <a:t>Problems (2)</a:t>
            </a:r>
            <a:endParaRPr lang="en-US"/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908720"/>
            <a:ext cx="8641655" cy="57131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Problems from conflicting operations: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Phantom Read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 transaction executes a query twice</a:t>
            </a:r>
          </a:p>
          <a:p>
            <a:pPr lvl="3">
              <a:lnSpc>
                <a:spcPct val="100000"/>
              </a:lnSpc>
            </a:pPr>
            <a:r>
              <a:rPr lang="en-US" dirty="0" smtClean="0"/>
              <a:t>And gets a different number of rows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Due to another transaction inserted new rows in the meantime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Lost Update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Two transactions update the same item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second update overwrites the first</a:t>
            </a:r>
          </a:p>
          <a:p>
            <a:pPr lvl="3">
              <a:lnSpc>
                <a:spcPct val="100000"/>
              </a:lnSpc>
            </a:pPr>
            <a:r>
              <a:rPr lang="en-US" dirty="0" smtClean="0"/>
              <a:t>Last update wins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26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1891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Problems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62054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052736"/>
            <a:ext cx="8588375" cy="55004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Problems from conflicting operations: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Incorrect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Summary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One transaction is calculating an aggregate function on some </a:t>
            </a:r>
            <a:r>
              <a:rPr lang="en-US" dirty="0" smtClean="0"/>
              <a:t>records</a:t>
            </a:r>
          </a:p>
          <a:p>
            <a:pPr lvl="3">
              <a:lnSpc>
                <a:spcPct val="90000"/>
              </a:lnSpc>
            </a:pPr>
            <a:r>
              <a:rPr lang="en-US" dirty="0" smtClean="0"/>
              <a:t>While </a:t>
            </a:r>
            <a:r>
              <a:rPr lang="en-US" dirty="0"/>
              <a:t>another transaction is updating them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The result is incorrect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Some records are aggregated before the updates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Some </a:t>
            </a:r>
            <a:r>
              <a:rPr lang="en-US" dirty="0" smtClean="0"/>
              <a:t>after the </a:t>
            </a:r>
            <a:r>
              <a:rPr lang="en-US" dirty="0"/>
              <a:t>updates</a:t>
            </a:r>
          </a:p>
          <a:p>
            <a:pPr lvl="3">
              <a:lnSpc>
                <a:spcPct val="9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27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16632"/>
            <a:ext cx="7086600" cy="838200"/>
          </a:xfrm>
        </p:spPr>
        <p:txBody>
          <a:bodyPr/>
          <a:lstStyle/>
          <a:p>
            <a:r>
              <a:rPr lang="en-US" dirty="0"/>
              <a:t>Dirty Read </a:t>
            </a:r>
            <a:r>
              <a:rPr lang="en-US" dirty="0" smtClean="0"/>
              <a:t>– </a:t>
            </a:r>
            <a:r>
              <a:rPr lang="en-US" dirty="0"/>
              <a:t>Example </a:t>
            </a:r>
          </a:p>
        </p:txBody>
      </p:sp>
      <p:sp>
        <p:nvSpPr>
          <p:cNvPr id="640004" name="Text Box 4"/>
          <p:cNvSpPr txBox="1">
            <a:spLocks noChangeArrowheads="1"/>
          </p:cNvSpPr>
          <p:nvPr/>
        </p:nvSpPr>
        <p:spPr bwMode="auto">
          <a:xfrm>
            <a:off x="711646" y="5186516"/>
            <a:ext cx="6408737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73050" indent="-273050">
              <a:defRPr kumimoji="1" sz="24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2575" indent="-282575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>
                <a:solidFill>
                  <a:srgbClr val="EBFFD2"/>
                </a:solidFill>
                <a:latin typeface="+mn-lt"/>
              </a:rPr>
              <a:t>Update from T</a:t>
            </a:r>
            <a:r>
              <a:rPr lang="en-US" sz="3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>
                <a:solidFill>
                  <a:srgbClr val="EBFFD2"/>
                </a:solidFill>
                <a:latin typeface="+mn-lt"/>
              </a:rPr>
              <a:t> was rolled back, but T</a:t>
            </a:r>
            <a:r>
              <a:rPr lang="en-US" sz="3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dirty="0">
                <a:solidFill>
                  <a:srgbClr val="EBFFD2"/>
                </a:solidFill>
                <a:latin typeface="+mn-lt"/>
              </a:rPr>
              <a:t> doesn’t know about it, so finally the balance is incorrect</a:t>
            </a:r>
          </a:p>
        </p:txBody>
      </p:sp>
      <p:sp>
        <p:nvSpPr>
          <p:cNvPr id="640003" name="Text Box 3"/>
          <p:cNvSpPr txBox="1">
            <a:spLocks noChangeArrowheads="1"/>
          </p:cNvSpPr>
          <p:nvPr/>
        </p:nvSpPr>
        <p:spPr bwMode="auto">
          <a:xfrm>
            <a:off x="6902896" y="5325015"/>
            <a:ext cx="2133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kumimoji="0" lang="en-US" sz="2400" b="0" i="1" dirty="0">
                <a:solidFill>
                  <a:schemeClr val="tx2">
                    <a:lumMod val="20000"/>
                    <a:lumOff val="80000"/>
                  </a:schemeClr>
                </a:solidFill>
                <a:latin typeface="Tahoma" pitchFamily="34" charset="0"/>
              </a:rPr>
              <a:t>T2 writes incorrect balance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21429" y="1124744"/>
            <a:ext cx="7434264" cy="3859881"/>
            <a:chOff x="378096" y="1268760"/>
            <a:chExt cx="7434264" cy="3859881"/>
          </a:xfrm>
        </p:grpSpPr>
        <p:sp>
          <p:nvSpPr>
            <p:cNvPr id="50" name="Rectangle 7"/>
            <p:cNvSpPr>
              <a:spLocks noChangeArrowheads="1"/>
            </p:cNvSpPr>
            <p:nvPr/>
          </p:nvSpPr>
          <p:spPr bwMode="auto">
            <a:xfrm>
              <a:off x="378097" y="1268760"/>
              <a:ext cx="7434263" cy="486099"/>
            </a:xfrm>
            <a:prstGeom prst="rect">
              <a:avLst/>
            </a:prstGeom>
            <a:solidFill>
              <a:srgbClr val="E8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10"/>
            <p:cNvSpPr>
              <a:spLocks noChangeArrowheads="1"/>
            </p:cNvSpPr>
            <p:nvPr/>
          </p:nvSpPr>
          <p:spPr bwMode="auto">
            <a:xfrm>
              <a:off x="474935" y="1358246"/>
              <a:ext cx="801630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Time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2" name="Rectangle 11"/>
            <p:cNvSpPr>
              <a:spLocks noChangeArrowheads="1"/>
            </p:cNvSpPr>
            <p:nvPr/>
          </p:nvSpPr>
          <p:spPr bwMode="auto">
            <a:xfrm>
              <a:off x="1770335" y="1358246"/>
              <a:ext cx="1028700" cy="38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Trans.</a:t>
              </a:r>
              <a:endParaRPr lang="bg-BG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3" name="Rectangle 12"/>
            <p:cNvSpPr>
              <a:spLocks noChangeArrowheads="1"/>
            </p:cNvSpPr>
            <p:nvPr/>
          </p:nvSpPr>
          <p:spPr bwMode="auto">
            <a:xfrm>
              <a:off x="3178447" y="1358246"/>
              <a:ext cx="742950" cy="38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Step</a:t>
              </a:r>
              <a:endParaRPr lang="bg-BG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4" name="Rectangle 13"/>
            <p:cNvSpPr>
              <a:spLocks noChangeArrowheads="1"/>
            </p:cNvSpPr>
            <p:nvPr/>
          </p:nvSpPr>
          <p:spPr bwMode="auto">
            <a:xfrm>
              <a:off x="6556647" y="1358246"/>
              <a:ext cx="914400" cy="38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Value</a:t>
              </a:r>
              <a:endParaRPr lang="bg-BG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5" name="Rectangle 14"/>
            <p:cNvSpPr>
              <a:spLocks noChangeArrowheads="1"/>
            </p:cNvSpPr>
            <p:nvPr/>
          </p:nvSpPr>
          <p:spPr bwMode="auto">
            <a:xfrm>
              <a:off x="378096" y="4155940"/>
              <a:ext cx="7431089" cy="496477"/>
            </a:xfrm>
            <a:prstGeom prst="rect">
              <a:avLst/>
            </a:prstGeom>
            <a:solidFill>
              <a:srgbClr val="E8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17"/>
            <p:cNvSpPr>
              <a:spLocks noChangeArrowheads="1"/>
            </p:cNvSpPr>
            <p:nvPr/>
          </p:nvSpPr>
          <p:spPr bwMode="auto">
            <a:xfrm>
              <a:off x="474935" y="4245426"/>
              <a:ext cx="192360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6</a:t>
              </a: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7" name="Rectangle 18"/>
            <p:cNvSpPr>
              <a:spLocks noChangeArrowheads="1"/>
            </p:cNvSpPr>
            <p:nvPr/>
          </p:nvSpPr>
          <p:spPr bwMode="auto">
            <a:xfrm>
              <a:off x="1827485" y="4245426"/>
              <a:ext cx="403957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T1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58" name="Rectangle 20"/>
            <p:cNvSpPr>
              <a:spLocks noChangeArrowheads="1"/>
            </p:cNvSpPr>
            <p:nvPr/>
          </p:nvSpPr>
          <p:spPr bwMode="auto">
            <a:xfrm>
              <a:off x="3178447" y="4245426"/>
              <a:ext cx="1327286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Rollback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60" name="Rectangle 22"/>
            <p:cNvSpPr>
              <a:spLocks noChangeArrowheads="1"/>
            </p:cNvSpPr>
            <p:nvPr/>
          </p:nvSpPr>
          <p:spPr bwMode="auto">
            <a:xfrm>
              <a:off x="474935" y="3757597"/>
              <a:ext cx="192360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5</a:t>
              </a:r>
              <a:endParaRPr lang="en-US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1827485" y="3757597"/>
              <a:ext cx="403957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T2</a:t>
              </a:r>
              <a:endParaRPr lang="en-US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2" name="Rectangle 31"/>
            <p:cNvSpPr>
              <a:spLocks noChangeArrowheads="1"/>
            </p:cNvSpPr>
            <p:nvPr/>
          </p:nvSpPr>
          <p:spPr bwMode="auto">
            <a:xfrm>
              <a:off x="378096" y="3183744"/>
              <a:ext cx="7431089" cy="486097"/>
            </a:xfrm>
            <a:prstGeom prst="rect">
              <a:avLst/>
            </a:prstGeom>
            <a:solidFill>
              <a:srgbClr val="E8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Rectangle 34"/>
            <p:cNvSpPr>
              <a:spLocks noChangeArrowheads="1"/>
            </p:cNvSpPr>
            <p:nvPr/>
          </p:nvSpPr>
          <p:spPr bwMode="auto">
            <a:xfrm>
              <a:off x="474935" y="3271501"/>
              <a:ext cx="192360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4</a:t>
              </a: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64" name="Rectangle 35"/>
            <p:cNvSpPr>
              <a:spLocks noChangeArrowheads="1"/>
            </p:cNvSpPr>
            <p:nvPr/>
          </p:nvSpPr>
          <p:spPr bwMode="auto">
            <a:xfrm>
              <a:off x="1827485" y="3271501"/>
              <a:ext cx="403957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T2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65" name="Rectangle 37"/>
            <p:cNvSpPr>
              <a:spLocks noChangeArrowheads="1"/>
            </p:cNvSpPr>
            <p:nvPr/>
          </p:nvSpPr>
          <p:spPr bwMode="auto">
            <a:xfrm>
              <a:off x="3178447" y="3271501"/>
              <a:ext cx="2135200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Read balance</a:t>
              </a: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66" name="Rectangle 38"/>
            <p:cNvSpPr>
              <a:spLocks noChangeArrowheads="1"/>
            </p:cNvSpPr>
            <p:nvPr/>
          </p:nvSpPr>
          <p:spPr bwMode="auto">
            <a:xfrm>
              <a:off x="6556647" y="3271501"/>
              <a:ext cx="577081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150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67" name="Rectangle 39"/>
            <p:cNvSpPr>
              <a:spLocks noChangeArrowheads="1"/>
            </p:cNvSpPr>
            <p:nvPr/>
          </p:nvSpPr>
          <p:spPr bwMode="auto">
            <a:xfrm>
              <a:off x="474935" y="2787131"/>
              <a:ext cx="192360" cy="384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3</a:t>
              </a:r>
              <a:endParaRPr lang="bg-BG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8" name="Rectangle 40"/>
            <p:cNvSpPr>
              <a:spLocks noChangeArrowheads="1"/>
            </p:cNvSpPr>
            <p:nvPr/>
          </p:nvSpPr>
          <p:spPr bwMode="auto">
            <a:xfrm>
              <a:off x="1827485" y="2763382"/>
              <a:ext cx="403957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</a:t>
              </a:r>
              <a:r>
                <a:rPr lang="en-US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</a:t>
              </a:r>
              <a:endParaRPr lang="bg-BG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9" name="Rectangle 42"/>
            <p:cNvSpPr>
              <a:spLocks noChangeArrowheads="1"/>
            </p:cNvSpPr>
            <p:nvPr/>
          </p:nvSpPr>
          <p:spPr bwMode="auto">
            <a:xfrm>
              <a:off x="3178447" y="2787131"/>
              <a:ext cx="2109680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Write balance</a:t>
              </a:r>
              <a:endParaRPr lang="en-US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0" name="Rectangle 43"/>
            <p:cNvSpPr>
              <a:spLocks noChangeArrowheads="1"/>
            </p:cNvSpPr>
            <p:nvPr/>
          </p:nvSpPr>
          <p:spPr bwMode="auto">
            <a:xfrm>
              <a:off x="6556647" y="2787131"/>
              <a:ext cx="577081" cy="384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150</a:t>
              </a:r>
              <a:endParaRPr lang="bg-BG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1" name="Rectangle 44"/>
            <p:cNvSpPr>
              <a:spLocks noChangeArrowheads="1"/>
            </p:cNvSpPr>
            <p:nvPr/>
          </p:nvSpPr>
          <p:spPr bwMode="auto">
            <a:xfrm>
              <a:off x="378097" y="2211548"/>
              <a:ext cx="7431087" cy="486097"/>
            </a:xfrm>
            <a:prstGeom prst="rect">
              <a:avLst/>
            </a:prstGeom>
            <a:solidFill>
              <a:srgbClr val="E8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47"/>
            <p:cNvSpPr>
              <a:spLocks noChangeArrowheads="1"/>
            </p:cNvSpPr>
            <p:nvPr/>
          </p:nvSpPr>
          <p:spPr bwMode="auto">
            <a:xfrm>
              <a:off x="474935" y="2301035"/>
              <a:ext cx="190500" cy="38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</a:t>
              </a:r>
              <a:endParaRPr lang="bg-BG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73" name="Rectangle 48"/>
            <p:cNvSpPr>
              <a:spLocks noChangeArrowheads="1"/>
            </p:cNvSpPr>
            <p:nvPr/>
          </p:nvSpPr>
          <p:spPr bwMode="auto">
            <a:xfrm>
              <a:off x="1827485" y="2301035"/>
              <a:ext cx="403957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T</a:t>
              </a:r>
              <a:r>
                <a:rPr lang="en-US" sz="2700" b="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</a:t>
              </a:r>
              <a:endParaRPr lang="bg-BG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74" name="Rectangle 50"/>
            <p:cNvSpPr>
              <a:spLocks noChangeArrowheads="1"/>
            </p:cNvSpPr>
            <p:nvPr/>
          </p:nvSpPr>
          <p:spPr bwMode="auto">
            <a:xfrm>
              <a:off x="3178447" y="2301035"/>
              <a:ext cx="3000821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Balance</a:t>
              </a:r>
              <a:r>
                <a:rPr lang="bg-BG" sz="2700" b="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</a:t>
              </a:r>
              <a:r>
                <a:rPr lang="en-US" sz="2700" b="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= 100 + 50</a:t>
              </a:r>
              <a:endParaRPr lang="bg-BG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75" name="Rectangle 55"/>
            <p:cNvSpPr>
              <a:spLocks noChangeArrowheads="1"/>
            </p:cNvSpPr>
            <p:nvPr/>
          </p:nvSpPr>
          <p:spPr bwMode="auto">
            <a:xfrm>
              <a:off x="474935" y="1813206"/>
              <a:ext cx="192360" cy="384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</a:t>
              </a:r>
              <a:endParaRPr lang="bg-BG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6" name="Rectangle 56"/>
            <p:cNvSpPr>
              <a:spLocks noChangeArrowheads="1"/>
            </p:cNvSpPr>
            <p:nvPr/>
          </p:nvSpPr>
          <p:spPr bwMode="auto">
            <a:xfrm>
              <a:off x="1827485" y="1813206"/>
              <a:ext cx="403957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</a:t>
              </a:r>
              <a:r>
                <a:rPr lang="en-US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</a:t>
              </a:r>
              <a:endParaRPr lang="bg-BG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7" name="Rectangle 58"/>
            <p:cNvSpPr>
              <a:spLocks noChangeArrowheads="1"/>
            </p:cNvSpPr>
            <p:nvPr/>
          </p:nvSpPr>
          <p:spPr bwMode="auto">
            <a:xfrm>
              <a:off x="3178447" y="1813206"/>
              <a:ext cx="2135200" cy="384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Read</a:t>
              </a:r>
              <a:r>
                <a:rPr lang="bg-BG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2700" b="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balance</a:t>
              </a:r>
              <a:endParaRPr lang="bg-BG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8" name="Rectangle 59"/>
            <p:cNvSpPr>
              <a:spLocks noChangeArrowheads="1"/>
            </p:cNvSpPr>
            <p:nvPr/>
          </p:nvSpPr>
          <p:spPr bwMode="auto">
            <a:xfrm>
              <a:off x="6556647" y="1813206"/>
              <a:ext cx="577081" cy="384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100</a:t>
              </a:r>
              <a:endParaRPr lang="bg-BG" b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9" name="Rectangle 60"/>
            <p:cNvSpPr>
              <a:spLocks noChangeArrowheads="1"/>
            </p:cNvSpPr>
            <p:nvPr/>
          </p:nvSpPr>
          <p:spPr bwMode="auto">
            <a:xfrm>
              <a:off x="3173685" y="3761058"/>
              <a:ext cx="2914259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Balance = 150 - 25</a:t>
              </a:r>
              <a:endParaRPr lang="en-US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0" name="AutoShape 5"/>
            <p:cNvSpPr>
              <a:spLocks noChangeAspect="1" noChangeArrowheads="1" noTextEdit="1"/>
            </p:cNvSpPr>
            <p:nvPr/>
          </p:nvSpPr>
          <p:spPr bwMode="auto">
            <a:xfrm>
              <a:off x="378097" y="1282598"/>
              <a:ext cx="7431088" cy="3846043"/>
            </a:xfrm>
            <a:prstGeom prst="rect">
              <a:avLst/>
            </a:prstGeom>
            <a:noFill/>
            <a:ln w="317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Rectangle 22"/>
            <p:cNvSpPr>
              <a:spLocks noChangeArrowheads="1"/>
            </p:cNvSpPr>
            <p:nvPr/>
          </p:nvSpPr>
          <p:spPr bwMode="auto">
            <a:xfrm>
              <a:off x="483650" y="4748161"/>
              <a:ext cx="192360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7</a:t>
              </a:r>
              <a:endParaRPr lang="en-US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2" name="Rectangle 23"/>
            <p:cNvSpPr>
              <a:spLocks noChangeArrowheads="1"/>
            </p:cNvSpPr>
            <p:nvPr/>
          </p:nvSpPr>
          <p:spPr bwMode="auto">
            <a:xfrm>
              <a:off x="1836200" y="4748161"/>
              <a:ext cx="403957" cy="353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T2</a:t>
              </a:r>
              <a:endParaRPr lang="en-US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3" name="Rectangle 60"/>
            <p:cNvSpPr>
              <a:spLocks noChangeArrowheads="1"/>
            </p:cNvSpPr>
            <p:nvPr/>
          </p:nvSpPr>
          <p:spPr bwMode="auto">
            <a:xfrm>
              <a:off x="3182400" y="4751621"/>
              <a:ext cx="2109680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Write balance</a:t>
              </a:r>
              <a:endParaRPr lang="en-US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5" name="Rectangle 38"/>
            <p:cNvSpPr>
              <a:spLocks noChangeArrowheads="1"/>
            </p:cNvSpPr>
            <p:nvPr/>
          </p:nvSpPr>
          <p:spPr bwMode="auto">
            <a:xfrm>
              <a:off x="6556692" y="4716244"/>
              <a:ext cx="577081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125</a:t>
              </a:r>
            </a:p>
          </p:txBody>
        </p:sp>
      </p:grpSp>
      <p:sp>
        <p:nvSpPr>
          <p:cNvPr id="640049" name="Text Box 49"/>
          <p:cNvSpPr txBox="1">
            <a:spLocks noChangeArrowheads="1"/>
          </p:cNvSpPr>
          <p:nvPr/>
        </p:nvSpPr>
        <p:spPr bwMode="auto">
          <a:xfrm>
            <a:off x="7443984" y="3100492"/>
            <a:ext cx="15478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 i="1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228600">
                    <a:schemeClr val="accent3">
                      <a:lumMod val="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Uncommitted</a:t>
            </a:r>
          </a:p>
        </p:txBody>
      </p:sp>
      <p:sp>
        <p:nvSpPr>
          <p:cNvPr id="640050" name="Text Box 50"/>
          <p:cNvSpPr txBox="1">
            <a:spLocks noChangeArrowheads="1"/>
          </p:cNvSpPr>
          <p:nvPr/>
        </p:nvSpPr>
        <p:spPr bwMode="auto">
          <a:xfrm>
            <a:off x="7407621" y="4070400"/>
            <a:ext cx="15478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spcBef>
                <a:spcPct val="50000"/>
              </a:spcBef>
              <a:defRPr kumimoji="0" sz="1800" b="0" i="1">
                <a:solidFill>
                  <a:schemeClr val="tx2">
                    <a:lumMod val="20000"/>
                    <a:lumOff val="80000"/>
                  </a:schemeClr>
                </a:solidFill>
                <a:effectLst>
                  <a:glow rad="228600">
                    <a:schemeClr val="accent3">
                      <a:lumMod val="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defRPr>
            </a:lvl1pPr>
          </a:lstStyle>
          <a:p>
            <a:r>
              <a:rPr lang="en-US" dirty="0"/>
              <a:t>Undoes T1</a:t>
            </a:r>
          </a:p>
        </p:txBody>
      </p:sp>
      <p:sp>
        <p:nvSpPr>
          <p:cNvPr id="640042" name="Freeform 42"/>
          <p:cNvSpPr>
            <a:spLocks/>
          </p:cNvSpPr>
          <p:nvPr/>
        </p:nvSpPr>
        <p:spPr bwMode="auto">
          <a:xfrm>
            <a:off x="7551637" y="4743990"/>
            <a:ext cx="711746" cy="581025"/>
          </a:xfrm>
          <a:custGeom>
            <a:avLst/>
            <a:gdLst>
              <a:gd name="T0" fmla="*/ 447 w 584"/>
              <a:gd name="T1" fmla="*/ 412 h 412"/>
              <a:gd name="T2" fmla="*/ 510 w 584"/>
              <a:gd name="T3" fmla="*/ 88 h 412"/>
              <a:gd name="T4" fmla="*/ 0 w 584"/>
              <a:gd name="T5" fmla="*/ 0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4" h="412">
                <a:moveTo>
                  <a:pt x="447" y="412"/>
                </a:moveTo>
                <a:cubicBezTo>
                  <a:pt x="458" y="358"/>
                  <a:pt x="584" y="157"/>
                  <a:pt x="510" y="88"/>
                </a:cubicBezTo>
                <a:cubicBezTo>
                  <a:pt x="436" y="19"/>
                  <a:pt x="106" y="18"/>
                  <a:pt x="0" y="0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none" w="med" len="med"/>
            <a:tailEnd type="arrow" w="lg" len="lg"/>
          </a:ln>
          <a:effectLst>
            <a:glow rad="63500">
              <a:schemeClr val="accent3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28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Lost Update – Example</a:t>
            </a:r>
          </a:p>
        </p:txBody>
      </p:sp>
      <p:sp>
        <p:nvSpPr>
          <p:cNvPr id="561155" name="Text Box 3"/>
          <p:cNvSpPr txBox="1">
            <a:spLocks noChangeArrowheads="1"/>
          </p:cNvSpPr>
          <p:nvPr/>
        </p:nvSpPr>
        <p:spPr bwMode="auto">
          <a:xfrm>
            <a:off x="6976294" y="5330854"/>
            <a:ext cx="17001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spcBef>
                <a:spcPct val="50000"/>
              </a:spcBef>
              <a:defRPr kumimoji="0" sz="2400" b="0" i="1">
                <a:solidFill>
                  <a:schemeClr val="tx2">
                    <a:lumMod val="20000"/>
                    <a:lumOff val="80000"/>
                  </a:schemeClr>
                </a:solidFill>
                <a:latin typeface="Tahoma" pitchFamily="34" charset="0"/>
              </a:defRPr>
            </a:lvl1pPr>
          </a:lstStyle>
          <a:p>
            <a:r>
              <a:rPr lang="en-US" dirty="0"/>
              <a:t>Lost update</a:t>
            </a:r>
          </a:p>
        </p:txBody>
      </p:sp>
      <p:sp>
        <p:nvSpPr>
          <p:cNvPr id="561157" name="Text Box 5"/>
          <p:cNvSpPr txBox="1">
            <a:spLocks noChangeArrowheads="1"/>
          </p:cNvSpPr>
          <p:nvPr/>
        </p:nvSpPr>
        <p:spPr bwMode="auto">
          <a:xfrm>
            <a:off x="931154" y="4970492"/>
            <a:ext cx="6189403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73050" indent="-273050">
              <a:defRPr kumimoji="1" sz="2400">
                <a:solidFill>
                  <a:schemeClr val="tx1"/>
                </a:solidFill>
                <a:latin typeface="Arial" charset="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2575" indent="-282575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>
                <a:solidFill>
                  <a:srgbClr val="EBFFD2"/>
                </a:solidFill>
                <a:latin typeface="+mn-lt"/>
              </a:rPr>
              <a:t>Update from T</a:t>
            </a:r>
            <a:r>
              <a:rPr lang="en-US" sz="3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>
                <a:solidFill>
                  <a:srgbClr val="EBFFD2"/>
                </a:solidFill>
                <a:latin typeface="+mn-lt"/>
              </a:rPr>
              <a:t> is lost because T</a:t>
            </a:r>
            <a:r>
              <a:rPr lang="en-US" sz="3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dirty="0">
                <a:solidFill>
                  <a:srgbClr val="EBFFD2"/>
                </a:solidFill>
                <a:latin typeface="+mn-lt"/>
              </a:rPr>
              <a:t> </a:t>
            </a:r>
            <a:r>
              <a:rPr lang="en-US" sz="3000">
                <a:solidFill>
                  <a:srgbClr val="EBFFD2"/>
                </a:solidFill>
                <a:latin typeface="+mn-lt"/>
              </a:rPr>
              <a:t>reads </a:t>
            </a:r>
            <a:r>
              <a:rPr lang="en-US" sz="3000" smtClean="0">
                <a:solidFill>
                  <a:srgbClr val="EBFFD2"/>
                </a:solidFill>
                <a:latin typeface="+mn-lt"/>
              </a:rPr>
              <a:t>the balance </a:t>
            </a:r>
            <a:r>
              <a:rPr lang="en-US" sz="3000" dirty="0">
                <a:solidFill>
                  <a:srgbClr val="EBFFD2"/>
                </a:solidFill>
                <a:latin typeface="+mn-lt"/>
              </a:rPr>
              <a:t>before T</a:t>
            </a:r>
            <a:r>
              <a:rPr lang="en-US" sz="3000" dirty="0">
                <a:solidFill>
                  <a:srgbClr val="EBFFD2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>
                <a:solidFill>
                  <a:srgbClr val="EBFFD2"/>
                </a:solidFill>
                <a:latin typeface="+mn-lt"/>
              </a:rPr>
              <a:t> </a:t>
            </a:r>
            <a:r>
              <a:rPr lang="en-US" sz="3000" dirty="0" smtClean="0">
                <a:solidFill>
                  <a:srgbClr val="EBFFD2"/>
                </a:solidFill>
                <a:latin typeface="+mn-lt"/>
              </a:rPr>
              <a:t>was completed</a:t>
            </a:r>
            <a:endParaRPr lang="en-US" sz="3000" dirty="0">
              <a:solidFill>
                <a:srgbClr val="EBFFD2"/>
              </a:solidFill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38136" y="1323810"/>
            <a:ext cx="7434264" cy="3427536"/>
            <a:chOff x="-6894712" y="1441327"/>
            <a:chExt cx="7434264" cy="3427536"/>
          </a:xfrm>
        </p:grpSpPr>
        <p:sp>
          <p:nvSpPr>
            <p:cNvPr id="82" name="Rectangle 7"/>
            <p:cNvSpPr>
              <a:spLocks noChangeArrowheads="1"/>
            </p:cNvSpPr>
            <p:nvPr/>
          </p:nvSpPr>
          <p:spPr bwMode="auto">
            <a:xfrm>
              <a:off x="-6894711" y="1441327"/>
              <a:ext cx="7434263" cy="486099"/>
            </a:xfrm>
            <a:prstGeom prst="rect">
              <a:avLst/>
            </a:prstGeom>
            <a:solidFill>
              <a:srgbClr val="E8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Rectangle 10"/>
            <p:cNvSpPr>
              <a:spLocks noChangeArrowheads="1"/>
            </p:cNvSpPr>
            <p:nvPr/>
          </p:nvSpPr>
          <p:spPr bwMode="auto">
            <a:xfrm>
              <a:off x="-6797873" y="1530813"/>
              <a:ext cx="801630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Time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84" name="Rectangle 11"/>
            <p:cNvSpPr>
              <a:spLocks noChangeArrowheads="1"/>
            </p:cNvSpPr>
            <p:nvPr/>
          </p:nvSpPr>
          <p:spPr bwMode="auto">
            <a:xfrm>
              <a:off x="-5502473" y="1530813"/>
              <a:ext cx="1028700" cy="38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Trans.</a:t>
              </a:r>
              <a:endParaRPr lang="bg-BG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85" name="Rectangle 12"/>
            <p:cNvSpPr>
              <a:spLocks noChangeArrowheads="1"/>
            </p:cNvSpPr>
            <p:nvPr/>
          </p:nvSpPr>
          <p:spPr bwMode="auto">
            <a:xfrm>
              <a:off x="-4094361" y="1530813"/>
              <a:ext cx="742950" cy="38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Step</a:t>
              </a:r>
              <a:endParaRPr lang="bg-BG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86" name="Rectangle 13"/>
            <p:cNvSpPr>
              <a:spLocks noChangeArrowheads="1"/>
            </p:cNvSpPr>
            <p:nvPr/>
          </p:nvSpPr>
          <p:spPr bwMode="auto">
            <a:xfrm>
              <a:off x="-716161" y="1530813"/>
              <a:ext cx="914400" cy="38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Value</a:t>
              </a:r>
              <a:endParaRPr lang="bg-BG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87" name="Rectangle 14"/>
            <p:cNvSpPr>
              <a:spLocks noChangeArrowheads="1"/>
            </p:cNvSpPr>
            <p:nvPr/>
          </p:nvSpPr>
          <p:spPr bwMode="auto">
            <a:xfrm>
              <a:off x="-6894712" y="4357082"/>
              <a:ext cx="7431089" cy="496477"/>
            </a:xfrm>
            <a:prstGeom prst="rect">
              <a:avLst/>
            </a:prstGeom>
            <a:solidFill>
              <a:srgbClr val="E8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-6797873" y="4417993"/>
              <a:ext cx="192360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6</a:t>
              </a: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-5445323" y="4417993"/>
              <a:ext cx="403957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T1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90" name="Rectangle 20"/>
            <p:cNvSpPr>
              <a:spLocks noChangeArrowheads="1"/>
            </p:cNvSpPr>
            <p:nvPr/>
          </p:nvSpPr>
          <p:spPr bwMode="auto">
            <a:xfrm>
              <a:off x="-4094361" y="4417993"/>
              <a:ext cx="2109680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Write balance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91" name="Rectangle 22"/>
            <p:cNvSpPr>
              <a:spLocks noChangeArrowheads="1"/>
            </p:cNvSpPr>
            <p:nvPr/>
          </p:nvSpPr>
          <p:spPr bwMode="auto">
            <a:xfrm>
              <a:off x="-6797873" y="3930164"/>
              <a:ext cx="192360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5</a:t>
              </a:r>
              <a:endParaRPr lang="en-US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2" name="Rectangle 23"/>
            <p:cNvSpPr>
              <a:spLocks noChangeArrowheads="1"/>
            </p:cNvSpPr>
            <p:nvPr/>
          </p:nvSpPr>
          <p:spPr bwMode="auto">
            <a:xfrm>
              <a:off x="-5445323" y="3930164"/>
              <a:ext cx="403957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T2</a:t>
              </a:r>
              <a:endParaRPr lang="en-US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3" name="Rectangle 31"/>
            <p:cNvSpPr>
              <a:spLocks noChangeArrowheads="1"/>
            </p:cNvSpPr>
            <p:nvPr/>
          </p:nvSpPr>
          <p:spPr bwMode="auto">
            <a:xfrm>
              <a:off x="-6894712" y="3356311"/>
              <a:ext cx="7431089" cy="486097"/>
            </a:xfrm>
            <a:prstGeom prst="rect">
              <a:avLst/>
            </a:prstGeom>
            <a:solidFill>
              <a:srgbClr val="E8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Rectangle 34"/>
            <p:cNvSpPr>
              <a:spLocks noChangeArrowheads="1"/>
            </p:cNvSpPr>
            <p:nvPr/>
          </p:nvSpPr>
          <p:spPr bwMode="auto">
            <a:xfrm>
              <a:off x="-6797873" y="3444068"/>
              <a:ext cx="192360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4</a:t>
              </a: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95" name="Rectangle 35"/>
            <p:cNvSpPr>
              <a:spLocks noChangeArrowheads="1"/>
            </p:cNvSpPr>
            <p:nvPr/>
          </p:nvSpPr>
          <p:spPr bwMode="auto">
            <a:xfrm>
              <a:off x="-5445323" y="3444068"/>
              <a:ext cx="403957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T2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96" name="Rectangle 37"/>
            <p:cNvSpPr>
              <a:spLocks noChangeArrowheads="1"/>
            </p:cNvSpPr>
            <p:nvPr/>
          </p:nvSpPr>
          <p:spPr bwMode="auto">
            <a:xfrm>
              <a:off x="-4094361" y="3444068"/>
              <a:ext cx="3587521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Balance = Balance - 25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98" name="Rectangle 39"/>
            <p:cNvSpPr>
              <a:spLocks noChangeArrowheads="1"/>
            </p:cNvSpPr>
            <p:nvPr/>
          </p:nvSpPr>
          <p:spPr bwMode="auto">
            <a:xfrm>
              <a:off x="-6797873" y="2959698"/>
              <a:ext cx="192360" cy="384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3</a:t>
              </a:r>
              <a:endParaRPr lang="bg-BG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9" name="Rectangle 40"/>
            <p:cNvSpPr>
              <a:spLocks noChangeArrowheads="1"/>
            </p:cNvSpPr>
            <p:nvPr/>
          </p:nvSpPr>
          <p:spPr bwMode="auto">
            <a:xfrm>
              <a:off x="-5445323" y="2935949"/>
              <a:ext cx="403957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</a:t>
              </a:r>
              <a:r>
                <a:rPr lang="en-US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</a:t>
              </a:r>
              <a:endParaRPr lang="bg-BG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0" name="Rectangle 42"/>
            <p:cNvSpPr>
              <a:spLocks noChangeArrowheads="1"/>
            </p:cNvSpPr>
            <p:nvPr/>
          </p:nvSpPr>
          <p:spPr bwMode="auto">
            <a:xfrm>
              <a:off x="-4094361" y="2959698"/>
              <a:ext cx="3674083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Balance = Balance + 50</a:t>
              </a:r>
              <a:endParaRPr lang="en-US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2" name="Rectangle 44"/>
            <p:cNvSpPr>
              <a:spLocks noChangeArrowheads="1"/>
            </p:cNvSpPr>
            <p:nvPr/>
          </p:nvSpPr>
          <p:spPr bwMode="auto">
            <a:xfrm>
              <a:off x="-6894711" y="2384115"/>
              <a:ext cx="7431087" cy="486097"/>
            </a:xfrm>
            <a:prstGeom prst="rect">
              <a:avLst/>
            </a:prstGeom>
            <a:solidFill>
              <a:srgbClr val="E8E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Rectangle 47"/>
            <p:cNvSpPr>
              <a:spLocks noChangeArrowheads="1"/>
            </p:cNvSpPr>
            <p:nvPr/>
          </p:nvSpPr>
          <p:spPr bwMode="auto">
            <a:xfrm>
              <a:off x="-6797873" y="2473602"/>
              <a:ext cx="190500" cy="38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</a:t>
              </a:r>
              <a:endParaRPr lang="bg-BG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04" name="Rectangle 48"/>
            <p:cNvSpPr>
              <a:spLocks noChangeArrowheads="1"/>
            </p:cNvSpPr>
            <p:nvPr/>
          </p:nvSpPr>
          <p:spPr bwMode="auto">
            <a:xfrm>
              <a:off x="-5445323" y="2473602"/>
              <a:ext cx="403957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T</a:t>
              </a:r>
              <a:r>
                <a:rPr lang="en-US" sz="2700" b="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2</a:t>
              </a:r>
              <a:endParaRPr lang="bg-BG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05" name="Rectangle 50"/>
            <p:cNvSpPr>
              <a:spLocks noChangeArrowheads="1"/>
            </p:cNvSpPr>
            <p:nvPr/>
          </p:nvSpPr>
          <p:spPr bwMode="auto">
            <a:xfrm>
              <a:off x="-4094361" y="2473602"/>
              <a:ext cx="2135200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Read balance</a:t>
              </a:r>
              <a:endParaRPr lang="bg-BG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06" name="Rectangle 55"/>
            <p:cNvSpPr>
              <a:spLocks noChangeArrowheads="1"/>
            </p:cNvSpPr>
            <p:nvPr/>
          </p:nvSpPr>
          <p:spPr bwMode="auto">
            <a:xfrm>
              <a:off x="-6797873" y="1985773"/>
              <a:ext cx="192360" cy="384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</a:t>
              </a:r>
              <a:endParaRPr lang="bg-BG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7" name="Rectangle 56"/>
            <p:cNvSpPr>
              <a:spLocks noChangeArrowheads="1"/>
            </p:cNvSpPr>
            <p:nvPr/>
          </p:nvSpPr>
          <p:spPr bwMode="auto">
            <a:xfrm>
              <a:off x="-5445323" y="1985773"/>
              <a:ext cx="403957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</a:t>
              </a:r>
              <a:r>
                <a:rPr lang="en-US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</a:t>
              </a:r>
              <a:endParaRPr lang="bg-BG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8" name="Rectangle 58"/>
            <p:cNvSpPr>
              <a:spLocks noChangeArrowheads="1"/>
            </p:cNvSpPr>
            <p:nvPr/>
          </p:nvSpPr>
          <p:spPr bwMode="auto">
            <a:xfrm>
              <a:off x="-4094361" y="1985773"/>
              <a:ext cx="2135200" cy="384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Read</a:t>
              </a:r>
              <a:r>
                <a:rPr lang="bg-BG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sz="2700" b="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balance</a:t>
              </a:r>
              <a:endParaRPr lang="bg-BG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9" name="Rectangle 59"/>
            <p:cNvSpPr>
              <a:spLocks noChangeArrowheads="1"/>
            </p:cNvSpPr>
            <p:nvPr/>
          </p:nvSpPr>
          <p:spPr bwMode="auto">
            <a:xfrm>
              <a:off x="-716161" y="1985773"/>
              <a:ext cx="577081" cy="384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bg-BG" sz="2700" b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100</a:t>
              </a:r>
              <a:endParaRPr lang="bg-BG" b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0" name="Rectangle 60"/>
            <p:cNvSpPr>
              <a:spLocks noChangeArrowheads="1"/>
            </p:cNvSpPr>
            <p:nvPr/>
          </p:nvSpPr>
          <p:spPr bwMode="auto">
            <a:xfrm>
              <a:off x="-4099123" y="3933625"/>
              <a:ext cx="2109680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Write balance</a:t>
              </a:r>
              <a:endParaRPr lang="en-US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1" name="AutoShape 5"/>
            <p:cNvSpPr>
              <a:spLocks noChangeAspect="1" noChangeArrowheads="1" noTextEdit="1"/>
            </p:cNvSpPr>
            <p:nvPr/>
          </p:nvSpPr>
          <p:spPr bwMode="auto">
            <a:xfrm>
              <a:off x="-6894711" y="1455166"/>
              <a:ext cx="7431088" cy="3413697"/>
            </a:xfrm>
            <a:prstGeom prst="rect">
              <a:avLst/>
            </a:prstGeom>
            <a:noFill/>
            <a:ln w="317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Rectangle 38"/>
            <p:cNvSpPr>
              <a:spLocks noChangeArrowheads="1"/>
            </p:cNvSpPr>
            <p:nvPr/>
          </p:nvSpPr>
          <p:spPr bwMode="auto">
            <a:xfrm>
              <a:off x="-716116" y="3933056"/>
              <a:ext cx="577081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150</a:t>
              </a:r>
              <a:endParaRPr lang="en-US" sz="2700" b="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1" name="Rectangle 38"/>
            <p:cNvSpPr>
              <a:spLocks noChangeArrowheads="1"/>
            </p:cNvSpPr>
            <p:nvPr/>
          </p:nvSpPr>
          <p:spPr bwMode="auto">
            <a:xfrm>
              <a:off x="-722684" y="2484904"/>
              <a:ext cx="577081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100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52" name="Rectangle 38"/>
            <p:cNvSpPr>
              <a:spLocks noChangeArrowheads="1"/>
            </p:cNvSpPr>
            <p:nvPr/>
          </p:nvSpPr>
          <p:spPr bwMode="auto">
            <a:xfrm>
              <a:off x="-704651" y="4424928"/>
              <a:ext cx="384721" cy="353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700" b="0" dirty="0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75</a:t>
              </a: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sp>
        <p:nvSpPr>
          <p:cNvPr id="561156" name="Freeform 4"/>
          <p:cNvSpPr>
            <a:spLocks/>
          </p:cNvSpPr>
          <p:nvPr/>
        </p:nvSpPr>
        <p:spPr bwMode="auto">
          <a:xfrm>
            <a:off x="7668344" y="4467254"/>
            <a:ext cx="1052512" cy="1143000"/>
          </a:xfrm>
          <a:custGeom>
            <a:avLst/>
            <a:gdLst>
              <a:gd name="T0" fmla="*/ 528 w 856"/>
              <a:gd name="T1" fmla="*/ 720 h 720"/>
              <a:gd name="T2" fmla="*/ 768 w 856"/>
              <a:gd name="T3" fmla="*/ 192 h 720"/>
              <a:gd name="T4" fmla="*/ 0 w 856"/>
              <a:gd name="T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56" h="720">
                <a:moveTo>
                  <a:pt x="528" y="720"/>
                </a:moveTo>
                <a:cubicBezTo>
                  <a:pt x="692" y="516"/>
                  <a:pt x="856" y="312"/>
                  <a:pt x="768" y="192"/>
                </a:cubicBezTo>
                <a:cubicBezTo>
                  <a:pt x="680" y="72"/>
                  <a:pt x="96" y="40"/>
                  <a:pt x="0" y="0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none" w="med" len="med"/>
            <a:tailEnd type="arrow" w="lg" len="lg"/>
          </a:ln>
          <a:effectLst>
            <a:glow rad="63500">
              <a:schemeClr val="accent3">
                <a:lumMod val="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8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29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5150" y="1196752"/>
            <a:ext cx="5184775" cy="12731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a Transaction?</a:t>
            </a:r>
          </a:p>
        </p:txBody>
      </p:sp>
      <p:pic>
        <p:nvPicPr>
          <p:cNvPr id="3074" name="Picture 2" descr="http://www.elkhouryandpartners.com/hosting/elkhourypartners/images/Transaction_pic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73128" y="3141687"/>
            <a:ext cx="4387104" cy="309562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upload.wikimedia.org/wikipedia/en/7/78/DB-database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568" y="2867752"/>
            <a:ext cx="2505481" cy="1777633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congal.com/gallery/image/11555/blue_database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10573">
            <a:off x="6135443" y="4560395"/>
            <a:ext cx="1800200" cy="18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2275" y="4676105"/>
            <a:ext cx="5616575" cy="12731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Concurrency Control Techniques</a:t>
            </a:r>
          </a:p>
        </p:txBody>
      </p:sp>
      <p:pic>
        <p:nvPicPr>
          <p:cNvPr id="4" name="Picture 2" descr="http://www.japantrends.com/en/wp-content/uploads/2008/07/tokyo-traffic-control-ce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6004" y="1210217"/>
            <a:ext cx="5632300" cy="3014322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Concurrency Control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80728"/>
            <a:ext cx="8416925" cy="561662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problem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Conflicting operations in simultaneous transactions may produce an incorrect results</a:t>
            </a:r>
          </a:p>
          <a:p>
            <a:pPr>
              <a:lnSpc>
                <a:spcPct val="100000"/>
              </a:lnSpc>
            </a:pPr>
            <a:r>
              <a:rPr lang="en-US" dirty="0"/>
              <a:t>What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concurrency control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Managing </a:t>
            </a:r>
            <a:r>
              <a:rPr lang="en-US" dirty="0" smtClean="0"/>
              <a:t>the execution of simultaneous </a:t>
            </a:r>
            <a:r>
              <a:rPr lang="en-US" dirty="0"/>
              <a:t>operations </a:t>
            </a:r>
            <a:r>
              <a:rPr lang="en-US" dirty="0" smtClean="0"/>
              <a:t>in</a:t>
            </a:r>
            <a:r>
              <a:rPr lang="bg-BG" dirty="0" smtClean="0"/>
              <a:t> </a:t>
            </a:r>
            <a:r>
              <a:rPr lang="en-US" dirty="0" smtClean="0"/>
              <a:t>the database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Preventing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conflicts </a:t>
            </a:r>
            <a:r>
              <a:rPr lang="en-US" dirty="0"/>
              <a:t>when two or more users access database </a:t>
            </a:r>
            <a:r>
              <a:rPr lang="en-US" dirty="0" smtClean="0"/>
              <a:t>simultaneously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Ensuring the results are correct like when all operations are executed sequentially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31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Locking Strategies</a:t>
            </a:r>
            <a:endParaRPr lang="bg-BG"/>
          </a:p>
        </p:txBody>
      </p:sp>
      <p:sp>
        <p:nvSpPr>
          <p:cNvPr id="6696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2736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Optimistic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concurrency control (no locking)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No locks – all operations run in parallel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Conflicts are </a:t>
            </a:r>
            <a:r>
              <a:rPr lang="en-US" sz="2800" dirty="0" smtClean="0"/>
              <a:t>possible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Can be resolved </a:t>
            </a:r>
            <a:r>
              <a:rPr lang="en-US" sz="2600" dirty="0"/>
              <a:t>before commit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High concurrency – scale </a:t>
            </a:r>
            <a:r>
              <a:rPr lang="en-US" sz="2800" dirty="0" smtClean="0"/>
              <a:t>very well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Pessimistic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concurrency control (locking)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00000"/>
              </a:lnSpc>
            </a:pPr>
            <a:r>
              <a:rPr lang="en-US" sz="2800" dirty="0"/>
              <a:t>Use exclusive and shared locks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Transactions wait for each other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Low concurrency – does not </a:t>
            </a:r>
            <a:r>
              <a:rPr lang="en-US" sz="2800" dirty="0" smtClean="0"/>
              <a:t>scale well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32</a:t>
            </a:fld>
            <a:endParaRPr 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Concurrency</a:t>
            </a:r>
            <a:endParaRPr lang="bg-BG" dirty="0"/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638800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Optimistic </a:t>
            </a:r>
            <a:r>
              <a:rPr lang="en-US" sz="280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concurrency control</a:t>
            </a:r>
            <a:br>
              <a:rPr lang="en-US" sz="280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280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optimistic locking)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/>
              <a:t>means no locking</a:t>
            </a:r>
          </a:p>
          <a:p>
            <a:pPr lvl="1"/>
            <a:r>
              <a:rPr lang="en-US" sz="2600" dirty="0" smtClean="0"/>
              <a:t>Based on assumption </a:t>
            </a:r>
            <a:r>
              <a:rPr lang="en-US" sz="2600" dirty="0"/>
              <a:t>that conflicts are rare</a:t>
            </a:r>
          </a:p>
          <a:p>
            <a:pPr lvl="1"/>
            <a:r>
              <a:rPr lang="en-US" sz="2600" dirty="0" smtClean="0"/>
              <a:t>Transactions </a:t>
            </a:r>
            <a:r>
              <a:rPr lang="en-US" sz="2600" dirty="0"/>
              <a:t>proceed without delays to ensure serializability</a:t>
            </a:r>
          </a:p>
          <a:p>
            <a:pPr lvl="1"/>
            <a:r>
              <a:rPr lang="en-US" sz="2600" dirty="0"/>
              <a:t>At commit, </a:t>
            </a:r>
            <a:r>
              <a:rPr lang="en-US" sz="2600" dirty="0" smtClean="0"/>
              <a:t>checks are made </a:t>
            </a:r>
            <a:r>
              <a:rPr lang="en-US" sz="2600" dirty="0"/>
              <a:t>to determine whether </a:t>
            </a:r>
            <a:r>
              <a:rPr lang="en-US" sz="2600" dirty="0" smtClean="0"/>
              <a:t>a conflict </a:t>
            </a:r>
            <a:r>
              <a:rPr lang="en-US" sz="2600" dirty="0"/>
              <a:t>has occurred</a:t>
            </a:r>
          </a:p>
          <a:p>
            <a:pPr lvl="2"/>
            <a:r>
              <a:rPr lang="en-US" sz="2400" dirty="0" smtClean="0"/>
              <a:t>Conflicts can be resolved by last wins / first wins strategy</a:t>
            </a:r>
          </a:p>
          <a:p>
            <a:pPr lvl="2"/>
            <a:r>
              <a:rPr lang="en-US" sz="2400" dirty="0" smtClean="0"/>
              <a:t>Or conflicted transaction can be restarted</a:t>
            </a:r>
            <a:endParaRPr lang="en-US" sz="2400" dirty="0"/>
          </a:p>
          <a:p>
            <a:r>
              <a:rPr lang="en-US" sz="2800" dirty="0"/>
              <a:t>Allows greater concurrency than pessimistic locking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760223" y="1008711"/>
            <a:ext cx="1993332" cy="1321984"/>
            <a:chOff x="6760223" y="1008711"/>
            <a:chExt cx="1993332" cy="1321984"/>
          </a:xfrm>
        </p:grpSpPr>
        <p:pic>
          <p:nvPicPr>
            <p:cNvPr id="7172" name="Picture 4" descr="http://www.agsupport.co.nz/images/database.gif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4657" y="1031797"/>
              <a:ext cx="1298898" cy="1298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0" name="Picture 2" descr="http://eportfolio.michaelnorris.co.uk/unit1/img/Thumbs_Up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882364">
              <a:off x="6760223" y="1008711"/>
              <a:ext cx="1303448" cy="1303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33</a:t>
            </a:fld>
            <a:endParaRPr 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Optimistic </a:t>
            </a:r>
            <a:r>
              <a:rPr lang="en-US" sz="3800" dirty="0" smtClean="0"/>
              <a:t>Concurrency: Phases</a:t>
            </a:r>
            <a:endParaRPr lang="en-US" sz="3800" dirty="0"/>
          </a:p>
        </p:txBody>
      </p:sp>
      <p:sp>
        <p:nvSpPr>
          <p:cNvPr id="66867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052736"/>
            <a:ext cx="8642350" cy="547260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Three </a:t>
            </a:r>
            <a:r>
              <a:rPr lang="en-US" dirty="0" smtClean="0"/>
              <a:t>phases of optimistic concurrency: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</a:t>
            </a:r>
          </a:p>
          <a:p>
            <a:pPr lvl="2">
              <a:lnSpc>
                <a:spcPct val="100000"/>
              </a:lnSpc>
              <a:spcBef>
                <a:spcPct val="25000"/>
              </a:spcBef>
            </a:pPr>
            <a:r>
              <a:rPr lang="en-US" dirty="0" smtClean="0"/>
              <a:t>Reads DB</a:t>
            </a:r>
            <a:r>
              <a:rPr lang="en-US" dirty="0"/>
              <a:t>, </a:t>
            </a:r>
            <a:r>
              <a:rPr lang="en-US" dirty="0" smtClean="0"/>
              <a:t>perform </a:t>
            </a:r>
            <a:r>
              <a:rPr lang="en-US" dirty="0"/>
              <a:t>computations, </a:t>
            </a:r>
            <a:r>
              <a:rPr lang="en-US" dirty="0" smtClean="0"/>
              <a:t>store the results in memory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Validate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  <a:spcBef>
                <a:spcPct val="25000"/>
              </a:spcBef>
            </a:pPr>
            <a:r>
              <a:rPr lang="en-US" dirty="0" smtClean="0"/>
              <a:t>Check for conflicts in the database</a:t>
            </a:r>
            <a:endParaRPr lang="en-US" dirty="0"/>
          </a:p>
          <a:p>
            <a:pPr lvl="2">
              <a:lnSpc>
                <a:spcPct val="100000"/>
              </a:lnSpc>
              <a:spcBef>
                <a:spcPct val="25000"/>
              </a:spcBef>
            </a:pPr>
            <a:r>
              <a:rPr lang="en-US" dirty="0" smtClean="0"/>
              <a:t>In case of conflict </a:t>
            </a:r>
            <a:r>
              <a:rPr lang="en-US" dirty="0" smtClean="0">
                <a:sym typeface="Wingdings" pitchFamily="2" charset="2"/>
              </a:rPr>
              <a:t> resolve it / discard changes</a:t>
            </a:r>
            <a:r>
              <a:rPr lang="en-US" dirty="0" smtClean="0"/>
              <a:t> 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250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Write</a:t>
            </a:r>
          </a:p>
          <a:p>
            <a:pPr lvl="2">
              <a:lnSpc>
                <a:spcPct val="100000"/>
              </a:lnSpc>
              <a:spcBef>
                <a:spcPct val="25000"/>
              </a:spcBef>
            </a:pPr>
            <a:r>
              <a:rPr lang="en-US" dirty="0"/>
              <a:t>Changes are made persistent to DB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34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Optimistic Concurrency Example</a:t>
            </a:r>
            <a:endParaRPr lang="en-US" sz="3800" dirty="0"/>
          </a:p>
        </p:txBody>
      </p:sp>
      <p:sp>
        <p:nvSpPr>
          <p:cNvPr id="66867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908720"/>
            <a:ext cx="8642350" cy="5472608"/>
          </a:xfrm>
        </p:spPr>
        <p:txBody>
          <a:bodyPr/>
          <a:lstStyle/>
          <a:p>
            <a:pPr marL="444500" indent="-444500">
              <a:lnSpc>
                <a:spcPct val="90000"/>
              </a:lnSpc>
              <a:spcBef>
                <a:spcPct val="25000"/>
              </a:spcBef>
              <a:buFont typeface="+mj-lt"/>
              <a:buAutoNum type="arabicPeriod"/>
              <a:tabLst/>
            </a:pPr>
            <a:r>
              <a:rPr lang="en-US" sz="3000" dirty="0" smtClean="0"/>
              <a:t>Read the data from DB:</a:t>
            </a:r>
          </a:p>
          <a:p>
            <a:pPr marL="514350" indent="-514350">
              <a:lnSpc>
                <a:spcPct val="90000"/>
              </a:lnSpc>
              <a:spcBef>
                <a:spcPct val="25000"/>
              </a:spcBef>
              <a:buFont typeface="+mj-lt"/>
              <a:buAutoNum type="arabicPeriod"/>
            </a:pPr>
            <a:endParaRPr lang="en-US" sz="3000" dirty="0"/>
          </a:p>
          <a:p>
            <a:pPr marL="444500" indent="-444500">
              <a:lnSpc>
                <a:spcPct val="90000"/>
              </a:lnSpc>
              <a:buFont typeface="+mj-lt"/>
              <a:buAutoNum type="arabicPeriod"/>
              <a:tabLst>
                <a:tab pos="266700" algn="l"/>
              </a:tabLst>
            </a:pPr>
            <a:r>
              <a:rPr lang="en-US" sz="3000" dirty="0" smtClean="0"/>
              <a:t>Remember the state and perform some changes:</a:t>
            </a:r>
          </a:p>
          <a:p>
            <a:pPr marL="514350" indent="-514350">
              <a:lnSpc>
                <a:spcPct val="90000"/>
              </a:lnSpc>
              <a:spcBef>
                <a:spcPct val="25000"/>
              </a:spcBef>
              <a:buFont typeface="+mj-lt"/>
              <a:buAutoNum type="arabicPeriod"/>
            </a:pPr>
            <a:endParaRPr lang="en-US" sz="3000" dirty="0"/>
          </a:p>
          <a:p>
            <a:pPr marL="444500" indent="-444500">
              <a:lnSpc>
                <a:spcPct val="90000"/>
              </a:lnSpc>
              <a:spcBef>
                <a:spcPts val="3000"/>
              </a:spcBef>
              <a:buFont typeface="+mj-lt"/>
              <a:buAutoNum type="arabicPeriod"/>
              <a:tabLst/>
            </a:pPr>
            <a:r>
              <a:rPr lang="en-US" sz="3000" dirty="0" smtClean="0"/>
              <a:t>Update the original database record:</a:t>
            </a:r>
          </a:p>
          <a:p>
            <a:pPr marL="444500" indent="-444500">
              <a:lnSpc>
                <a:spcPct val="90000"/>
              </a:lnSpc>
              <a:buFont typeface="+mj-lt"/>
              <a:buAutoNum type="arabicPeriod"/>
              <a:tabLst/>
            </a:pPr>
            <a:endParaRPr lang="en-US" sz="3000" dirty="0"/>
          </a:p>
          <a:p>
            <a:pPr marL="444500" indent="-444500">
              <a:lnSpc>
                <a:spcPct val="90000"/>
              </a:lnSpc>
              <a:spcBef>
                <a:spcPts val="3600"/>
              </a:spcBef>
              <a:buFont typeface="+mj-lt"/>
              <a:buAutoNum type="arabicPeriod"/>
              <a:tabLst/>
            </a:pPr>
            <a:r>
              <a:rPr lang="en-US" sz="3000" dirty="0" smtClean="0"/>
              <a:t>Check for conflicts happened during the update: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5542" y="1519800"/>
            <a:ext cx="7884666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@fname = FirstName FROM Persons WHERE PersonId = 7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7774" y="2705836"/>
            <a:ext cx="7884666" cy="735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@old_fname = @fname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@fname = "Some new name"</a:t>
            </a: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7774" y="4167080"/>
            <a:ext cx="7884666" cy="735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UPDATE Persons SET FirstName = @fname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WHERE PersonId 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=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7 AND FirstName = @old_fname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7774" y="5688806"/>
            <a:ext cx="7884666" cy="7355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IF @@ROWCOUNT = 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0</a:t>
            </a: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RAISERROR </a:t>
            </a:r>
            <a:r>
              <a:rPr lang="en-US" sz="19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'Conflicting update: row changed. ', 16, 1);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885184" y="2599024"/>
            <a:ext cx="3863280" cy="953453"/>
          </a:xfrm>
          <a:prstGeom prst="wedgeRoundRectCallout">
            <a:avLst>
              <a:gd name="adj1" fmla="val -63999"/>
              <a:gd name="adj2" fmla="val 145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could take some time (e.g. wait for user action)</a:t>
            </a:r>
          </a:p>
        </p:txBody>
      </p:sp>
      <p:sp>
        <p:nvSpPr>
          <p:cNvPr id="9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35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5787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Pessimistic </a:t>
            </a:r>
            <a:r>
              <a:rPr lang="en-US" smtClean="0"/>
              <a:t>Concurrency</a:t>
            </a:r>
            <a:endParaRPr lang="bg-BG" dirty="0"/>
          </a:p>
        </p:txBody>
      </p:sp>
      <p:sp>
        <p:nvSpPr>
          <p:cNvPr id="66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Pessimistic </a:t>
            </a:r>
            <a:r>
              <a:rPr lang="en-US" sz="300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concurrency control</a:t>
            </a:r>
            <a:br>
              <a:rPr lang="en-US" sz="300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00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pessimistic locking)</a:t>
            </a:r>
            <a:endParaRPr lang="en-US" sz="3000" dirty="0" smtClean="0"/>
          </a:p>
          <a:p>
            <a:r>
              <a:rPr lang="en-US" sz="3000" dirty="0" smtClean="0"/>
              <a:t>Assume conflicts are likely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Lock</a:t>
            </a:r>
            <a:r>
              <a:rPr lang="en-US" sz="2800" dirty="0" smtClean="0"/>
              <a:t> shared data to avoid conflicts</a:t>
            </a:r>
          </a:p>
          <a:p>
            <a:pPr lvl="1"/>
            <a:r>
              <a:rPr lang="en-US" sz="2800" dirty="0" smtClean="0"/>
              <a:t>Transactions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wait</a:t>
            </a:r>
            <a:r>
              <a:rPr lang="en-US" sz="2800" dirty="0" smtClean="0"/>
              <a:t> each other </a:t>
            </a: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 does not scale well</a:t>
            </a:r>
          </a:p>
          <a:p>
            <a:r>
              <a:rPr lang="en-US" sz="3000" dirty="0" smtClean="0"/>
              <a:t>Use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shared and exclusive locks</a:t>
            </a:r>
          </a:p>
          <a:p>
            <a:pPr lvl="1"/>
            <a:r>
              <a:rPr lang="en-US" sz="2800" dirty="0" smtClean="0"/>
              <a:t>Transactions must claim a read (shared) or write (exclusive) lock on a data item before read or write</a:t>
            </a:r>
          </a:p>
          <a:p>
            <a:pPr lvl="1"/>
            <a:r>
              <a:rPr lang="en-US" sz="2800" dirty="0" smtClean="0"/>
              <a:t>Locks prevents another transaction from modifying item or even reading it, in the case of a write lock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228185" y="1052736"/>
            <a:ext cx="2523033" cy="2016224"/>
            <a:chOff x="6228185" y="1052736"/>
            <a:chExt cx="2523033" cy="2016224"/>
          </a:xfrm>
        </p:grpSpPr>
        <p:pic>
          <p:nvPicPr>
            <p:cNvPr id="5" name="Picture 4" descr="http://www.agsupport.co.nz/images/database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0272" y="1338014"/>
              <a:ext cx="1730946" cy="17309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4" name="Picture 2" descr="http://www.ronmartin.net/blog/wp-content/uploads/2011/12/no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5" y="1052736"/>
              <a:ext cx="1440159" cy="144016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36</a:t>
            </a:fld>
            <a:endParaRPr 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– Basic Rules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836712"/>
            <a:ext cx="8641655" cy="5832648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sz="2800" dirty="0"/>
              <a:t>If transaction has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 lock</a:t>
            </a:r>
            <a:r>
              <a:rPr lang="en-US" sz="2800" dirty="0"/>
              <a:t> on an </a:t>
            </a:r>
            <a:r>
              <a:rPr lang="en-US" sz="2800" dirty="0" smtClean="0"/>
              <a:t>item</a:t>
            </a:r>
          </a:p>
          <a:p>
            <a:pPr lvl="1">
              <a:lnSpc>
                <a:spcPct val="95000"/>
              </a:lnSpc>
            </a:pPr>
            <a:r>
              <a:rPr lang="en-US" sz="2600" dirty="0" smtClean="0"/>
              <a:t>The </a:t>
            </a:r>
            <a:r>
              <a:rPr lang="en-US" sz="2600" dirty="0"/>
              <a:t>item can be read but not modified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If transaction has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write lock </a:t>
            </a:r>
            <a:r>
              <a:rPr lang="en-US" sz="2800" dirty="0"/>
              <a:t>on an </a:t>
            </a:r>
            <a:r>
              <a:rPr lang="en-US" sz="2800" dirty="0" smtClean="0"/>
              <a:t>item</a:t>
            </a:r>
          </a:p>
          <a:p>
            <a:pPr lvl="1">
              <a:lnSpc>
                <a:spcPct val="95000"/>
              </a:lnSpc>
            </a:pPr>
            <a:r>
              <a:rPr lang="en-US" sz="2600" dirty="0" smtClean="0"/>
              <a:t>The </a:t>
            </a:r>
            <a:r>
              <a:rPr lang="en-US" sz="2600" dirty="0"/>
              <a:t>item can be both read and modified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Reads </a:t>
            </a:r>
            <a:r>
              <a:rPr lang="en-US" sz="2800" dirty="0" smtClean="0"/>
              <a:t>are not conflicting</a:t>
            </a:r>
          </a:p>
          <a:p>
            <a:pPr lvl="1">
              <a:lnSpc>
                <a:spcPct val="95000"/>
              </a:lnSpc>
            </a:pPr>
            <a:r>
              <a:rPr lang="en-US" sz="2600" dirty="0" smtClean="0"/>
              <a:t>Multiple </a:t>
            </a:r>
            <a:r>
              <a:rPr lang="en-US" sz="2600" dirty="0"/>
              <a:t>transactions can hold read locks simultaneously on the same item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Write lock gives </a:t>
            </a:r>
            <a:r>
              <a:rPr lang="en-US" sz="2800" dirty="0" smtClean="0"/>
              <a:t>exclusive </a:t>
            </a:r>
            <a:r>
              <a:rPr lang="en-US" sz="2800" dirty="0"/>
              <a:t>access to </a:t>
            </a:r>
            <a:r>
              <a:rPr lang="en-US" sz="2800" dirty="0" smtClean="0"/>
              <a:t>the locked item</a:t>
            </a:r>
            <a:endParaRPr lang="en-US" sz="2800" dirty="0"/>
          </a:p>
          <a:p>
            <a:pPr>
              <a:lnSpc>
                <a:spcPct val="95000"/>
              </a:lnSpc>
            </a:pPr>
            <a:r>
              <a:rPr lang="en-US" sz="2800" dirty="0"/>
              <a:t>Transaction can upgrade a read lock to a write </a:t>
            </a:r>
            <a:r>
              <a:rPr lang="en-US" sz="2800" dirty="0" smtClean="0"/>
              <a:t>lock</a:t>
            </a:r>
          </a:p>
          <a:p>
            <a:pPr lvl="1">
              <a:lnSpc>
                <a:spcPct val="95000"/>
              </a:lnSpc>
            </a:pPr>
            <a:r>
              <a:rPr lang="en-US" sz="2600" dirty="0" smtClean="0"/>
              <a:t>Or </a:t>
            </a:r>
            <a:r>
              <a:rPr lang="en-US" sz="2600" dirty="0"/>
              <a:t>downgrade a write lock to a read lock</a:t>
            </a:r>
          </a:p>
          <a:p>
            <a:pPr>
              <a:lnSpc>
                <a:spcPct val="95000"/>
              </a:lnSpc>
            </a:pPr>
            <a:r>
              <a:rPr lang="en-US" sz="2800" dirty="0"/>
              <a:t>Commits </a:t>
            </a:r>
            <a:r>
              <a:rPr lang="en-US" sz="2800" dirty="0" smtClean="0"/>
              <a:t>and </a:t>
            </a:r>
            <a:r>
              <a:rPr lang="en-US" sz="2800" dirty="0"/>
              <a:t>rollbacks release the locks</a:t>
            </a:r>
          </a:p>
        </p:txBody>
      </p:sp>
      <p:pic>
        <p:nvPicPr>
          <p:cNvPr id="9218" name="Picture 2" descr="http://www.photographic.com.gr/diafora/lock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48129" y="1124744"/>
            <a:ext cx="1734243" cy="179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37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idx="1"/>
          </p:nvPr>
        </p:nvSpPr>
        <p:spPr>
          <a:xfrm>
            <a:off x="251198" y="883320"/>
            <a:ext cx="8641282" cy="5760640"/>
          </a:xfrm>
        </p:spPr>
        <p:txBody>
          <a:bodyPr/>
          <a:lstStyle/>
          <a:p>
            <a:pPr>
              <a:lnSpc>
                <a:spcPct val="97000"/>
              </a:lnSpc>
            </a:pPr>
            <a:r>
              <a:rPr lang="en-US" dirty="0"/>
              <a:t>What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deadlock</a:t>
            </a:r>
            <a:r>
              <a:rPr lang="en-US" dirty="0"/>
              <a:t>?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When two (or more) transactions are each waiting for locks held by the </a:t>
            </a:r>
            <a:r>
              <a:rPr lang="en-US" dirty="0" smtClean="0"/>
              <a:t>others</a:t>
            </a:r>
          </a:p>
          <a:p>
            <a:pPr>
              <a:lnSpc>
                <a:spcPct val="97000"/>
              </a:lnSpc>
            </a:pPr>
            <a:r>
              <a:rPr lang="en-US" dirty="0" smtClean="0"/>
              <a:t>Deadlock example:</a:t>
            </a:r>
          </a:p>
          <a:p>
            <a:pPr lvl="1">
              <a:lnSpc>
                <a:spcPct val="97000"/>
              </a:lnSpc>
            </a:pPr>
            <a:r>
              <a:rPr lang="en-US" dirty="0" smtClean="0"/>
              <a:t>A locks the "Authors" table</a:t>
            </a:r>
          </a:p>
          <a:p>
            <a:pPr lvl="2">
              <a:lnSpc>
                <a:spcPct val="97000"/>
              </a:lnSpc>
            </a:pPr>
            <a:r>
              <a:rPr lang="en-US" dirty="0" smtClean="0"/>
              <a:t>And tries to modify the "Books" table</a:t>
            </a:r>
          </a:p>
          <a:p>
            <a:pPr lvl="1">
              <a:lnSpc>
                <a:spcPct val="97000"/>
              </a:lnSpc>
            </a:pPr>
            <a:r>
              <a:rPr lang="en-US" dirty="0" smtClean="0"/>
              <a:t>B locks the "Books" table</a:t>
            </a:r>
          </a:p>
          <a:p>
            <a:pPr lvl="2">
              <a:lnSpc>
                <a:spcPct val="97000"/>
              </a:lnSpc>
            </a:pPr>
            <a:r>
              <a:rPr lang="en-US" dirty="0" smtClean="0"/>
              <a:t>And tries to modify the "Authors" table</a:t>
            </a:r>
            <a:endParaRPr lang="en-US" dirty="0"/>
          </a:p>
          <a:p>
            <a:pPr>
              <a:lnSpc>
                <a:spcPct val="97000"/>
              </a:lnSpc>
            </a:pPr>
            <a:r>
              <a:rPr lang="en-US" dirty="0"/>
              <a:t>Breaking a deadlock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Only one </a:t>
            </a:r>
            <a:r>
              <a:rPr lang="en-US" dirty="0" smtClean="0"/>
              <a:t>way: abort some of </a:t>
            </a:r>
            <a:r>
              <a:rPr lang="en-US" dirty="0"/>
              <a:t>the </a:t>
            </a:r>
            <a:r>
              <a:rPr lang="en-US" dirty="0" smtClean="0"/>
              <a:t>transactions</a:t>
            </a:r>
            <a:endParaRPr lang="en-US" dirty="0"/>
          </a:p>
        </p:txBody>
      </p:sp>
      <p:pic>
        <p:nvPicPr>
          <p:cNvPr id="10246" name="Picture 6" descr="http://benandcatherine.org/wp-content/uploads/human-brain-locked-in-cage-with-clipping-path-thumb49969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6256" y="2259758"/>
            <a:ext cx="2016224" cy="1512168"/>
          </a:xfrm>
          <a:prstGeom prst="roundRect">
            <a:avLst/>
          </a:prstGeom>
          <a:noFill/>
          <a:effectLst>
            <a:softEdge rad="254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38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908720"/>
            <a:ext cx="8640960" cy="5688632"/>
          </a:xfrm>
        </p:spPr>
        <p:txBody>
          <a:bodyPr/>
          <a:lstStyle/>
          <a:p>
            <a:r>
              <a:rPr lang="en-US" sz="3000" dirty="0"/>
              <a:t>Deadlock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prevention</a:t>
            </a:r>
          </a:p>
          <a:p>
            <a:pPr lvl="1"/>
            <a:r>
              <a:rPr lang="en-US" sz="2800" dirty="0"/>
              <a:t>Transaction can’t obtain a new lock if the possibility of a deadlock exists</a:t>
            </a:r>
          </a:p>
          <a:p>
            <a:r>
              <a:rPr lang="en-US" sz="3000" dirty="0"/>
              <a:t>Deadlock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avoidance</a:t>
            </a:r>
          </a:p>
          <a:p>
            <a:pPr lvl="1"/>
            <a:r>
              <a:rPr lang="en-US" sz="2800" dirty="0"/>
              <a:t>Transaction must obtain all the locks it needs </a:t>
            </a:r>
            <a:r>
              <a:rPr lang="en-US" sz="2800" dirty="0" smtClean="0"/>
              <a:t>upfront (before </a:t>
            </a:r>
            <a:r>
              <a:rPr lang="en-US" sz="2800" dirty="0"/>
              <a:t>it </a:t>
            </a:r>
            <a:r>
              <a:rPr lang="en-US" sz="2800" dirty="0" smtClean="0"/>
              <a:t>starts)</a:t>
            </a:r>
            <a:endParaRPr lang="en-US" sz="2800" dirty="0"/>
          </a:p>
          <a:p>
            <a:r>
              <a:rPr lang="en-US" sz="3000" dirty="0"/>
              <a:t>Deadlock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detection</a:t>
            </a:r>
            <a:r>
              <a:rPr lang="en-US" sz="3000" dirty="0"/>
              <a:t> and recovery</a:t>
            </a:r>
          </a:p>
          <a:p>
            <a:pPr lvl="1"/>
            <a:r>
              <a:rPr lang="en-US" sz="2800" dirty="0"/>
              <a:t>DB checks for possible deadlocks</a:t>
            </a:r>
          </a:p>
          <a:p>
            <a:pPr lvl="1"/>
            <a:r>
              <a:rPr lang="en-US" sz="2800" dirty="0"/>
              <a:t>If deadlock is detected, one of the transactions is </a:t>
            </a:r>
            <a:r>
              <a:rPr lang="en-US" sz="2800" dirty="0" smtClean="0"/>
              <a:t>killed and an exception is thrown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39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bg-BG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80728"/>
            <a:ext cx="8686800" cy="572487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Transactions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is </a:t>
            </a:r>
            <a:r>
              <a:rPr lang="en-US" dirty="0"/>
              <a:t>a sequence of actions</a:t>
            </a:r>
            <a:r>
              <a:rPr lang="bg-BG" dirty="0"/>
              <a:t> (</a:t>
            </a:r>
            <a:r>
              <a:rPr lang="en-US" dirty="0"/>
              <a:t>database operations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en-US" dirty="0" smtClean="0"/>
              <a:t>executed </a:t>
            </a:r>
            <a:r>
              <a:rPr lang="en-US" dirty="0"/>
              <a:t>as a whole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Either all of them </a:t>
            </a:r>
            <a:r>
              <a:rPr lang="en-US" dirty="0" smtClean="0"/>
              <a:t>complete successfully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Or none of the them</a:t>
            </a:r>
            <a:endParaRPr lang="bg-BG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Example of transaction</a:t>
            </a:r>
            <a:r>
              <a:rPr lang="bg-BG" dirty="0" smtClean="0"/>
              <a:t>: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dirty="0"/>
              <a:t>withdrawal</a:t>
            </a:r>
            <a:r>
              <a:rPr lang="bg-BG" dirty="0"/>
              <a:t> + </a:t>
            </a:r>
            <a:r>
              <a:rPr lang="en-US" dirty="0"/>
              <a:t>deposit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If either the withdrawal or the deposit fails</a:t>
            </a:r>
            <a:r>
              <a:rPr lang="bg-BG" dirty="0"/>
              <a:t> </a:t>
            </a:r>
            <a:r>
              <a:rPr lang="en-US" dirty="0"/>
              <a:t>the whole operation is cancelled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4</a:t>
            </a:fld>
            <a:endParaRPr 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Granularity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052736"/>
            <a:ext cx="8641655" cy="541473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locking granularity</a:t>
            </a:r>
            <a:r>
              <a:rPr lang="en-US" dirty="0" smtClean="0"/>
              <a:t>?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The size </a:t>
            </a:r>
            <a:r>
              <a:rPr lang="en-US" dirty="0"/>
              <a:t>of data items chosen as unit of protection by concurrency control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Ranging from coarse to fine: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Entire </a:t>
            </a:r>
            <a:r>
              <a:rPr lang="en-US" dirty="0"/>
              <a:t>database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Single data file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Data page </a:t>
            </a:r>
            <a:r>
              <a:rPr lang="en-US" dirty="0"/>
              <a:t>(block)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Table record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Field </a:t>
            </a:r>
            <a:r>
              <a:rPr lang="en-US" dirty="0"/>
              <a:t>value of a record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220072" y="3212976"/>
            <a:ext cx="3485264" cy="3125224"/>
            <a:chOff x="5148064" y="3140968"/>
            <a:chExt cx="3629280" cy="3269240"/>
          </a:xfrm>
        </p:grpSpPr>
        <p:pic>
          <p:nvPicPr>
            <p:cNvPr id="11270" name="Picture 6" descr="database, storage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3933056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2" name="Picture 8" descr="table, windows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160" y="3140968"/>
              <a:ext cx="2160240" cy="216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6" name="Picture 2" descr="http://blog.pubnub.com/wp-content/uploads/2012/07/lock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20410808">
              <a:off x="6925123" y="4557987"/>
              <a:ext cx="1852221" cy="1852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40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Coarse vs. Fine Granularity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052736"/>
            <a:ext cx="8641655" cy="554461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Coarse </a:t>
            </a:r>
            <a:r>
              <a:rPr lang="en-US" dirty="0"/>
              <a:t>granularity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Small number of locks protecting large segments of data, e.g. DB, file, page locks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Small overhead, small concurrency</a:t>
            </a:r>
          </a:p>
          <a:p>
            <a:pPr>
              <a:lnSpc>
                <a:spcPct val="100000"/>
              </a:lnSpc>
            </a:pPr>
            <a:r>
              <a:rPr lang="en-US" dirty="0"/>
              <a:t>Fine granularity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 number of locks over small areas of data, e.g. table row of field in a row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More overhead, </a:t>
            </a:r>
            <a:r>
              <a:rPr lang="en-US" dirty="0" smtClean="0"/>
              <a:t>better concurrency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DBMS servers are “smart” and use both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41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5150" y="4748113"/>
            <a:ext cx="5184775" cy="1273175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Transaction Isolation Levels</a:t>
            </a:r>
          </a:p>
        </p:txBody>
      </p:sp>
      <p:pic>
        <p:nvPicPr>
          <p:cNvPr id="11266" name="Picture 2" descr="http://www.ibm.com/developerworks/data/tutorials/db2-cert7306/cs_isolation_lev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2722" y="764704"/>
            <a:ext cx="3767470" cy="351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6180" y="836712"/>
            <a:ext cx="8496300" cy="583264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Transactions can define different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isolation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levels</a:t>
            </a:r>
            <a:r>
              <a:rPr lang="en-US" dirty="0"/>
              <a:t> for themselves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spcBef>
                <a:spcPts val="2400"/>
              </a:spcBef>
            </a:pPr>
            <a:r>
              <a:rPr lang="en-US" dirty="0"/>
              <a:t>Stronger </a:t>
            </a:r>
            <a:r>
              <a:rPr lang="en-US" dirty="0" smtClean="0"/>
              <a:t>isolation</a:t>
            </a:r>
          </a:p>
          <a:p>
            <a:pPr lvl="2">
              <a:spcBef>
                <a:spcPts val="900"/>
              </a:spcBef>
            </a:pPr>
            <a:r>
              <a:rPr lang="en-US" dirty="0" smtClean="0"/>
              <a:t>Ensures </a:t>
            </a:r>
            <a:r>
              <a:rPr lang="en-US" dirty="0"/>
              <a:t>better </a:t>
            </a:r>
            <a:r>
              <a:rPr lang="en-US" dirty="0" smtClean="0"/>
              <a:t>consistency</a:t>
            </a:r>
          </a:p>
          <a:p>
            <a:pPr lvl="2">
              <a:spcBef>
                <a:spcPts val="900"/>
              </a:spcBef>
            </a:pPr>
            <a:r>
              <a:rPr lang="en-US" dirty="0" smtClean="0"/>
              <a:t>Has </a:t>
            </a:r>
            <a:r>
              <a:rPr lang="en-US" dirty="0"/>
              <a:t>less </a:t>
            </a:r>
            <a:r>
              <a:rPr lang="en-US" dirty="0" smtClean="0"/>
              <a:t>concurrency</a:t>
            </a:r>
          </a:p>
          <a:p>
            <a:pPr lvl="2">
              <a:spcBef>
                <a:spcPts val="900"/>
              </a:spcBef>
            </a:pPr>
            <a:r>
              <a:rPr lang="en-US" dirty="0" smtClean="0"/>
              <a:t>The </a:t>
            </a:r>
            <a:r>
              <a:rPr lang="en-US" dirty="0"/>
              <a:t>data is locked longer</a:t>
            </a:r>
            <a:endParaRPr lang="bg-BG" dirty="0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Transactions and </a:t>
            </a:r>
            <a:r>
              <a:rPr lang="en-US" sz="3600" dirty="0" smtClean="0"/>
              <a:t>Isolation</a:t>
            </a:r>
            <a:endParaRPr lang="bg-BG" sz="3600" dirty="0"/>
          </a:p>
        </p:txBody>
      </p:sp>
      <p:graphicFrame>
        <p:nvGraphicFramePr>
          <p:cNvPr id="515115" name="Group 4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118950"/>
              </p:ext>
            </p:extLst>
          </p:nvPr>
        </p:nvGraphicFramePr>
        <p:xfrm>
          <a:off x="755576" y="2040624"/>
          <a:ext cx="7704857" cy="2252472"/>
        </p:xfrm>
        <a:graphic>
          <a:graphicData uri="http://schemas.openxmlformats.org/drawingml/2006/table">
            <a:tbl>
              <a:tblPr/>
              <a:tblGrid>
                <a:gridCol w="2736304"/>
                <a:gridCol w="1368153"/>
                <a:gridCol w="1800200"/>
                <a:gridCol w="1800200"/>
              </a:tblGrid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Level of Isolation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03103" marR="10310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Dirty Reads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03103" marR="10310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Repeatable Reads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03103" marR="10310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Phantom Reads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03103" marR="10310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Read uncommitted</a:t>
                      </a:r>
                    </a:p>
                  </a:txBody>
                  <a:tcPr marL="103103" marR="103103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yes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03103" marR="103103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yes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03103" marR="103103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yes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03103" marR="103103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Read committed</a:t>
                      </a:r>
                    </a:p>
                  </a:txBody>
                  <a:tcPr marL="103103" marR="103103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no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03103" marR="103103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yes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03103" marR="103103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yes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03103" marR="103103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42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Repeatable read</a:t>
                      </a:r>
                    </a:p>
                  </a:txBody>
                  <a:tcPr marL="103103" marR="103103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no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03103" marR="103103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no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03103" marR="103103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yes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03103" marR="103103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4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Serializable</a:t>
                      </a:r>
                    </a:p>
                  </a:txBody>
                  <a:tcPr marL="103103" marR="103103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no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03103" marR="103103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no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03103" marR="103103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no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103103" marR="103103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43</a:t>
            </a:fld>
            <a:endParaRPr 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Isolation levels</a:t>
            </a:r>
            <a:endParaRPr lang="bg-BG"/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2736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Uncommitted Read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600" dirty="0"/>
              <a:t>Reads everything, even data not committed by some other transaction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No data is locked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Not commonly used</a:t>
            </a:r>
            <a:endParaRPr lang="bg-BG" sz="2600" dirty="0"/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 Committed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600" dirty="0"/>
              <a:t>Current transaction sees only committed data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Records retrieved by a query are not prevented from modification by some other transaction</a:t>
            </a:r>
            <a:endParaRPr lang="bg-BG" sz="2600" dirty="0"/>
          </a:p>
          <a:p>
            <a:pPr lvl="1">
              <a:lnSpc>
                <a:spcPct val="100000"/>
              </a:lnSpc>
            </a:pPr>
            <a:r>
              <a:rPr lang="en-US" sz="2600" dirty="0"/>
              <a:t>Default behavior in most databases</a:t>
            </a:r>
            <a:endParaRPr lang="bg-BG" sz="2600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44</a:t>
            </a:fld>
            <a:endParaRPr 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Isolation levels</a:t>
            </a:r>
            <a:endParaRPr lang="bg-BG"/>
          </a:p>
        </p:txBody>
      </p:sp>
      <p:sp>
        <p:nvSpPr>
          <p:cNvPr id="5171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638800"/>
          </a:xfrm>
        </p:spPr>
        <p:txBody>
          <a:bodyPr/>
          <a:lstStyle/>
          <a:p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Repeatable Read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2600" dirty="0"/>
              <a:t>Records retrieved cannot be changed from outside</a:t>
            </a:r>
            <a:endParaRPr lang="bg-BG" sz="2600" dirty="0"/>
          </a:p>
          <a:p>
            <a:pPr lvl="1"/>
            <a:r>
              <a:rPr lang="en-US" sz="2600" dirty="0"/>
              <a:t>The transaction acquires read locks on all retrieved data, but does not acquire range locks (phantom reads may occur)</a:t>
            </a:r>
            <a:endParaRPr lang="bg-BG" sz="2600" dirty="0"/>
          </a:p>
          <a:p>
            <a:pPr lvl="1"/>
            <a:r>
              <a:rPr lang="en-US" sz="2600" dirty="0"/>
              <a:t>Deadlocks can occur</a:t>
            </a:r>
            <a:endParaRPr lang="bg-BG" sz="2600" dirty="0"/>
          </a:p>
          <a:p>
            <a:r>
              <a:rPr lang="bg-BG" sz="28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Serializable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2600" dirty="0"/>
              <a:t>Acquires a range lock on the data</a:t>
            </a:r>
            <a:endParaRPr lang="bg-BG" sz="2600" dirty="0"/>
          </a:p>
          <a:p>
            <a:pPr lvl="1"/>
            <a:r>
              <a:rPr lang="en-US" sz="2600" dirty="0"/>
              <a:t>Simultaneous transactions are actually executed one after another</a:t>
            </a:r>
            <a:endParaRPr lang="bg-BG" sz="2600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45</a:t>
            </a:fld>
            <a:endParaRPr 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Snapshot Isolation in SQL Server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By default MS SQL Server applies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pessimistic concurrency control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some transaction updates some data, the other transactions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wait</a:t>
            </a:r>
            <a:r>
              <a:rPr lang="en-US" dirty="0" smtClean="0"/>
              <a:t> it to complete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 special SNAPSHOT isolation level in MS SQL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It enables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optimistic concurrency control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When some transaction updates some data, all other transactions see the old data (snapshot)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locking</a:t>
            </a:r>
            <a:r>
              <a:rPr lang="en-US" dirty="0" smtClean="0"/>
              <a:t> is applied </a:t>
            </a:r>
            <a:r>
              <a:rPr lang="en-US" dirty="0" smtClean="0">
                <a:sym typeface="Wingdings" pitchFamily="2" charset="2"/>
              </a:rPr>
              <a:t> no waiting transactions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79463" y="3822948"/>
            <a:ext cx="7608887" cy="413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SET TRANSACTION ISOLATION LEVEL SNAPSHOT</a:t>
            </a:r>
            <a:endParaRPr lang="en-US" sz="19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46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04913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334322"/>
            <a:ext cx="7924800" cy="1405878"/>
          </a:xfrm>
        </p:spPr>
        <p:txBody>
          <a:bodyPr/>
          <a:lstStyle/>
          <a:p>
            <a:r>
              <a:rPr lang="en-US" dirty="0" smtClean="0"/>
              <a:t>Transactions and Isolation in MS SQL Server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884216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www.bradleyschacht.com/wp-content/uploads/2011/12/SQL-Server-2012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17" t="-2330" r="-1930" b="-2891"/>
          <a:stretch/>
        </p:blipFill>
        <p:spPr bwMode="auto">
          <a:xfrm>
            <a:off x="2657475" y="771648"/>
            <a:ext cx="3808276" cy="31775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noFill/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pic>
        <p:nvPicPr>
          <p:cNvPr id="1028" name="Picture 4" descr="http://it-isd.com/xule@dm/foto_berita/aqua_data_studio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5656" y="836712"/>
            <a:ext cx="165618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dn1.iconfinder.com/data/icons/X-Mac/database/png/400/connect_to_database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24128" y="1412776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upload.wikimedia.org/wikipedia/commons/8/82/1328101903_Arrow-Left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3808" y="1494656"/>
            <a:ext cx="926232" cy="92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rotaryengine.com/images/galpho/back.pn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98462">
            <a:off x="5299673" y="1924425"/>
            <a:ext cx="1189615" cy="118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cdn1.iconfinder.com/data/icons/SOPHISTIQUE/web_design/png/128/our_process_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1840" y="442788"/>
            <a:ext cx="1267544" cy="126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7855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759424"/>
            <a:ext cx="7924800" cy="1405880"/>
          </a:xfrm>
        </p:spPr>
        <p:txBody>
          <a:bodyPr/>
          <a:lstStyle/>
          <a:p>
            <a:r>
              <a:rPr lang="en-US" dirty="0" smtClean="0"/>
              <a:t>Transaction Log and Recovery after Crash</a:t>
            </a:r>
            <a:endParaRPr lang="en-US" dirty="0"/>
          </a:p>
        </p:txBody>
      </p:sp>
      <p:pic>
        <p:nvPicPr>
          <p:cNvPr id="9218" name="Picture 2" descr="http://www.usbdatarecovery.com/wp-content/blogs.dir/42/files/2011/10/Storage-Data-Recove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51360" y="1052736"/>
            <a:ext cx="4868912" cy="3237826"/>
          </a:xfrm>
          <a:prstGeom prst="roundRect">
            <a:avLst>
              <a:gd name="adj" fmla="val 195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3827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Log</a:t>
            </a:r>
            <a:endParaRPr lang="en-US" dirty="0"/>
          </a:p>
        </p:txBody>
      </p:sp>
      <p:sp>
        <p:nvSpPr>
          <p:cNvPr id="533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 smtClean="0"/>
              <a:t>What is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transaction log </a:t>
            </a:r>
            <a:r>
              <a:rPr lang="en-US" sz="3000" dirty="0" smtClean="0"/>
              <a:t>(REDO log)?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Keep </a:t>
            </a:r>
            <a:r>
              <a:rPr lang="en-US" sz="3000" dirty="0"/>
              <a:t>a log of all database writes ON DISK (so that it is still available after crash)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&lt;transaction ID&gt;; &lt;data item&gt;; &lt;new value&gt;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(</a:t>
            </a:r>
            <a:r>
              <a:rPr lang="en-US" sz="2600" dirty="0" err="1"/>
              <a:t>Tj</a:t>
            </a:r>
            <a:r>
              <a:rPr lang="en-US" sz="2600" dirty="0"/>
              <a:t>; x=125)  (Ti; y=56)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Actions must be idempotent </a:t>
            </a:r>
            <a:r>
              <a:rPr lang="en-US" sz="2600" dirty="0" smtClean="0"/>
              <a:t>(undoable / </a:t>
            </a:r>
            <a:r>
              <a:rPr lang="en-US" sz="2600" dirty="0" err="1" smtClean="0"/>
              <a:t>redoable</a:t>
            </a:r>
            <a:r>
              <a:rPr lang="en-US" sz="26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/>
              <a:t>But </a:t>
            </a:r>
            <a:r>
              <a:rPr lang="en-US" sz="2800" dirty="0"/>
              <a:t>don't write to the database yet</a:t>
            </a:r>
          </a:p>
          <a:p>
            <a:pPr>
              <a:lnSpc>
                <a:spcPct val="90000"/>
              </a:lnSpc>
            </a:pPr>
            <a:r>
              <a:rPr lang="en-US" sz="3000" dirty="0"/>
              <a:t>At the end of transaction execution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Add "commit &lt;transaction ID&gt;" to the log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Do all the writes to the database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Add "complete &lt;transaction ID&gt;" to the log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49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4856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Transaction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76413" y="4292600"/>
            <a:ext cx="14670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400">
                <a:solidFill>
                  <a:schemeClr val="tx2">
                    <a:lumMod val="20000"/>
                    <a:lumOff val="80000"/>
                  </a:schemeClr>
                </a:solidFill>
              </a:rPr>
              <a:t>Rollback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125" y="2997200"/>
            <a:ext cx="13308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Commit</a:t>
            </a:r>
          </a:p>
        </p:txBody>
      </p:sp>
      <p:cxnSp>
        <p:nvCxnSpPr>
          <p:cNvPr id="6" name="AutoShape 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1922463" y="3567907"/>
            <a:ext cx="1209675" cy="1145"/>
          </a:xfrm>
          <a:prstGeom prst="straightConnector1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9"/>
          <p:cNvCxnSpPr>
            <a:cxnSpLocks noChangeShapeType="1"/>
            <a:stCxn id="16" idx="3"/>
            <a:endCxn id="15" idx="1"/>
          </p:cNvCxnSpPr>
          <p:nvPr/>
        </p:nvCxnSpPr>
        <p:spPr bwMode="auto">
          <a:xfrm flipV="1">
            <a:off x="5351463" y="3567907"/>
            <a:ext cx="1308100" cy="1145"/>
          </a:xfrm>
          <a:prstGeom prst="straightConnector1">
            <a:avLst/>
          </a:prstGeom>
          <a:noFill/>
          <a:ln w="38100">
            <a:solidFill>
              <a:schemeClr val="tx2">
                <a:lumMod val="20000"/>
                <a:lumOff val="80000"/>
              </a:schemeClr>
            </a:solidFill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Freeform 12"/>
          <p:cNvSpPr>
            <a:spLocks/>
          </p:cNvSpPr>
          <p:nvPr/>
        </p:nvSpPr>
        <p:spPr bwMode="auto">
          <a:xfrm>
            <a:off x="3192463" y="2495550"/>
            <a:ext cx="901700" cy="450850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3192463" y="1979613"/>
            <a:ext cx="9380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Read</a:t>
            </a: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4391025" y="2495550"/>
            <a:ext cx="901700" cy="450850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noFill/>
          <a:ln w="38100" cap="flat" cmpd="sng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4391025" y="1979613"/>
            <a:ext cx="9485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Write</a:t>
            </a:r>
          </a:p>
        </p:txBody>
      </p:sp>
      <p:sp>
        <p:nvSpPr>
          <p:cNvPr id="12" name="Freeform 17"/>
          <p:cNvSpPr>
            <a:spLocks/>
          </p:cNvSpPr>
          <p:nvPr/>
        </p:nvSpPr>
        <p:spPr bwMode="auto">
          <a:xfrm>
            <a:off x="1042988" y="4211638"/>
            <a:ext cx="2808287" cy="568325"/>
          </a:xfrm>
          <a:custGeom>
            <a:avLst/>
            <a:gdLst>
              <a:gd name="T0" fmla="*/ 1616 w 1616"/>
              <a:gd name="T1" fmla="*/ 6 h 358"/>
              <a:gd name="T2" fmla="*/ 1525 w 1616"/>
              <a:gd name="T3" fmla="*/ 154 h 358"/>
              <a:gd name="T4" fmla="*/ 1216 w 1616"/>
              <a:gd name="T5" fmla="*/ 308 h 358"/>
              <a:gd name="T6" fmla="*/ 754 w 1616"/>
              <a:gd name="T7" fmla="*/ 351 h 358"/>
              <a:gd name="T8" fmla="*/ 202 w 1616"/>
              <a:gd name="T9" fmla="*/ 268 h 358"/>
              <a:gd name="T10" fmla="*/ 0 w 1616"/>
              <a:gd name="T11" fmla="*/ 0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6" h="358">
                <a:moveTo>
                  <a:pt x="1616" y="6"/>
                </a:moveTo>
                <a:cubicBezTo>
                  <a:pt x="1601" y="31"/>
                  <a:pt x="1592" y="104"/>
                  <a:pt x="1525" y="154"/>
                </a:cubicBezTo>
                <a:cubicBezTo>
                  <a:pt x="1458" y="204"/>
                  <a:pt x="1344" y="275"/>
                  <a:pt x="1216" y="308"/>
                </a:cubicBezTo>
                <a:cubicBezTo>
                  <a:pt x="1088" y="341"/>
                  <a:pt x="923" y="358"/>
                  <a:pt x="754" y="351"/>
                </a:cubicBezTo>
                <a:cubicBezTo>
                  <a:pt x="585" y="344"/>
                  <a:pt x="328" y="327"/>
                  <a:pt x="202" y="268"/>
                </a:cubicBezTo>
                <a:cubicBezTo>
                  <a:pt x="76" y="209"/>
                  <a:pt x="42" y="56"/>
                  <a:pt x="0" y="0"/>
                </a:cubicBezTo>
              </a:path>
            </a:pathLst>
          </a:custGeom>
          <a:noFill/>
          <a:ln w="38100" cap="flat" cmpd="sng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arrow" w="lg" len="lg"/>
          </a:ln>
          <a:effectLst>
            <a:outerShdw blurRad="63500" dist="12700" dir="2700000" sx="101000" sy="101000" algn="ctr" rotWithShape="0">
              <a:schemeClr val="bg1">
                <a:alpha val="9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020888" y="3043238"/>
            <a:ext cx="9485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Write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395288" y="2924175"/>
            <a:ext cx="1527175" cy="1287463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Durable starting state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White">
          <a:xfrm>
            <a:off x="6659563" y="2924175"/>
            <a:ext cx="2022475" cy="1287463"/>
          </a:xfrm>
          <a:prstGeom prst="rect">
            <a:avLst/>
          </a:prstGeom>
          <a:solidFill>
            <a:schemeClr val="tx1">
              <a:lumMod val="50000"/>
              <a:alpha val="50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0" lang="en-US" sz="24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Durable,</a:t>
            </a:r>
          </a:p>
          <a:p>
            <a:pPr algn="ctr">
              <a:lnSpc>
                <a:spcPct val="100000"/>
              </a:lnSpc>
            </a:pPr>
            <a:r>
              <a:rPr kumimoji="0" lang="en-US" sz="24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consistent,</a:t>
            </a:r>
          </a:p>
          <a:p>
            <a:pPr algn="ctr">
              <a:lnSpc>
                <a:spcPct val="100000"/>
              </a:lnSpc>
            </a:pPr>
            <a:r>
              <a:rPr kumimoji="0" lang="en-US" sz="24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ending state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blackWhite">
          <a:xfrm>
            <a:off x="3132138" y="2924175"/>
            <a:ext cx="2219325" cy="1289753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 w="25400">
            <a:solidFill>
              <a:schemeClr val="accent5">
                <a:lumMod val="20000"/>
                <a:lumOff val="80000"/>
              </a:schemeClr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kumimoji="0"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Sequence</a:t>
            </a:r>
            <a:br>
              <a:rPr kumimoji="0"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kumimoji="0"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of </a:t>
            </a:r>
            <a:r>
              <a:rPr kumimoji="0" lang="en-US" sz="24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reads and writes</a:t>
            </a:r>
          </a:p>
        </p:txBody>
      </p:sp>
      <p:sp>
        <p:nvSpPr>
          <p:cNvPr id="17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5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7820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053" name="Picture 5" descr="redo-lo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1150" y="1196752"/>
            <a:ext cx="8582025" cy="503237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Transaction 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50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91108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Recovering From a Crash</a:t>
            </a:r>
          </a:p>
        </p:txBody>
      </p:sp>
      <p:sp>
        <p:nvSpPr>
          <p:cNvPr id="67891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052736"/>
            <a:ext cx="8785225" cy="5472608"/>
          </a:xfrm>
          <a:noFill/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lnSpc>
                <a:spcPct val="100000"/>
              </a:lnSpc>
            </a:pPr>
            <a:r>
              <a:rPr lang="en-US" dirty="0" smtClean="0"/>
              <a:t>3 </a:t>
            </a:r>
            <a:r>
              <a:rPr lang="en-US" dirty="0"/>
              <a:t>phases in the recovery algorithm: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Analysis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Scan for dirty pages in the transaction log</a:t>
            </a: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Redo</a:t>
            </a:r>
            <a:endParaRPr lang="en-US" sz="2800" dirty="0" smtClean="0"/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Redoes </a:t>
            </a:r>
            <a:r>
              <a:rPr lang="en-US" sz="2600" dirty="0"/>
              <a:t>all updates to dirty </a:t>
            </a:r>
            <a:r>
              <a:rPr lang="en-US" sz="2600" dirty="0" smtClean="0"/>
              <a:t>pages to ensure committed transactions are written to the disk</a:t>
            </a: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Undo 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All transactions </a:t>
            </a:r>
            <a:r>
              <a:rPr lang="en-US" sz="2600" dirty="0"/>
              <a:t>that were active at the crash are undone, working backwards in the </a:t>
            </a:r>
            <a:r>
              <a:rPr lang="en-US" sz="2600" dirty="0" smtClean="0"/>
              <a:t>log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Also handle the cases during the recovery process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51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77763387"/>
      </p:ext>
    </p:extLst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6690" y="4941168"/>
            <a:ext cx="7489726" cy="12731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When and </a:t>
            </a:r>
            <a:r>
              <a:rPr lang="en-US" smtClean="0">
                <a:solidFill>
                  <a:schemeClr val="tx1"/>
                </a:solidFill>
              </a:rPr>
              <a:t>How to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Use </a:t>
            </a:r>
            <a:r>
              <a:rPr lang="en-US" dirty="0">
                <a:solidFill>
                  <a:schemeClr val="tx1"/>
                </a:solidFill>
              </a:rPr>
              <a:t>Transactions?</a:t>
            </a:r>
          </a:p>
        </p:txBody>
      </p:sp>
      <p:pic>
        <p:nvPicPr>
          <p:cNvPr id="12290" name="Picture 2" descr="http://financialtopnews.com/wp-content/uploads/2011/12/Investment-Finance-Banking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00929" y="1124744"/>
            <a:ext cx="5361902" cy="330571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  <a:alpha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 Usage</a:t>
            </a:r>
            <a:endParaRPr lang="bg-BG"/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08720"/>
            <a:ext cx="8686800" cy="57606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When </a:t>
            </a:r>
            <a:r>
              <a:rPr lang="en-US" dirty="0" smtClean="0"/>
              <a:t>to use database transactions</a:t>
            </a:r>
            <a:r>
              <a:rPr lang="en-US" dirty="0"/>
              <a:t>?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Always when a business operation modifies more than one table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atomicity</a:t>
            </a:r>
            <a:r>
              <a:rPr lang="en-US" dirty="0"/>
              <a:t>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When you don’t want conflicting updates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isolation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How to choose </a:t>
            </a:r>
            <a:r>
              <a:rPr lang="en-US" dirty="0" smtClean="0"/>
              <a:t>the isolation </a:t>
            </a:r>
            <a:r>
              <a:rPr lang="en-US" dirty="0"/>
              <a:t>level?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As a rule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 committed</a:t>
            </a:r>
            <a:r>
              <a:rPr lang="en-US" dirty="0"/>
              <a:t>, unless you need more strong isolation</a:t>
            </a:r>
          </a:p>
          <a:p>
            <a:pPr>
              <a:lnSpc>
                <a:spcPct val="100000"/>
              </a:lnSpc>
            </a:pPr>
            <a:r>
              <a:rPr lang="en-US" dirty="0"/>
              <a:t>Keep transactions small in </a:t>
            </a:r>
            <a:r>
              <a:rPr lang="en-US" dirty="0" smtClean="0"/>
              <a:t>time!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Never keep transactions opened for long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53</a:t>
            </a:fld>
            <a:endParaRPr 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Transactions Usage – Examples </a:t>
            </a:r>
            <a:endParaRPr lang="bg-BG" sz="3600"/>
          </a:p>
        </p:txBody>
      </p:sp>
      <p:sp>
        <p:nvSpPr>
          <p:cNvPr id="685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24744"/>
            <a:ext cx="8686800" cy="5580856"/>
          </a:xfrm>
        </p:spPr>
        <p:txBody>
          <a:bodyPr/>
          <a:lstStyle/>
          <a:p>
            <a:r>
              <a:rPr lang="en-US" sz="3000" dirty="0"/>
              <a:t>Transfer money from one account to another</a:t>
            </a:r>
          </a:p>
          <a:p>
            <a:pPr lvl="1"/>
            <a:r>
              <a:rPr lang="en-US" sz="2800" dirty="0"/>
              <a:t>Either both withdraw and deposit succeed or neither of them</a:t>
            </a:r>
          </a:p>
          <a:p>
            <a:r>
              <a:rPr lang="en-US" sz="3000" dirty="0"/>
              <a:t>At the pay desk of a store</a:t>
            </a:r>
            <a:r>
              <a:rPr lang="bg-BG" sz="3000" dirty="0"/>
              <a:t>: </a:t>
            </a:r>
            <a:r>
              <a:rPr lang="en-US" sz="3000" dirty="0"/>
              <a:t>we buy a cart of products</a:t>
            </a:r>
            <a:r>
              <a:rPr lang="bg-BG" sz="3000" dirty="0"/>
              <a:t> </a:t>
            </a:r>
            <a:r>
              <a:rPr lang="en-US" sz="3000" dirty="0"/>
              <a:t>as a whole</a:t>
            </a:r>
          </a:p>
          <a:p>
            <a:pPr lvl="1"/>
            <a:r>
              <a:rPr lang="en-US" sz="2800" dirty="0"/>
              <a:t>We either buy all of them and pay or we buy nothing and give no money</a:t>
            </a:r>
            <a:endParaRPr lang="bg-BG" sz="2800" dirty="0"/>
          </a:p>
          <a:p>
            <a:pPr lvl="1"/>
            <a:r>
              <a:rPr lang="en-US" sz="2800" dirty="0"/>
              <a:t>If any of the operations fails we cancel the transaction</a:t>
            </a:r>
            <a:r>
              <a:rPr lang="bg-BG" sz="2800" dirty="0"/>
              <a:t> (</a:t>
            </a:r>
            <a:r>
              <a:rPr lang="en-US" sz="2800" dirty="0"/>
              <a:t>the entire purchase</a:t>
            </a:r>
            <a:r>
              <a:rPr lang="bg-BG" sz="28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54</a:t>
            </a:fld>
            <a:endParaRPr 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Database Transactions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0" y="6350000"/>
            <a:ext cx="2957797" cy="369332"/>
          </a:xfrm>
        </p:spPr>
        <p:txBody>
          <a:bodyPr/>
          <a:lstStyle/>
          <a:p>
            <a:r>
              <a:rPr lang="en-US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3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Behavior</a:t>
            </a:r>
            <a:endParaRPr lang="bg-BG" dirty="0"/>
          </a:p>
        </p:txBody>
      </p:sp>
      <p:sp>
        <p:nvSpPr>
          <p:cNvPr id="5109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2736"/>
            <a:ext cx="8686800" cy="5652864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dirty="0"/>
              <a:t>Transactions guarantee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consistency</a:t>
            </a:r>
            <a:r>
              <a:rPr lang="en-US" dirty="0"/>
              <a:t> and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integrity</a:t>
            </a:r>
            <a:r>
              <a:rPr lang="en-US" dirty="0"/>
              <a:t> of the database</a:t>
            </a:r>
            <a:endParaRPr lang="bg-BG" dirty="0"/>
          </a:p>
          <a:p>
            <a:pPr lvl="1">
              <a:spcBef>
                <a:spcPct val="25000"/>
              </a:spcBef>
            </a:pPr>
            <a:r>
              <a:rPr lang="en-US" dirty="0"/>
              <a:t>All changes in a transaction are temporary</a:t>
            </a:r>
          </a:p>
          <a:p>
            <a:pPr lvl="1">
              <a:spcBef>
                <a:spcPct val="25000"/>
              </a:spcBef>
            </a:pPr>
            <a:r>
              <a:rPr lang="en-US" dirty="0" smtClean="0"/>
              <a:t>Changes are persisted </a:t>
            </a:r>
            <a:r>
              <a:rPr lang="en-US" dirty="0"/>
              <a:t>when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COMMIT</a:t>
            </a:r>
            <a:r>
              <a:rPr lang="en-US" dirty="0"/>
              <a:t> is executed</a:t>
            </a:r>
          </a:p>
          <a:p>
            <a:pPr lvl="1">
              <a:spcBef>
                <a:spcPct val="25000"/>
              </a:spcBef>
            </a:pPr>
            <a:r>
              <a:rPr lang="en-US" dirty="0"/>
              <a:t>At any time all changes can be canceled 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ROLLBACK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/>
              <a:t>All of the operations are executed as a </a:t>
            </a:r>
            <a:r>
              <a:rPr lang="en-US" dirty="0" smtClean="0"/>
              <a:t>whole</a:t>
            </a:r>
          </a:p>
          <a:p>
            <a:pPr lvl="1"/>
            <a:r>
              <a:rPr lang="en-US" dirty="0" smtClean="0"/>
              <a:t>Either </a:t>
            </a:r>
            <a:r>
              <a:rPr lang="en-US" dirty="0"/>
              <a:t>all of them or none of them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6</a:t>
            </a:fld>
            <a:endParaRPr lang="en-US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r>
              <a:rPr lang="en-US"/>
              <a:t>: </a:t>
            </a:r>
            <a:r>
              <a:rPr lang="en-US" smtClean="0"/>
              <a:t>Example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08025" y="1281113"/>
            <a:ext cx="3359150" cy="504825"/>
          </a:xfrm>
        </p:spPr>
        <p:txBody>
          <a:bodyPr/>
          <a:lstStyle/>
          <a:p>
            <a:pPr marL="533400" indent="-533400" algn="ctr">
              <a:buFontTx/>
              <a:buNone/>
            </a:pPr>
            <a:r>
              <a:rPr lang="en-US" sz="3200" dirty="0"/>
              <a:t>Withdraw $100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799013" y="1995488"/>
            <a:ext cx="3589337" cy="4047903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19050" cap="flat" algn="ctr">
            <a:solidFill>
              <a:schemeClr val="accent5">
                <a:lumMod val="20000"/>
                <a:lumOff val="80000"/>
                <a:alpha val="70000"/>
              </a:schemeClr>
            </a:solidFill>
            <a:miter lim="800000"/>
            <a:headEnd/>
            <a:tailEnd/>
          </a:ln>
          <a:effectLst/>
          <a:extLst/>
        </p:spPr>
        <p:txBody>
          <a:bodyPr lIns="144000" tIns="91440" rIns="144000" bIns="109728">
            <a:spAutoFit/>
          </a:bodyPr>
          <a:lstStyle>
            <a:lvl1pPr marL="319088" indent="-319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defRPr sz="32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850" indent="-450850">
              <a:buFontTx/>
              <a:buAutoNum type="arabicPeriod"/>
            </a:pPr>
            <a:r>
              <a:rPr lang="en-US" dirty="0" smtClean="0"/>
              <a:t>Read savings</a:t>
            </a:r>
          </a:p>
          <a:p>
            <a:pPr marL="450850" indent="-450850">
              <a:buFontTx/>
              <a:buAutoNum type="arabicPeriod"/>
            </a:pPr>
            <a:r>
              <a:rPr lang="en-US" dirty="0" smtClean="0"/>
              <a:t>New savings =</a:t>
            </a:r>
            <a:br>
              <a:rPr lang="en-US" dirty="0" smtClean="0"/>
            </a:br>
            <a:r>
              <a:rPr lang="en-US" dirty="0" smtClean="0"/>
              <a:t>current - $100</a:t>
            </a:r>
          </a:p>
          <a:p>
            <a:pPr marL="450850" indent="-450850">
              <a:buFontTx/>
              <a:buAutoNum type="arabicPeriod"/>
            </a:pPr>
            <a:r>
              <a:rPr lang="en-US" dirty="0" smtClean="0"/>
              <a:t>Read checking</a:t>
            </a:r>
          </a:p>
          <a:p>
            <a:pPr marL="450850" indent="-450850">
              <a:buFontTx/>
              <a:buAutoNum type="arabicPeriod"/>
            </a:pPr>
            <a:r>
              <a:rPr lang="en-US" dirty="0" smtClean="0"/>
              <a:t>New checking =</a:t>
            </a:r>
            <a:br>
              <a:rPr lang="en-US" dirty="0" smtClean="0"/>
            </a:br>
            <a:r>
              <a:rPr lang="en-US" dirty="0" smtClean="0"/>
              <a:t>current  + $100</a:t>
            </a:r>
          </a:p>
          <a:p>
            <a:pPr marL="450850" indent="-450850">
              <a:buFontTx/>
              <a:buAutoNum type="arabicPeriod"/>
            </a:pPr>
            <a:r>
              <a:rPr lang="en-US" dirty="0" smtClean="0"/>
              <a:t>Write savings</a:t>
            </a:r>
          </a:p>
          <a:p>
            <a:pPr marL="450850" indent="-450850">
              <a:buFontTx/>
              <a:buAutoNum type="arabicPeriod"/>
            </a:pPr>
            <a:r>
              <a:rPr lang="en-US" dirty="0" smtClean="0"/>
              <a:t>Write checking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3" y="1987549"/>
            <a:ext cx="3455987" cy="4055841"/>
          </a:xfrm>
          <a:prstGeom prst="rect">
            <a:avLst/>
          </a:prstGeom>
          <a:solidFill>
            <a:schemeClr val="accent5">
              <a:lumMod val="75000"/>
              <a:alpha val="20000"/>
            </a:schemeClr>
          </a:solidFill>
          <a:ln w="19050" cap="flat" algn="ctr">
            <a:solidFill>
              <a:schemeClr val="accent5">
                <a:lumMod val="20000"/>
                <a:lumOff val="80000"/>
                <a:alpha val="70000"/>
              </a:schemeClr>
            </a:solidFill>
            <a:miter lim="800000"/>
            <a:headEnd/>
            <a:tailEnd/>
          </a:ln>
          <a:effectLst/>
          <a:extLst/>
        </p:spPr>
        <p:txBody>
          <a:bodyPr lIns="144000" tIns="91440" rIns="144000" bIns="109728">
            <a:noAutofit/>
          </a:bodyPr>
          <a:lstStyle/>
          <a:p>
            <a:pPr marL="450850" indent="-450850" eaLnBrk="1" hangingPunct="1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AutoNum type="arabicPeriod"/>
            </a:pPr>
            <a:r>
              <a:rPr lang="en-US" sz="3200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Read current balance</a:t>
            </a:r>
          </a:p>
          <a:p>
            <a:pPr marL="450850" indent="-450850" eaLnBrk="1" hangingPunct="1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AutoNum type="arabicPeriod"/>
            </a:pPr>
            <a:r>
              <a:rPr lang="en-US" sz="3200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New balance = </a:t>
            </a:r>
            <a:br>
              <a:rPr lang="en-US" sz="3200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</a:br>
            <a:r>
              <a:rPr lang="en-US" sz="3200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current - </a:t>
            </a:r>
            <a:r>
              <a:rPr lang="en-US" sz="32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$100</a:t>
            </a:r>
            <a:endParaRPr lang="en-US" sz="3200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  <a:p>
            <a:pPr marL="450850" indent="-450850" eaLnBrk="1" hangingPunct="1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AutoNum type="arabicPeriod"/>
            </a:pPr>
            <a:r>
              <a:rPr lang="en-US" sz="3200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Write new balance</a:t>
            </a:r>
          </a:p>
          <a:p>
            <a:pPr marL="450850" indent="-450850" eaLnBrk="1" hangingPunct="1"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AutoNum type="arabicPeriod"/>
            </a:pPr>
            <a:r>
              <a:rPr lang="en-US" sz="3200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Dispense cash</a:t>
            </a:r>
            <a:endParaRPr lang="en-US" sz="3200" noProof="1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99013" y="1279525"/>
            <a:ext cx="3517900" cy="506413"/>
          </a:xfrm>
          <a:prstGeom prst="rect">
            <a:avLst/>
          </a:prstGeom>
          <a:extLst/>
        </p:spPr>
        <p:txBody>
          <a:bodyPr/>
          <a:lstStyle/>
          <a:p>
            <a:pPr marL="533400" indent="-533400" algn="ctr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3200" dirty="0">
                <a:solidFill>
                  <a:srgbClr val="EBFFD2"/>
                </a:solidFill>
                <a:latin typeface="+mn-lt"/>
              </a:rPr>
              <a:t>Transfer $100</a:t>
            </a:r>
            <a:endParaRPr lang="bg-BG" sz="3200" dirty="0">
              <a:solidFill>
                <a:srgbClr val="EBFFD2"/>
              </a:solidFill>
              <a:latin typeface="+mn-lt"/>
            </a:endParaRPr>
          </a:p>
        </p:txBody>
      </p:sp>
      <p:sp>
        <p:nvSpPr>
          <p:cNvPr id="8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7</a:t>
            </a:fld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9206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Can Go Wrong?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52736"/>
            <a:ext cx="8686800" cy="5652864"/>
          </a:xfrm>
        </p:spPr>
        <p:txBody>
          <a:bodyPr/>
          <a:lstStyle/>
          <a:p>
            <a:r>
              <a:rPr lang="en-US" dirty="0"/>
              <a:t>Some actions fail to complete</a:t>
            </a:r>
          </a:p>
          <a:p>
            <a:pPr lvl="1"/>
            <a:r>
              <a:rPr lang="en-US" dirty="0"/>
              <a:t>For example, the application software or database server crashes</a:t>
            </a:r>
          </a:p>
          <a:p>
            <a:r>
              <a:rPr lang="en-US" dirty="0"/>
              <a:t>Interference from another transaction	</a:t>
            </a:r>
          </a:p>
          <a:p>
            <a:pPr lvl="1"/>
            <a:r>
              <a:rPr lang="en-US" dirty="0"/>
              <a:t>What will happen if several transfers run for the same account in the same time?</a:t>
            </a:r>
          </a:p>
          <a:p>
            <a:r>
              <a:rPr lang="en-US" dirty="0"/>
              <a:t>Some data lost after actions complete</a:t>
            </a:r>
          </a:p>
          <a:p>
            <a:pPr lvl="1"/>
            <a:r>
              <a:rPr lang="en-US" dirty="0"/>
              <a:t>Database crashes after withdraw is complete and all other actions are lost</a:t>
            </a:r>
          </a:p>
        </p:txBody>
      </p:sp>
      <p:sp>
        <p:nvSpPr>
          <p:cNvPr id="4" name="Slide Number Placeholder 3"/>
          <p:cNvSpPr>
            <a:spLocks noGrp="1"/>
          </p:cNvSpPr>
          <p:nvPr/>
        </p:nvSpPr>
        <p:spPr>
          <a:xfrm>
            <a:off x="8622729" y="6556201"/>
            <a:ext cx="457200" cy="22860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452FF4-89E3-4D1B-9927-2DBDC00E58D7}" type="slidenum">
              <a:rPr lang="en-US" b="0" smtClean="0"/>
              <a:pPr>
                <a:defRPr/>
              </a:pPr>
              <a:t>8</a:t>
            </a:fld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5696" y="1844824"/>
            <a:ext cx="5184775" cy="63658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ACID Transactions</a:t>
            </a:r>
          </a:p>
        </p:txBody>
      </p:sp>
      <p:pic>
        <p:nvPicPr>
          <p:cNvPr id="4098" name="Picture 2" descr="http://javaho.files.wordpress.com/2010/09/transactions_acid.jpg?w=700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35696" y="3262123"/>
            <a:ext cx="5020978" cy="2315632"/>
          </a:xfrm>
          <a:prstGeom prst="roundRect">
            <a:avLst>
              <a:gd name="adj" fmla="val 3014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nsiautostore.com/files/2012/01/Bidirectional-DB-lookup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1600" y="4137595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b.dryicons.com/images/icon_sets/shine_icon_set/png/256x256/users_proces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44208" y="4105648"/>
            <a:ext cx="1800200" cy="1800200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62"/>
</p:tagLst>
</file>

<file path=ppt/theme/theme1.xml><?xml version="1.0" encoding="utf-8"?>
<a:theme xmlns:a="http://schemas.openxmlformats.org/drawingml/2006/main" name="Telerik-Academy-2012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seminar5</Template>
  <TotalTime>4752</TotalTime>
  <Words>2935</Words>
  <Application>Microsoft Office PowerPoint</Application>
  <PresentationFormat>On-screen Show (4:3)</PresentationFormat>
  <Paragraphs>638</Paragraphs>
  <Slides>55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Cambria</vt:lpstr>
      <vt:lpstr>Consolas</vt:lpstr>
      <vt:lpstr>Corbel</vt:lpstr>
      <vt:lpstr>Tahoma</vt:lpstr>
      <vt:lpstr>Times New Roman</vt:lpstr>
      <vt:lpstr>Wingdings</vt:lpstr>
      <vt:lpstr>Wingdings 2</vt:lpstr>
      <vt:lpstr>Telerik-Academy-2012</vt:lpstr>
      <vt:lpstr>Database Transactions</vt:lpstr>
      <vt:lpstr>Table of Contents</vt:lpstr>
      <vt:lpstr>What is a Transaction?</vt:lpstr>
      <vt:lpstr>Transactions</vt:lpstr>
      <vt:lpstr>A Transaction</vt:lpstr>
      <vt:lpstr>Transactions Behavior</vt:lpstr>
      <vt:lpstr>Transactions: Example</vt:lpstr>
      <vt:lpstr>What Can Go Wrong?</vt:lpstr>
      <vt:lpstr>ACID Transactions</vt:lpstr>
      <vt:lpstr>Transactions Properties</vt:lpstr>
      <vt:lpstr>Atomicity</vt:lpstr>
      <vt:lpstr>Consistency</vt:lpstr>
      <vt:lpstr>Isolation</vt:lpstr>
      <vt:lpstr>Durability</vt:lpstr>
      <vt:lpstr>ACID Transactions and RDBMS</vt:lpstr>
      <vt:lpstr>Managing Transactions in SQL Language</vt:lpstr>
      <vt:lpstr>Transactions and SQL</vt:lpstr>
      <vt:lpstr>Transactions in SQL Server: Example</vt:lpstr>
      <vt:lpstr>Transactions in SQL Server: Example (2)</vt:lpstr>
      <vt:lpstr>Transfer Funds</vt:lpstr>
      <vt:lpstr>Concurrency Problems in Database Systems</vt:lpstr>
      <vt:lpstr>Scheduling Transactions</vt:lpstr>
      <vt:lpstr>Serial Schedule – Example </vt:lpstr>
      <vt:lpstr>Serializable Transactions</vt:lpstr>
      <vt:lpstr>Concurrency Problems</vt:lpstr>
      <vt:lpstr>Concurrency Problems (2)</vt:lpstr>
      <vt:lpstr>Concurrency Problems (3)</vt:lpstr>
      <vt:lpstr>Dirty Read – Example </vt:lpstr>
      <vt:lpstr>Lost Update – Example</vt:lpstr>
      <vt:lpstr>Concurrency Control Techniques</vt:lpstr>
      <vt:lpstr>Concurrency Control</vt:lpstr>
      <vt:lpstr>Locking Strategies</vt:lpstr>
      <vt:lpstr>Optimistic Concurrency</vt:lpstr>
      <vt:lpstr>Optimistic Concurrency: Phases</vt:lpstr>
      <vt:lpstr>Optimistic Concurrency Example</vt:lpstr>
      <vt:lpstr>Pessimistic Concurrency</vt:lpstr>
      <vt:lpstr>Locking – Basic Rules</vt:lpstr>
      <vt:lpstr>Deadlock</vt:lpstr>
      <vt:lpstr>Dealing with Deadlock</vt:lpstr>
      <vt:lpstr>Locking Granularity</vt:lpstr>
      <vt:lpstr>Coarse vs. Fine Granularity</vt:lpstr>
      <vt:lpstr>Transaction Isolation Levels</vt:lpstr>
      <vt:lpstr>Transactions and Isolation</vt:lpstr>
      <vt:lpstr>Isolation levels</vt:lpstr>
      <vt:lpstr>Isolation levels</vt:lpstr>
      <vt:lpstr>Snapshot Isolation in SQL Server</vt:lpstr>
      <vt:lpstr>Transactions and Isolation in MS SQL Server</vt:lpstr>
      <vt:lpstr>Transaction Log and Recovery after Crash</vt:lpstr>
      <vt:lpstr>Transaction Log</vt:lpstr>
      <vt:lpstr>Sample Transaction Log</vt:lpstr>
      <vt:lpstr>Recovering From a Crash</vt:lpstr>
      <vt:lpstr>When and How to Use Transactions?</vt:lpstr>
      <vt:lpstr>Transactions Usage</vt:lpstr>
      <vt:lpstr>Transactions Usage – Examples </vt:lpstr>
      <vt:lpstr>Database Transactions</vt:lpstr>
    </vt:vector>
  </TitlesOfParts>
  <Company>National Academy for Software Development - http://academy.devbg.org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Transactions</dc:title>
  <dc:creator>Svetlin Nakov</dc:creator>
  <cp:keywords>databases, transactions</cp:keywords>
  <cp:lastModifiedBy>Svetlin Nakov</cp:lastModifiedBy>
  <cp:revision>446</cp:revision>
  <dcterms:created xsi:type="dcterms:W3CDTF">2003-11-24T23:05:59Z</dcterms:created>
  <dcterms:modified xsi:type="dcterms:W3CDTF">2013-07-17T12:39:50Z</dcterms:modified>
  <cp:category>databases</cp:category>
</cp:coreProperties>
</file>