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19"/>
  </p:notesMasterIdLst>
  <p:handoutMasterIdLst>
    <p:handoutMasterId r:id="rId20"/>
  </p:handoutMasterIdLst>
  <p:sldIdLst>
    <p:sldId id="455" r:id="rId2"/>
    <p:sldId id="456" r:id="rId3"/>
    <p:sldId id="471" r:id="rId4"/>
    <p:sldId id="472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70" r:id="rId18"/>
  </p:sldIdLst>
  <p:sldSz cx="9144000" cy="6858000" type="screen4x3"/>
  <p:notesSz cx="6669088" cy="9926638"/>
  <p:custDataLst>
    <p:tags r:id="rId2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3" autoAdjust="0"/>
    <p:restoredTop sz="94935" autoAdjust="0"/>
  </p:normalViewPr>
  <p:slideViewPr>
    <p:cSldViewPr>
      <p:cViewPr>
        <p:scale>
          <a:sx n="100" d="100"/>
          <a:sy n="100" d="100"/>
        </p:scale>
        <p:origin x="-1128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29.07.2012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29.07.2012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2006 National Academy for Software Development - http://academy.devbg.org*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A2FBE-EF8E-48DD-A494-F396E5E17542}" type="slidenum">
              <a:rPr lang="en-US"/>
              <a:pPr/>
              <a:t>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2006 National Academy for Software Development - http://academy.devbg.org*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F478B-0DC9-4D6A-9788-1A98EB0BB7ED}" type="slidenum">
              <a:rPr lang="en-US"/>
              <a:pPr/>
              <a:t>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2006 National Academy for Software Development - http://academy.devbg.org*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05944-8469-4BF6-9ED7-F4054E2582D4}" type="slidenum">
              <a:rPr lang="en-US"/>
              <a:pPr/>
              <a:t>12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2006 National Academy for Software Development - http://academy.devbg.org*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C63AC-352E-4FCA-9D7E-D90F9EFBA269}" type="slidenum">
              <a:rPr lang="en-US"/>
              <a:pPr/>
              <a:t>15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132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Transactions:</a:t>
            </a:r>
            <a:br>
              <a:rPr lang="en-US" smtClean="0"/>
            </a:br>
            <a:r>
              <a:rPr lang="en-US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Transactions at the Supermarket’s Pay-Desk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0" y="4509120"/>
            <a:ext cx="3352800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4966320"/>
            <a:ext cx="3352800" cy="400110"/>
          </a:xfrm>
        </p:spPr>
        <p:txBody>
          <a:bodyPr/>
          <a:lstStyle/>
          <a:p>
            <a:r>
              <a:rPr lang="en-US" sz="2000" dirty="0" smtClean="0"/>
              <a:t>Manager Technical Training</a:t>
            </a:r>
            <a:endParaRPr lang="en-US" sz="200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5310336"/>
            <a:ext cx="3352800" cy="369332"/>
          </a:xfrm>
        </p:spPr>
        <p:txBody>
          <a:bodyPr/>
          <a:lstStyle/>
          <a:p>
            <a:r>
              <a:rPr lang="en-US" sz="1800" smtClean="0">
                <a:hlinkClick r:id="rId3"/>
              </a:rPr>
              <a:t>http://www.nakov.com</a:t>
            </a:r>
            <a:endParaRPr lang="en-US" sz="1800" dirty="0"/>
          </a:p>
        </p:txBody>
      </p:sp>
      <p:pic>
        <p:nvPicPr>
          <p:cNvPr id="1026" name="Picture 2" descr="http://www.3dvia.com/blog/wp-content/uploads/2009/06/supermarket-2-500-A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89922" y="4581128"/>
            <a:ext cx="1914526" cy="1848400"/>
          </a:xfrm>
          <a:prstGeom prst="roundRect">
            <a:avLst>
              <a:gd name="adj" fmla="val 48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453531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indicons.com/files/icons/719/crystal_clear_actions/256/agt_reload.pn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79" b="2326"/>
          <a:stretch/>
        </p:blipFill>
        <p:spPr bwMode="auto">
          <a:xfrm>
            <a:off x="5758035" y="4772026"/>
            <a:ext cx="1300397" cy="11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bankbazaar.com/guide/uploads/Shopping-cart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2250250" cy="1800200"/>
          </a:xfrm>
          <a:prstGeom prst="roundRect">
            <a:avLst>
              <a:gd name="adj" fmla="val 48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rivasu.com/images/finance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5863">
            <a:off x="2555776" y="538622"/>
            <a:ext cx="1080120" cy="10801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aux.iconpedia.net/uploads/191390627715603468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9803">
            <a:off x="2411760" y="1608482"/>
            <a:ext cx="1208754" cy="15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461892" y="4662661"/>
            <a:ext cx="1402948" cy="6678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4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SQL</a:t>
            </a:r>
            <a:endParaRPr lang="en-US" sz="4400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7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Solution 2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only one transaction</a:t>
            </a:r>
          </a:p>
          <a:p>
            <a:pPr lvl="1"/>
            <a:r>
              <a:rPr lang="en-US" dirty="0"/>
              <a:t>We </a:t>
            </a:r>
            <a:r>
              <a:rPr lang="en-US" dirty="0" smtClean="0"/>
              <a:t>keep </a:t>
            </a:r>
            <a:r>
              <a:rPr lang="en-US" dirty="0"/>
              <a:t>it open for a long </a:t>
            </a:r>
            <a:r>
              <a:rPr lang="en-US" dirty="0" smtClean="0"/>
              <a:t>time (few </a:t>
            </a:r>
            <a:r>
              <a:rPr lang="en-US" dirty="0"/>
              <a:t>minutes)</a:t>
            </a:r>
          </a:p>
          <a:p>
            <a:pPr lvl="1"/>
            <a:r>
              <a:rPr lang="en-US" dirty="0"/>
              <a:t>We </a:t>
            </a:r>
            <a:r>
              <a:rPr lang="en-US" dirty="0" smtClean="0"/>
              <a:t>only insert </a:t>
            </a:r>
            <a:r>
              <a:rPr lang="en-US" dirty="0"/>
              <a:t>order items without changing the </a:t>
            </a:r>
            <a:r>
              <a:rPr lang="en-US" dirty="0" smtClean="0"/>
              <a:t>amounts </a:t>
            </a:r>
            <a:r>
              <a:rPr lang="en-US" dirty="0"/>
              <a:t>of ordered </a:t>
            </a:r>
            <a:r>
              <a:rPr lang="en-US" dirty="0" smtClean="0"/>
              <a:t>products (new data)</a:t>
            </a:r>
            <a:endParaRPr lang="en-US" dirty="0"/>
          </a:p>
          <a:p>
            <a:pPr lvl="1"/>
            <a:r>
              <a:rPr lang="en-US" dirty="0"/>
              <a:t>Finally </a:t>
            </a:r>
            <a:r>
              <a:rPr lang="en-US" dirty="0" smtClean="0"/>
              <a:t>(at payment) we </a:t>
            </a:r>
            <a:r>
              <a:rPr lang="en-US" dirty="0"/>
              <a:t>change </a:t>
            </a:r>
            <a:r>
              <a:rPr lang="en-US" dirty="0" smtClean="0"/>
              <a:t>the shared data</a:t>
            </a:r>
          </a:p>
          <a:p>
            <a:pPr lvl="2"/>
            <a:r>
              <a:rPr lang="en-US" dirty="0" smtClean="0"/>
              <a:t>Update the cash </a:t>
            </a:r>
            <a:r>
              <a:rPr lang="en-US" dirty="0"/>
              <a:t>amount and product </a:t>
            </a:r>
            <a:r>
              <a:rPr lang="en-US" dirty="0" smtClean="0"/>
              <a:t>amounts</a:t>
            </a:r>
          </a:p>
          <a:p>
            <a:pPr lvl="2"/>
            <a:r>
              <a:rPr lang="en-US" dirty="0" smtClean="0"/>
              <a:t>Just </a:t>
            </a:r>
            <a:r>
              <a:rPr lang="en-US" dirty="0"/>
              <a:t>before commit, when the customer pays</a:t>
            </a:r>
          </a:p>
          <a:p>
            <a:pPr lvl="1"/>
            <a:r>
              <a:rPr lang="en-US" dirty="0"/>
              <a:t>The transaction is long but the time we keep locked records </a:t>
            </a:r>
            <a:r>
              <a:rPr lang="en-US" dirty="0" smtClean="0"/>
              <a:t>is </a:t>
            </a:r>
            <a:r>
              <a:rPr lang="en-US" dirty="0"/>
              <a:t>small (few milliseconds)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10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7078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Solution 2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At the final </a:t>
            </a:r>
            <a:r>
              <a:rPr lang="en-US" dirty="0" smtClean="0"/>
              <a:t>stage (payment) </a:t>
            </a:r>
            <a:r>
              <a:rPr lang="en-US" dirty="0"/>
              <a:t>some products can be unavailable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We still use optimistic locking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This gives good scalability</a:t>
            </a:r>
          </a:p>
          <a:p>
            <a:pPr>
              <a:spcBef>
                <a:spcPct val="35000"/>
              </a:spcBef>
            </a:pPr>
            <a:r>
              <a:rPr lang="en-US" dirty="0" smtClean="0"/>
              <a:t>Works for </a:t>
            </a:r>
            <a:r>
              <a:rPr lang="en-US" dirty="0"/>
              <a:t>desktop applications only!</a:t>
            </a:r>
          </a:p>
          <a:p>
            <a:pPr lvl="1">
              <a:spcBef>
                <a:spcPct val="35000"/>
              </a:spcBef>
            </a:pPr>
            <a:r>
              <a:rPr lang="en-US" dirty="0" smtClean="0"/>
              <a:t>When the transaction could be kept for long</a:t>
            </a:r>
          </a:p>
          <a:p>
            <a:pPr lvl="1">
              <a:spcBef>
                <a:spcPct val="35000"/>
              </a:spcBef>
            </a:pPr>
            <a:r>
              <a:rPr lang="en-US" dirty="0" smtClean="0"/>
              <a:t>When </a:t>
            </a:r>
            <a:r>
              <a:rPr lang="en-US" dirty="0"/>
              <a:t>concurrent users are not too much</a:t>
            </a:r>
          </a:p>
          <a:p>
            <a:pPr>
              <a:spcBef>
                <a:spcPct val="35000"/>
              </a:spcBef>
            </a:pPr>
            <a:r>
              <a:rPr lang="en-US" dirty="0"/>
              <a:t>Not applicable </a:t>
            </a:r>
            <a:r>
              <a:rPr lang="en-US" dirty="0" smtClean="0"/>
              <a:t>in Web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11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959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692696"/>
            <a:ext cx="6983413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 3</a:t>
            </a:r>
            <a:endParaRPr lang="bg-BG" dirty="0"/>
          </a:p>
        </p:txBody>
      </p:sp>
      <p:sp>
        <p:nvSpPr>
          <p:cNvPr id="1321987" name="Rectangle 3"/>
          <p:cNvSpPr>
            <a:spLocks noChangeArrowheads="1"/>
          </p:cNvSpPr>
          <p:nvPr/>
        </p:nvSpPr>
        <p:spPr bwMode="auto">
          <a:xfrm>
            <a:off x="1116187" y="1532363"/>
            <a:ext cx="6840190" cy="13871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ctr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dirty="0">
                <a:solidFill>
                  <a:srgbClr val="FAF7C8"/>
                </a:solidFill>
                <a:latin typeface="+mn-lt"/>
              </a:rPr>
              <a:t>Disconnected </a:t>
            </a:r>
            <a:r>
              <a:rPr lang="en-US" sz="2800" dirty="0" smtClean="0">
                <a:solidFill>
                  <a:srgbClr val="FAF7C8"/>
                </a:solidFill>
                <a:latin typeface="+mn-lt"/>
              </a:rPr>
              <a:t>Model:</a:t>
            </a:r>
            <a:r>
              <a:rPr lang="en-US" sz="2800" dirty="0">
                <a:solidFill>
                  <a:srgbClr val="FAF7C8"/>
                </a:solidFill>
                <a:latin typeface="+mn-lt"/>
              </a:rPr>
              <a:t/>
            </a:r>
            <a:br>
              <a:rPr lang="en-US" sz="2800" dirty="0">
                <a:solidFill>
                  <a:srgbClr val="FAF7C8"/>
                </a:solidFill>
                <a:latin typeface="+mn-lt"/>
              </a:rPr>
            </a:br>
            <a:r>
              <a:rPr lang="en-US" sz="2800" dirty="0">
                <a:solidFill>
                  <a:srgbClr val="FAF7C8"/>
                </a:solidFill>
                <a:latin typeface="+mn-lt"/>
              </a:rPr>
              <a:t>Keep All Changes in the Memory; Small Transaction Commits All of Them at Once</a:t>
            </a:r>
            <a:endParaRPr lang="bg-BG" sz="2800" dirty="0">
              <a:solidFill>
                <a:srgbClr val="FAF7C8"/>
              </a:solidFill>
              <a:latin typeface="+mn-lt"/>
            </a:endParaRPr>
          </a:p>
        </p:txBody>
      </p:sp>
      <p:pic>
        <p:nvPicPr>
          <p:cNvPr id="1026" name="Picture 2" descr="http://cdn.business2community.com/wp-content/uploads/2012/07/disconnected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444" y="3189591"/>
            <a:ext cx="5825876" cy="30930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Solution 3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Don't start </a:t>
            </a:r>
            <a:r>
              <a:rPr lang="en-US" sz="3000" dirty="0" smtClean="0"/>
              <a:t>a transaction or DB session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Create an order in memory </a:t>
            </a:r>
            <a:r>
              <a:rPr lang="en-US" sz="3000" dirty="0" smtClean="0"/>
              <a:t>only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Keep it in </a:t>
            </a:r>
            <a:r>
              <a:rPr lang="en-US" sz="2800" dirty="0"/>
              <a:t>transient </a:t>
            </a:r>
            <a:r>
              <a:rPr lang="en-US" sz="2800" dirty="0" smtClean="0"/>
              <a:t>in-memory objects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For each order item create it in memory </a:t>
            </a:r>
            <a:r>
              <a:rPr lang="en-US" sz="3000" dirty="0" smtClean="0"/>
              <a:t>only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Immediate data validation is </a:t>
            </a:r>
            <a:r>
              <a:rPr lang="en-US" sz="2800" dirty="0" smtClean="0"/>
              <a:t>not possible!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Integrity constraints cannot be checked in the DB</a:t>
            </a:r>
            <a:endParaRPr lang="en-US" sz="2800" noProof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Finally start session and transaction, save the order and order items</a:t>
            </a:r>
            <a:r>
              <a:rPr lang="bg-BG" sz="3000" dirty="0" smtClean="0"/>
              <a:t>,</a:t>
            </a:r>
            <a:r>
              <a:rPr lang="en-US" sz="3000" dirty="0" smtClean="0"/>
              <a:t> process </a:t>
            </a:r>
            <a:r>
              <a:rPr lang="en-US" sz="3000" dirty="0"/>
              <a:t>the payment and commit the transaction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If something </a:t>
            </a:r>
            <a:r>
              <a:rPr lang="en-US" sz="2800" dirty="0" smtClean="0"/>
              <a:t>fails, </a:t>
            </a:r>
            <a:r>
              <a:rPr lang="en-US" sz="2800" dirty="0"/>
              <a:t>rollback the</a:t>
            </a:r>
            <a:r>
              <a:rPr lang="bg-BG" sz="2800" dirty="0"/>
              <a:t> </a:t>
            </a:r>
            <a:r>
              <a:rPr lang="en-US" sz="2800" dirty="0"/>
              <a:t>transaction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13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1361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Solution 3</a:t>
            </a:r>
            <a:endParaRPr lang="bg-BG"/>
          </a:p>
        </p:txBody>
      </p:sp>
      <p:sp>
        <p:nvSpPr>
          <p:cNvPr id="132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/>
              <a:t>Classical “disconnected model”</a:t>
            </a:r>
          </a:p>
          <a:p>
            <a:pPr lvl="1"/>
            <a:r>
              <a:rPr lang="en-US" dirty="0"/>
              <a:t>Efficient, optimistic locking</a:t>
            </a:r>
          </a:p>
          <a:p>
            <a:pPr lvl="1"/>
            <a:r>
              <a:rPr lang="en-US" dirty="0"/>
              <a:t>Hard to implement</a:t>
            </a:r>
          </a:p>
          <a:p>
            <a:pPr lvl="1"/>
            <a:r>
              <a:rPr lang="en-US" dirty="0"/>
              <a:t>If an order item fails to post in the DB, the entire order should be canceled</a:t>
            </a:r>
          </a:p>
          <a:p>
            <a:pPr lvl="1"/>
            <a:r>
              <a:rPr lang="en-US" dirty="0" smtClean="0"/>
              <a:t>Very hard to </a:t>
            </a:r>
            <a:r>
              <a:rPr lang="en-US" dirty="0"/>
              <a:t>correct </a:t>
            </a:r>
            <a:r>
              <a:rPr lang="en-US" dirty="0" smtClean="0"/>
              <a:t>a single incorrect item</a:t>
            </a:r>
            <a:endParaRPr lang="en-US" dirty="0"/>
          </a:p>
          <a:p>
            <a:r>
              <a:rPr lang="en-US" dirty="0"/>
              <a:t>Good for mobile applications</a:t>
            </a:r>
          </a:p>
          <a:p>
            <a:pPr lvl="1"/>
            <a:r>
              <a:rPr lang="en-US" dirty="0" smtClean="0"/>
              <a:t>When the connection is not always available</a:t>
            </a:r>
          </a:p>
          <a:p>
            <a:pPr lvl="1"/>
            <a:r>
              <a:rPr lang="en-US" dirty="0" smtClean="0"/>
              <a:t>Avoid </a:t>
            </a:r>
            <a:r>
              <a:rPr lang="en-US" dirty="0"/>
              <a:t>in Web and Desktop scenarios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14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3309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4774084"/>
            <a:ext cx="6983413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 4</a:t>
            </a:r>
            <a:endParaRPr lang="bg-BG" dirty="0"/>
          </a:p>
        </p:txBody>
      </p:sp>
      <p:sp>
        <p:nvSpPr>
          <p:cNvPr id="1326083" name="Rectangle 3"/>
          <p:cNvSpPr>
            <a:spLocks noChangeArrowheads="1"/>
          </p:cNvSpPr>
          <p:nvPr/>
        </p:nvSpPr>
        <p:spPr bwMode="auto">
          <a:xfrm>
            <a:off x="539750" y="5727042"/>
            <a:ext cx="7993063" cy="3662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ctr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dirty="0" smtClean="0">
                <a:solidFill>
                  <a:srgbClr val="FAF7C8"/>
                </a:solidFill>
                <a:latin typeface="+mn-lt"/>
              </a:rPr>
              <a:t>Pessimistic </a:t>
            </a:r>
            <a:r>
              <a:rPr lang="en-US" sz="2800" dirty="0">
                <a:solidFill>
                  <a:srgbClr val="FAF7C8"/>
                </a:solidFill>
                <a:latin typeface="+mn-lt"/>
              </a:rPr>
              <a:t>Locking</a:t>
            </a:r>
            <a:endParaRPr lang="bg-BG" sz="2800" dirty="0">
              <a:solidFill>
                <a:srgbClr val="FAF7C8"/>
              </a:solidFill>
              <a:latin typeface="+mn-lt"/>
            </a:endParaRPr>
          </a:p>
        </p:txBody>
      </p:sp>
      <p:pic>
        <p:nvPicPr>
          <p:cNvPr id="2050" name="Picture 2" descr="http://kawaii.kawaii.at/img/polymer-clay-smiley-unhappy-1_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5330" y="977974"/>
            <a:ext cx="4336502" cy="31895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agsupport.co.nz/images/databa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2706166"/>
            <a:ext cx="1730946" cy="173094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hotographic.com.gr/diafora/lock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06109" y="699144"/>
            <a:ext cx="1734243" cy="179375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Solution 4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Start a </a:t>
            </a:r>
            <a:r>
              <a:rPr lang="en-US" dirty="0" smtClean="0"/>
              <a:t>long-running transaction </a:t>
            </a:r>
            <a:r>
              <a:rPr lang="en-US" dirty="0"/>
              <a:t>with serializable isolation </a:t>
            </a:r>
            <a:r>
              <a:rPr lang="en-US" dirty="0" smtClean="0"/>
              <a:t>level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For each order item immediately post </a:t>
            </a:r>
            <a:r>
              <a:rPr lang="en-US" dirty="0" smtClean="0"/>
              <a:t>its data in </a:t>
            </a:r>
            <a:r>
              <a:rPr lang="en-US" dirty="0"/>
              <a:t>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Immediately correct the products availability and cash </a:t>
            </a:r>
            <a:r>
              <a:rPr lang="en-US" dirty="0" smtClean="0"/>
              <a:t>amount in the supermarket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Finally commit the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Concurrent customers should wait each other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 concurrent </a:t>
            </a:r>
            <a:r>
              <a:rPr lang="en-US" sz="2800" dirty="0" smtClean="0"/>
              <a:t>transactions </a:t>
            </a:r>
            <a:r>
              <a:rPr lang="en-US" sz="2800" dirty="0" smtClean="0">
                <a:sym typeface="Wingdings" pitchFamily="2" charset="2"/>
              </a:rPr>
              <a:t> does not scale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Avoid this approach!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16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298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Case </a:t>
            </a:r>
            <a:r>
              <a:rPr lang="en-US" dirty="0"/>
              <a:t>Study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3500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138336"/>
            <a:ext cx="6863680" cy="914400"/>
          </a:xfrm>
        </p:spPr>
        <p:txBody>
          <a:bodyPr/>
          <a:lstStyle/>
          <a:p>
            <a:r>
              <a:rPr lang="en-US" sz="3800" dirty="0" smtClean="0"/>
              <a:t>In the Supermarket: </a:t>
            </a:r>
            <a:r>
              <a:rPr lang="en-US" sz="3800" dirty="0"/>
              <a:t>Case Study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5436840"/>
          </a:xfrm>
        </p:spPr>
        <p:txBody>
          <a:bodyPr/>
          <a:lstStyle/>
          <a:p>
            <a:r>
              <a:rPr lang="en-US" dirty="0"/>
              <a:t>We have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supermarket</a:t>
            </a:r>
            <a:r>
              <a:rPr lang="en-US" dirty="0"/>
              <a:t> and we need to process orders</a:t>
            </a:r>
          </a:p>
          <a:p>
            <a:pPr lvl="1"/>
            <a:r>
              <a:rPr lang="en-US" dirty="0"/>
              <a:t>An order is a set of order items (</a:t>
            </a:r>
            <a:r>
              <a:rPr lang="en-US" dirty="0" smtClean="0"/>
              <a:t>product + </a:t>
            </a:r>
            <a:r>
              <a:rPr lang="en-US" dirty="0"/>
              <a:t>quantity) entered with a bar-code reader</a:t>
            </a:r>
          </a:p>
          <a:p>
            <a:pPr lvl="1"/>
            <a:r>
              <a:rPr lang="en-US" dirty="0"/>
              <a:t>Processing a set of order items can take few minutes</a:t>
            </a:r>
          </a:p>
          <a:p>
            <a:pPr lvl="1"/>
            <a:r>
              <a:rPr lang="en-US" dirty="0"/>
              <a:t>We should keep the transactions small to allow high concurrency</a:t>
            </a:r>
          </a:p>
          <a:p>
            <a:r>
              <a:rPr lang="en-US" dirty="0" smtClean="0"/>
              <a:t>What </a:t>
            </a:r>
            <a:r>
              <a:rPr lang="en-US" dirty="0"/>
              <a:t>we can do?</a:t>
            </a:r>
          </a:p>
        </p:txBody>
      </p:sp>
      <p:sp>
        <p:nvSpPr>
          <p:cNvPr id="6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406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Supermarket: Typical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 customer comes at the pay desk</a:t>
            </a:r>
          </a:p>
          <a:p>
            <a:pPr marL="804863" lvl="1" indent="-261938">
              <a:lnSpc>
                <a:spcPct val="100000"/>
              </a:lnSpc>
            </a:pPr>
            <a:r>
              <a:rPr lang="en-US" sz="2800" dirty="0" smtClean="0"/>
              <a:t>With a full shopping cart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cashier starts processing his order</a:t>
            </a:r>
          </a:p>
          <a:p>
            <a:pPr marL="804863" lvl="1" indent="-261938">
              <a:lnSpc>
                <a:spcPct val="100000"/>
              </a:lnSpc>
            </a:pPr>
            <a:r>
              <a:rPr lang="en-US" sz="2800" dirty="0" smtClean="0"/>
              <a:t>Creates a new order which is unconfirmed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cashier adds each order item to the order</a:t>
            </a:r>
          </a:p>
          <a:p>
            <a:pPr marL="804863" lvl="1" indent="-261938">
              <a:lnSpc>
                <a:spcPct val="100000"/>
              </a:lnSpc>
            </a:pPr>
            <a:r>
              <a:rPr lang="en-US" sz="2800" dirty="0" smtClean="0"/>
              <a:t>By scanning its bar-code and entering an amount</a:t>
            </a:r>
          </a:p>
          <a:p>
            <a:pPr marL="804863" lvl="1" indent="-261938">
              <a:lnSpc>
                <a:spcPct val="100000"/>
              </a:lnSpc>
            </a:pPr>
            <a:r>
              <a:rPr lang="en-US" sz="2800" dirty="0" smtClean="0"/>
              <a:t>In case of mistake, the ordered items can be corrected (added / removed / amount changed)</a:t>
            </a:r>
          </a:p>
          <a:p>
            <a:pPr marL="457200" indent="-261938">
              <a:lnSpc>
                <a:spcPct val="100000"/>
              </a:lnSpc>
            </a:pPr>
            <a:r>
              <a:rPr lang="en-US" dirty="0" smtClean="0"/>
              <a:t>At this point the order is still unconfirmed (temporary until paid)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835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Supermarket: Typical Scenario (2)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dirty="0" smtClean="0"/>
              <a:t>Finally the customer pays</a:t>
            </a:r>
          </a:p>
          <a:p>
            <a:pPr marL="804863" lvl="1" indent="-261938">
              <a:lnSpc>
                <a:spcPct val="100000"/>
              </a:lnSpc>
            </a:pPr>
            <a:r>
              <a:rPr lang="en-US" sz="2900" dirty="0" smtClean="0"/>
              <a:t>The entire order is confirmed</a:t>
            </a:r>
          </a:p>
          <a:p>
            <a:pPr marL="804863" lvl="1" indent="-261938">
              <a:lnSpc>
                <a:spcPct val="100000"/>
              </a:lnSpc>
            </a:pPr>
            <a:r>
              <a:rPr lang="en-US" sz="2900" dirty="0" smtClean="0"/>
              <a:t>The paid amount is added to the cash amount of the supermarket</a:t>
            </a:r>
          </a:p>
          <a:p>
            <a:pPr marL="804863" lvl="1" indent="-261938">
              <a:lnSpc>
                <a:spcPct val="100000"/>
              </a:lnSpc>
            </a:pPr>
            <a:r>
              <a:rPr lang="en-US" sz="2900" dirty="0" smtClean="0"/>
              <a:t>All ordered items are removed from the products availability </a:t>
            </a:r>
            <a:r>
              <a:rPr lang="en-US" sz="2900" dirty="0"/>
              <a:t>of the supermarket</a:t>
            </a:r>
            <a:endParaRPr lang="en-US" sz="2900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dirty="0" smtClean="0"/>
              <a:t>At anytime the order can be canceled</a:t>
            </a:r>
          </a:p>
          <a:p>
            <a:pPr marL="804863" lvl="1" indent="-261938">
              <a:lnSpc>
                <a:spcPct val="100000"/>
              </a:lnSpc>
            </a:pPr>
            <a:r>
              <a:rPr lang="en-US" sz="2900" dirty="0"/>
              <a:t>This cancels </a:t>
            </a:r>
            <a:r>
              <a:rPr lang="en-US" sz="2900" dirty="0" smtClean="0"/>
              <a:t>the order and all </a:t>
            </a:r>
            <a:r>
              <a:rPr lang="en-US" sz="2900" dirty="0"/>
              <a:t>ordered </a:t>
            </a:r>
            <a:r>
              <a:rPr lang="en-US" sz="2900" dirty="0" smtClean="0"/>
              <a:t>items</a:t>
            </a:r>
          </a:p>
          <a:p>
            <a:pPr marL="804863" lvl="1" indent="-261938">
              <a:lnSpc>
                <a:spcPct val="100000"/>
              </a:lnSpc>
            </a:pPr>
            <a:r>
              <a:rPr lang="en-US" sz="2900" dirty="0" smtClean="0"/>
              <a:t>No payment is made</a:t>
            </a:r>
          </a:p>
          <a:p>
            <a:pPr marL="804863" lvl="1" indent="-261938">
              <a:lnSpc>
                <a:spcPct val="100000"/>
              </a:lnSpc>
            </a:pPr>
            <a:r>
              <a:rPr lang="en-US" sz="2900" dirty="0" smtClean="0"/>
              <a:t>Products availability stays unchanged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9448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4653062"/>
            <a:ext cx="6983413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 </a:t>
            </a:r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1317894" name="Rectangle 6"/>
          <p:cNvSpPr>
            <a:spLocks noChangeArrowheads="1"/>
          </p:cNvSpPr>
          <p:nvPr/>
        </p:nvSpPr>
        <p:spPr bwMode="auto">
          <a:xfrm>
            <a:off x="539750" y="5583795"/>
            <a:ext cx="7993063" cy="3662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ctr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dirty="0">
                <a:solidFill>
                  <a:srgbClr val="FAF7C8"/>
                </a:solidFill>
                <a:latin typeface="+mn-lt"/>
              </a:rPr>
              <a:t>Add Each Item in </a:t>
            </a:r>
            <a:r>
              <a:rPr lang="en-US" sz="2800" dirty="0" smtClean="0">
                <a:solidFill>
                  <a:srgbClr val="FAF7C8"/>
                </a:solidFill>
                <a:latin typeface="+mn-lt"/>
              </a:rPr>
              <a:t>a Separate </a:t>
            </a:r>
            <a:r>
              <a:rPr lang="en-US" sz="2800" dirty="0">
                <a:solidFill>
                  <a:srgbClr val="FAF7C8"/>
                </a:solidFill>
                <a:latin typeface="+mn-lt"/>
              </a:rPr>
              <a:t>Transaction</a:t>
            </a:r>
            <a:endParaRPr lang="bg-BG" sz="2800" dirty="0">
              <a:solidFill>
                <a:srgbClr val="FAF7C8"/>
              </a:solidFill>
              <a:latin typeface="+mn-lt"/>
            </a:endParaRPr>
          </a:p>
        </p:txBody>
      </p:sp>
      <p:pic>
        <p:nvPicPr>
          <p:cNvPr id="5" name="Picture 2" descr="http://img4-2.sunset.timeinc.net/i/2006/01/separate-egg-m.jpg?300: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2370" y="1052736"/>
            <a:ext cx="3527822" cy="3256294"/>
          </a:xfrm>
          <a:prstGeom prst="roundRect">
            <a:avLst>
              <a:gd name="adj" fmla="val 566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06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Solution 1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820"/>
            <a:ext cx="8686800" cy="5652864"/>
          </a:xfrm>
        </p:spPr>
        <p:txBody>
          <a:bodyPr/>
          <a:lstStyle/>
          <a:p>
            <a:pPr marL="447675" indent="-447675">
              <a:lnSpc>
                <a:spcPct val="90000"/>
              </a:lnSpc>
              <a:buFont typeface="+mj-lt"/>
              <a:buAutoNum type="arabicPeriod"/>
              <a:tabLst/>
            </a:pPr>
            <a:r>
              <a:rPr lang="en-US" dirty="0"/>
              <a:t>Create an order in state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confirmed=false</a:t>
            </a:r>
            <a:r>
              <a:rPr lang="en-US" dirty="0"/>
              <a:t>, save it and commit the transaction</a:t>
            </a:r>
          </a:p>
          <a:p>
            <a:pPr marL="447675" indent="-447675">
              <a:lnSpc>
                <a:spcPct val="90000"/>
              </a:lnSpc>
              <a:buFont typeface="+mj-lt"/>
              <a:buAutoNum type="arabicPeriod"/>
              <a:tabLst/>
            </a:pPr>
            <a:r>
              <a:rPr lang="en-US" dirty="0" smtClean="0"/>
              <a:t>Add </a:t>
            </a:r>
            <a:r>
              <a:rPr lang="en-US" dirty="0"/>
              <a:t>each order item </a:t>
            </a:r>
            <a:r>
              <a:rPr lang="en-US" dirty="0" smtClean="0"/>
              <a:t>in its own transaction</a:t>
            </a:r>
            <a:endParaRPr lang="en-US" dirty="0"/>
          </a:p>
          <a:p>
            <a:pPr marL="895350" lvl="1" indent="-352425">
              <a:lnSpc>
                <a:spcPct val="90000"/>
              </a:lnSpc>
            </a:pPr>
            <a:r>
              <a:rPr lang="en-US" dirty="0"/>
              <a:t>Persist </a:t>
            </a:r>
            <a:r>
              <a:rPr lang="en-US" dirty="0" smtClean="0"/>
              <a:t>order </a:t>
            </a:r>
            <a:r>
              <a:rPr lang="en-US" dirty="0"/>
              <a:t>items in the database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confirmed=false</a:t>
            </a:r>
            <a:r>
              <a:rPr lang="en-US" dirty="0" smtClean="0"/>
              <a:t> </a:t>
            </a:r>
            <a:r>
              <a:rPr lang="en-US" dirty="0"/>
              <a:t>state</a:t>
            </a:r>
          </a:p>
          <a:p>
            <a:pPr marL="895350" lvl="1" indent="-352425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smtClean="0"/>
              <a:t>saving order </a:t>
            </a:r>
            <a:r>
              <a:rPr lang="en-US" dirty="0"/>
              <a:t>item fails, rollback the transaction and correct the invalid item</a:t>
            </a:r>
          </a:p>
          <a:p>
            <a:pPr marL="447675" indent="-447675">
              <a:lnSpc>
                <a:spcPct val="90000"/>
              </a:lnSpc>
              <a:buFont typeface="+mj-lt"/>
              <a:buAutoNum type="arabicPeriod"/>
              <a:tabLst/>
            </a:pPr>
            <a:r>
              <a:rPr lang="en-US" dirty="0"/>
              <a:t>Finally start an additional transaction, process the payment and commit 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Change </a:t>
            </a:r>
            <a:r>
              <a:rPr lang="en-US" dirty="0"/>
              <a:t>the order state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confirmed=true</a:t>
            </a:r>
          </a:p>
          <a:p>
            <a:pPr marL="447675" indent="-447675">
              <a:lnSpc>
                <a:spcPct val="90000"/>
              </a:lnSpc>
              <a:buFont typeface="+mj-lt"/>
              <a:buAutoNum type="arabicPeriod"/>
              <a:tabLst/>
            </a:pPr>
            <a:r>
              <a:rPr lang="en-US" dirty="0" smtClean="0"/>
              <a:t>Delete old unconfirmed orders per 1 hour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6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016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Solution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have a series of small transactions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keep long transactions in the DB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Works well for Web applications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We have </a:t>
            </a:r>
            <a:r>
              <a:rPr lang="en-US" dirty="0"/>
              <a:t>to deal with the </a:t>
            </a:r>
            <a:r>
              <a:rPr lang="en-US" dirty="0" smtClean="0"/>
              <a:t>following: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cs typeface="Courier New" pitchFamily="49" charset="0"/>
              </a:rPr>
              <a:t>Customer takes the last bottle of vodka but does not </a:t>
            </a:r>
            <a:r>
              <a:rPr lang="en-US" dirty="0" smtClean="0">
                <a:cs typeface="Courier New" pitchFamily="49" charset="0"/>
              </a:rPr>
              <a:t>checkout (it is taken in the DB)</a:t>
            </a:r>
            <a:endParaRPr lang="en-US" dirty="0"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Courier New" pitchFamily="49" charset="0"/>
              </a:rPr>
              <a:t>Next customer comes and no vodka is available and goes off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Courier New" pitchFamily="49" charset="0"/>
              </a:rPr>
              <a:t>The first customer </a:t>
            </a:r>
            <a:r>
              <a:rPr lang="en-US" dirty="0" smtClean="0">
                <a:cs typeface="Courier New" pitchFamily="49" charset="0"/>
              </a:rPr>
              <a:t>cancels </a:t>
            </a:r>
            <a:r>
              <a:rPr lang="en-US" dirty="0">
                <a:cs typeface="Courier New" pitchFamily="49" charset="0"/>
              </a:rPr>
              <a:t>his </a:t>
            </a:r>
            <a:r>
              <a:rPr lang="en-US" dirty="0" smtClean="0">
                <a:cs typeface="Courier New" pitchFamily="49" charset="0"/>
              </a:rPr>
              <a:t>order</a:t>
            </a:r>
            <a:endParaRPr lang="en-US" dirty="0"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Courier New" pitchFamily="49" charset="0"/>
              </a:rPr>
              <a:t>We have 2 customers but have no sale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7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8561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4365104"/>
            <a:ext cx="6983413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 2</a:t>
            </a:r>
            <a:endParaRPr lang="bg-BG" dirty="0"/>
          </a:p>
        </p:txBody>
      </p:sp>
      <p:sp>
        <p:nvSpPr>
          <p:cNvPr id="1319939" name="Rectangle 3"/>
          <p:cNvSpPr>
            <a:spLocks noChangeArrowheads="1"/>
          </p:cNvSpPr>
          <p:nvPr/>
        </p:nvSpPr>
        <p:spPr bwMode="auto">
          <a:xfrm>
            <a:off x="539750" y="5354574"/>
            <a:ext cx="7993063" cy="1098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ctr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dirty="0">
                <a:solidFill>
                  <a:srgbClr val="FAF7C8"/>
                </a:solidFill>
                <a:latin typeface="+mn-lt"/>
              </a:rPr>
              <a:t>Keep Long </a:t>
            </a:r>
            <a:r>
              <a:rPr lang="en-US" sz="2800" dirty="0" smtClean="0">
                <a:solidFill>
                  <a:srgbClr val="FAF7C8"/>
                </a:solidFill>
                <a:latin typeface="+mn-lt"/>
              </a:rPr>
              <a:t>Transaction,</a:t>
            </a:r>
            <a:br>
              <a:rPr lang="en-US" sz="2800" dirty="0" smtClean="0">
                <a:solidFill>
                  <a:srgbClr val="FAF7C8"/>
                </a:solidFill>
                <a:latin typeface="+mn-lt"/>
              </a:rPr>
            </a:br>
            <a:r>
              <a:rPr lang="en-US" sz="2800" dirty="0" smtClean="0">
                <a:solidFill>
                  <a:srgbClr val="FAF7C8"/>
                </a:solidFill>
                <a:latin typeface="+mn-lt"/>
              </a:rPr>
              <a:t>but Perform </a:t>
            </a:r>
            <a:r>
              <a:rPr lang="en-US" sz="2800" dirty="0">
                <a:solidFill>
                  <a:srgbClr val="FAF7C8"/>
                </a:solidFill>
                <a:latin typeface="+mn-lt"/>
              </a:rPr>
              <a:t>Critical Changes</a:t>
            </a:r>
            <a:br>
              <a:rPr lang="en-US" sz="2800" dirty="0">
                <a:solidFill>
                  <a:srgbClr val="FAF7C8"/>
                </a:solidFill>
                <a:latin typeface="+mn-lt"/>
              </a:rPr>
            </a:br>
            <a:r>
              <a:rPr lang="en-US" sz="2800" dirty="0">
                <a:solidFill>
                  <a:srgbClr val="FAF7C8"/>
                </a:solidFill>
                <a:latin typeface="+mn-lt"/>
              </a:rPr>
              <a:t>in the Last Moment</a:t>
            </a:r>
            <a:endParaRPr lang="bg-BG" sz="2800" dirty="0">
              <a:solidFill>
                <a:srgbClr val="FAF7C8"/>
              </a:solidFill>
              <a:latin typeface="+mn-lt"/>
            </a:endParaRPr>
          </a:p>
        </p:txBody>
      </p:sp>
      <p:pic>
        <p:nvPicPr>
          <p:cNvPr id="3074" name="Picture 2" descr="http://mw2.google.com/mw-panoramio/photos/medium/75376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7556" y="980728"/>
            <a:ext cx="4982716" cy="300584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04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Solution 2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52864"/>
          </a:xfrm>
        </p:spPr>
        <p:txBody>
          <a:bodyPr/>
          <a:lstStyle/>
          <a:p>
            <a:pPr marL="447675" indent="-447675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dirty="0"/>
              <a:t>Create an order and keep the transaction open during the </a:t>
            </a:r>
            <a:r>
              <a:rPr lang="en-US" dirty="0" smtClean="0"/>
              <a:t>processing </a:t>
            </a:r>
            <a:r>
              <a:rPr lang="en-US" dirty="0"/>
              <a:t>of </a:t>
            </a:r>
            <a:r>
              <a:rPr lang="en-US" dirty="0" smtClean="0"/>
              <a:t>the order</a:t>
            </a:r>
            <a:endParaRPr lang="en-US" dirty="0"/>
          </a:p>
          <a:p>
            <a:pPr marL="447675" indent="-447675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dirty="0"/>
              <a:t>For each order item save it in the database and post the changes to DB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/>
              <a:t>If save fails </a:t>
            </a:r>
            <a:r>
              <a:rPr lang="en-US" dirty="0">
                <a:cs typeface="Arial" charset="0"/>
              </a:rPr>
              <a:t>c</a:t>
            </a:r>
            <a:r>
              <a:rPr lang="en-US" dirty="0"/>
              <a:t>orrect the invalid item and post it again </a:t>
            </a:r>
            <a:r>
              <a:rPr lang="en-US" dirty="0" smtClean="0"/>
              <a:t>(this could be complicated)</a:t>
            </a:r>
            <a:endParaRPr lang="en-US" noProof="1">
              <a:latin typeface="Courier New" pitchFamily="49" charset="0"/>
              <a:cs typeface="Courier New" pitchFamily="49" charset="0"/>
            </a:endParaRPr>
          </a:p>
          <a:p>
            <a:pPr marL="447675" indent="-447675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dirty="0"/>
              <a:t>Finally process the payment and commit the transaction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 smtClean="0"/>
              <a:t>Update the product </a:t>
            </a:r>
            <a:r>
              <a:rPr lang="en-US" dirty="0"/>
              <a:t>amounts and cash amounts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/>
              <a:t>If something </a:t>
            </a:r>
            <a:r>
              <a:rPr lang="en-US" dirty="0" smtClean="0"/>
              <a:t>fails, </a:t>
            </a:r>
            <a:r>
              <a:rPr lang="en-US" dirty="0"/>
              <a:t>rollback the </a:t>
            </a:r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9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848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5109</TotalTime>
  <Words>881</Words>
  <Application>Microsoft Office PowerPoint</Application>
  <PresentationFormat>On-screen Show (4:3)</PresentationFormat>
  <Paragraphs>135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Telerik-Academy-2012</vt:lpstr>
      <vt:lpstr>Transactions: Case Study</vt:lpstr>
      <vt:lpstr>In the Supermarket: Case Study</vt:lpstr>
      <vt:lpstr>Supermarket: Typical Scenario</vt:lpstr>
      <vt:lpstr>Supermarket: Typical Scenario (2)</vt:lpstr>
      <vt:lpstr>Solution 1</vt:lpstr>
      <vt:lpstr>Case Study: Solution 1</vt:lpstr>
      <vt:lpstr>Case Study: Solution 1</vt:lpstr>
      <vt:lpstr>Solution 2</vt:lpstr>
      <vt:lpstr>Case Study: Solution 2</vt:lpstr>
      <vt:lpstr>Case Study: Solution 2</vt:lpstr>
      <vt:lpstr>Case Study: Solution 2</vt:lpstr>
      <vt:lpstr>Solution 3</vt:lpstr>
      <vt:lpstr>Case Study: Solution 3</vt:lpstr>
      <vt:lpstr>Case Study: Solution 3</vt:lpstr>
      <vt:lpstr>Solution 4</vt:lpstr>
      <vt:lpstr>Case Study: Solution 4</vt:lpstr>
      <vt:lpstr>Transactions: Case Study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Transactions: Case Study</dc:title>
  <dc:creator>Svetlin Nakov</dc:creator>
  <cp:lastModifiedBy>Svetlin Nakov</cp:lastModifiedBy>
  <cp:revision>465</cp:revision>
  <dcterms:created xsi:type="dcterms:W3CDTF">2003-11-24T23:05:59Z</dcterms:created>
  <dcterms:modified xsi:type="dcterms:W3CDTF">2012-07-29T19:08:52Z</dcterms:modified>
</cp:coreProperties>
</file>