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79" r:id="rId6"/>
    <p:sldId id="260" r:id="rId7"/>
    <p:sldId id="262" r:id="rId8"/>
    <p:sldId id="273" r:id="rId9"/>
    <p:sldId id="27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063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B9027D7-0073-4A0E-A98F-F25C4705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85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B9027D7-0073-4A0E-A98F-F25C4705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5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645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73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7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://schoolacademy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7.jpe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NoSQL Databases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NoSQL Concepts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261580"/>
            <a:ext cx="1652517" cy="180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 descr="http://t0.gstatic.com/images?q=tbn:ANd9GcT2wwMA8h4TTEWCfGCZIhTHnPTYiiv92x24KylIV1X6OYxtuoGFaL9BvUO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74128" y="4648200"/>
            <a:ext cx="3060272" cy="1676400"/>
          </a:xfrm>
          <a:prstGeom prst="roundRect">
            <a:avLst>
              <a:gd name="adj" fmla="val 391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://siliconangle.com/files/2012/05/nosq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4400" y="374269"/>
            <a:ext cx="1768664" cy="1628698"/>
          </a:xfrm>
          <a:prstGeom prst="roundRect">
            <a:avLst>
              <a:gd name="adj" fmla="val 50000"/>
            </a:avLst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30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096" y="2361460"/>
            <a:ext cx="7761303" cy="2920754"/>
          </a:xfrm>
        </p:spPr>
        <p:txBody>
          <a:bodyPr/>
          <a:lstStyle/>
          <a:p>
            <a:r>
              <a:rPr lang="en-US" dirty="0" smtClean="0"/>
              <a:t>NoSQL Databases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Data models</a:t>
            </a:r>
          </a:p>
          <a:p>
            <a:r>
              <a:rPr lang="en-US" dirty="0" smtClean="0"/>
              <a:t>Relational vs NoSQL Databases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1266" name="Picture 2" descr="http://lh6.ggpht.com/_apBFwLItpPg/TYkhxLH8yNI/AAAAAAAAAdw/zqkxGGDxkLY/Unknow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30393" y="1953393"/>
            <a:ext cx="1837672" cy="222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58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05401"/>
            <a:ext cx="79248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NoSQL Databases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831680"/>
            <a:ext cx="7924800" cy="569120"/>
          </a:xfrm>
        </p:spPr>
        <p:txBody>
          <a:bodyPr/>
          <a:lstStyle/>
          <a:p>
            <a:r>
              <a:rPr lang="en-US" dirty="0" smtClean="0"/>
              <a:t>Overview, Models, Concepts, Examples</a:t>
            </a:r>
            <a:endParaRPr lang="en-US" dirty="0"/>
          </a:p>
        </p:txBody>
      </p:sp>
      <p:pic>
        <p:nvPicPr>
          <p:cNvPr id="4098" name="Picture 2" descr="http://smist08.files.wordpress.com/2012/01/nosq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1384" y="2641350"/>
            <a:ext cx="7162016" cy="2083050"/>
          </a:xfrm>
          <a:prstGeom prst="roundRect">
            <a:avLst>
              <a:gd name="adj" fmla="val 29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smoothspan.files.wordpress.com/2011/07/nosql-databas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9163" y="447304"/>
            <a:ext cx="3238500" cy="1781176"/>
          </a:xfrm>
          <a:prstGeom prst="roundRect">
            <a:avLst>
              <a:gd name="adj" fmla="val 29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cdn4.techworld.com/cmsdata/slideshow/3404109/slide-1_thumb555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3600" y="614379"/>
            <a:ext cx="2143125" cy="1614101"/>
          </a:xfrm>
          <a:prstGeom prst="roundRect">
            <a:avLst>
              <a:gd name="adj" fmla="val 29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91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Relational vs. NoSQL Databases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Relational databases</a:t>
            </a:r>
          </a:p>
          <a:p>
            <a:pPr lvl="1"/>
            <a:r>
              <a:rPr lang="en-US" dirty="0" smtClean="0"/>
              <a:t>Data stored as table rows</a:t>
            </a:r>
          </a:p>
          <a:p>
            <a:pPr lvl="1"/>
            <a:r>
              <a:rPr lang="en-US" dirty="0" smtClean="0"/>
              <a:t>Relationships between related rows</a:t>
            </a:r>
          </a:p>
          <a:p>
            <a:pPr lvl="1"/>
            <a:r>
              <a:rPr lang="en-US" dirty="0" smtClean="0"/>
              <a:t>Single entity spans multiple tables</a:t>
            </a:r>
          </a:p>
          <a:p>
            <a:pPr lvl="1"/>
            <a:r>
              <a:rPr lang="en-US" dirty="0" smtClean="0"/>
              <a:t>RDBMS systems are very mature, rock solid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NoSQL databases</a:t>
            </a:r>
          </a:p>
          <a:p>
            <a:pPr lvl="1"/>
            <a:r>
              <a:rPr lang="en-US" dirty="0" smtClean="0"/>
              <a:t>Data stored as documents or other values</a:t>
            </a:r>
          </a:p>
          <a:p>
            <a:pPr lvl="1"/>
            <a:r>
              <a:rPr lang="en-US" dirty="0" smtClean="0"/>
              <a:t>Single entity (document) is a single record</a:t>
            </a:r>
          </a:p>
          <a:p>
            <a:pPr lvl="1"/>
            <a:r>
              <a:rPr lang="en-US" dirty="0" smtClean="0"/>
              <a:t>Documents do not have a fixed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80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Non-Relational 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87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Document 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Set of documents, e.g. JSON strings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Key-value 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Set of key-value pairs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Hierarchical key-value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Hierarchy of key-value pairs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Wide-column 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Key-value model with schema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Object 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Set of OOP-style objects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3074" name="Picture 2" descr="http://www.dataversity.net/wp-content/uploads/2012/07/Modeling-Base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902474" y="3700356"/>
            <a:ext cx="1684007" cy="2624244"/>
          </a:xfrm>
          <a:prstGeom prst="roundRect">
            <a:avLst>
              <a:gd name="adj" fmla="val 1232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87" y="1034469"/>
            <a:ext cx="1787680" cy="224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59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NoSQL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54722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NoSQL databases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Schema-free document storage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Still support indexing and querying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Still support CRUD operations (create, read, update, delete)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Still supports </a:t>
            </a:r>
            <a:r>
              <a:rPr lang="en-US" dirty="0"/>
              <a:t>concurrency </a:t>
            </a:r>
            <a:r>
              <a:rPr lang="en-US" dirty="0" smtClean="0"/>
              <a:t> and transactions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have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Highly optimized for append / retrieve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Great performance and scalability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NoSQL == “No SQL” or “Not Only SQL”?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1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269259" y="4690110"/>
            <a:ext cx="322406" cy="552450"/>
            <a:chOff x="6708708" y="3547110"/>
            <a:chExt cx="322406" cy="55245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6743700" y="3606800"/>
              <a:ext cx="0" cy="4318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708708" y="354711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000" b="1" dirty="0" smtClean="0"/>
                <a:t>*</a:t>
              </a:r>
              <a:endParaRPr lang="bg-BG" sz="20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11796" y="369945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000" b="1" dirty="0" smtClean="0"/>
                <a:t>1</a:t>
              </a:r>
              <a:endParaRPr lang="bg-BG" sz="20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vs. NoSQL Models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673600" y="1574800"/>
            <a:ext cx="4013200" cy="5029200"/>
            <a:chOff x="431800" y="1524000"/>
            <a:chExt cx="4013200" cy="5029200"/>
          </a:xfrm>
        </p:grpSpPr>
        <p:pic>
          <p:nvPicPr>
            <p:cNvPr id="1026" name="Picture 2" descr="blank, document, file, page, paper icon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820" r="10582"/>
            <a:stretch/>
          </p:blipFill>
          <p:spPr bwMode="auto">
            <a:xfrm>
              <a:off x="431800" y="1524000"/>
              <a:ext cx="4013200" cy="50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726126" y="1772483"/>
              <a:ext cx="2575000" cy="4247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Name: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Doncho Minkov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Gender: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male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Phone: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+359333777555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Address: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Street: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Al. Malinov 31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Post Code: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1729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Town: </a:t>
              </a:r>
              <a:r>
                <a:rPr lang="en-US" sz="1800" b="1" dirty="0">
                  <a:solidFill>
                    <a:schemeClr val="bg1"/>
                  </a:solidFill>
                </a:rPr>
                <a:t>Sofia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Country: </a:t>
              </a:r>
              <a:r>
                <a:rPr lang="en-US" sz="1800" b="1" dirty="0">
                  <a:solidFill>
                    <a:schemeClr val="bg1"/>
                  </a:solidFill>
                </a:rPr>
                <a:t>Bulgaria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Email: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minkov@abv.bg</a:t>
              </a:r>
              <a:endParaRPr lang="bg-BG" sz="1800" b="1" dirty="0" smtClean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Site: </a:t>
              </a:r>
              <a:r>
                <a:rPr lang="en-US" sz="1800" b="1" dirty="0">
                  <a:solidFill>
                    <a:schemeClr val="bg1"/>
                  </a:solidFill>
                </a:rPr>
                <a:t>http://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minkov.it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245250" y="914400"/>
            <a:ext cx="25779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Model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0965" y="914400"/>
            <a:ext cx="25267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Relational Model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277427" y="3467040"/>
            <a:ext cx="328054" cy="556320"/>
            <a:chOff x="6710680" y="3543240"/>
            <a:chExt cx="328054" cy="556320"/>
          </a:xfrm>
        </p:grpSpPr>
        <p:cxnSp>
          <p:nvCxnSpPr>
            <p:cNvPr id="16" name="Straight Connector 15"/>
            <p:cNvCxnSpPr>
              <a:stCxn id="11" idx="2"/>
              <a:endCxn id="13" idx="0"/>
            </p:cNvCxnSpPr>
            <p:nvPr/>
          </p:nvCxnSpPr>
          <p:spPr>
            <a:xfrm>
              <a:off x="6743700" y="3606800"/>
              <a:ext cx="0" cy="4318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710680" y="354324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000" b="1" dirty="0" smtClean="0"/>
                <a:t>*</a:t>
              </a:r>
              <a:endParaRPr lang="bg-BG" sz="20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19416" y="369945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000" b="1" dirty="0" smtClean="0"/>
                <a:t>1</a:t>
              </a:r>
              <a:endParaRPr lang="bg-BG" sz="2000" b="1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263611" y="5515550"/>
            <a:ext cx="328054" cy="546220"/>
            <a:chOff x="6703060" y="3550860"/>
            <a:chExt cx="328054" cy="54622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6743700" y="3606800"/>
              <a:ext cx="0" cy="4318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703060" y="355086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000" b="1" dirty="0" smtClean="0"/>
                <a:t>*</a:t>
              </a:r>
              <a:endParaRPr lang="bg-BG" sz="20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11796" y="369697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000" b="1" dirty="0" smtClean="0"/>
                <a:t>1</a:t>
              </a:r>
              <a:endParaRPr lang="bg-BG" sz="2000" b="1" dirty="0"/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95947" y="1549400"/>
          <a:ext cx="3429000" cy="1981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85253"/>
                <a:gridCol w="20437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Doncho Minkov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Gender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male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Phone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+359333777555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Email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minkov@abv.bg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Site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http://minkov.it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609600" y="6000750"/>
          <a:ext cx="3429000" cy="396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70449"/>
                <a:gridCol w="2058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Country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Bulgaria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595947" y="3962400"/>
          <a:ext cx="3429000" cy="7924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70449"/>
                <a:gridCol w="2058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Street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Al. Malinov 31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Post Code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1729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09600" y="5179060"/>
          <a:ext cx="3429000" cy="396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70449"/>
                <a:gridCol w="2058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Town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32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NoSQL Databases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6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Telerik School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/>
              </a:rPr>
              <a:t>schoolacademy.telerik.com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1208" y="49530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0" y="25908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72187" y="3938587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>
            <a:hlinkClick r:id="rId2" tooltip="Telerik School Academy - Free Software Development Trainings for High-School Students"/>
          </p:cNvPr>
          <p:cNvPicPr>
            <a:picLocks noChangeAspect="1" noChangeArrowheads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942019" y="1219200"/>
            <a:ext cx="2606040" cy="89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89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14</TotalTime>
  <Words>301</Words>
  <Application>Microsoft Office PowerPoint</Application>
  <PresentationFormat>On-screen Show (4:3)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Cambria</vt:lpstr>
      <vt:lpstr>Consolas</vt:lpstr>
      <vt:lpstr>Corbel</vt:lpstr>
      <vt:lpstr>Wingdings 2</vt:lpstr>
      <vt:lpstr>Telerik Academy theme</vt:lpstr>
      <vt:lpstr>NoSQL Databases</vt:lpstr>
      <vt:lpstr>Table of Contents</vt:lpstr>
      <vt:lpstr>NoSQL Databases</vt:lpstr>
      <vt:lpstr>Relational vs. NoSQL Databases</vt:lpstr>
      <vt:lpstr>Non-Relational Data Models</vt:lpstr>
      <vt:lpstr>What is NoSQL Database?</vt:lpstr>
      <vt:lpstr>Relational vs. NoSQL Models</vt:lpstr>
      <vt:lpstr>NoSQL Databases</vt:lpstr>
      <vt:lpstr>Free Trainings @ Telerik Academy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Databases</dc:title>
  <dc:creator>Doncho Minkov</dc:creator>
  <cp:lastModifiedBy>Doncho Minkov</cp:lastModifiedBy>
  <cp:revision>51</cp:revision>
  <dcterms:created xsi:type="dcterms:W3CDTF">2014-08-28T14:33:35Z</dcterms:created>
  <dcterms:modified xsi:type="dcterms:W3CDTF">2014-09-03T11:02:45Z</dcterms:modified>
</cp:coreProperties>
</file>