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4" r:id="rId9"/>
    <p:sldId id="295" r:id="rId10"/>
    <p:sldId id="331" r:id="rId11"/>
    <p:sldId id="296" r:id="rId12"/>
    <p:sldId id="297" r:id="rId13"/>
    <p:sldId id="298" r:id="rId14"/>
    <p:sldId id="332" r:id="rId15"/>
    <p:sldId id="300" r:id="rId16"/>
    <p:sldId id="301" r:id="rId17"/>
    <p:sldId id="302" r:id="rId18"/>
    <p:sldId id="303" r:id="rId19"/>
    <p:sldId id="304" r:id="rId20"/>
    <p:sldId id="333" r:id="rId21"/>
    <p:sldId id="305" r:id="rId22"/>
    <p:sldId id="306" r:id="rId23"/>
    <p:sldId id="307" r:id="rId24"/>
    <p:sldId id="308" r:id="rId25"/>
    <p:sldId id="310" r:id="rId26"/>
    <p:sldId id="337" r:id="rId27"/>
    <p:sldId id="338" r:id="rId28"/>
    <p:sldId id="334" r:id="rId29"/>
    <p:sldId id="335" r:id="rId30"/>
    <p:sldId id="340" r:id="rId31"/>
    <p:sldId id="341" r:id="rId32"/>
    <p:sldId id="280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C55C-53BF-4081-8CF5-AC38D234AED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656B0-F18A-4AD1-9044-98DEBB51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E93C259-A805-481A-92F1-13107B2C3661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AED4C-56FB-4B13-9350-BD7A85696B19}" type="slidenum">
              <a:rPr lang="en-US"/>
              <a:pPr/>
              <a:t>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82632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B5054C-7849-441A-B293-703FA21C4EF7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16118A-C9DB-4CE1-84E1-F1DE13BF3667}" type="slidenum">
              <a:rPr lang="en-US"/>
              <a:pPr/>
              <a:t>21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56225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B343F5B-DF9C-4591-9692-CF563EF2E5AC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F5A05-5CAA-4285-95A6-EDB935C47027}" type="slidenum">
              <a:rPr lang="en-US"/>
              <a:pPr/>
              <a:t>23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557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B2971F-3603-407F-8844-95F55D47CDFD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DFDEC-BD1C-4C54-80DF-6E6AC020B8C1}" type="slidenum">
              <a:rPr lang="en-US"/>
              <a:pPr/>
              <a:t>25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4487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037E3E-6D8E-463D-ABE9-C7A3CA85F106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98711-5B19-4980-B13E-720165D5E593}" type="slidenum">
              <a:rPr lang="en-US"/>
              <a:pPr/>
              <a:t>29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9205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F8B11E-FFE5-46CB-B9DA-D6EB2B96E06A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DD287-1BD8-4D2C-90E9-2AA936F4A370}" type="slidenum">
              <a:rPr lang="en-US"/>
              <a:pPr/>
              <a:t>33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4435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74F35CC-B058-49B9-A08C-425CA86C8D1F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920CB-DA29-465A-BD23-24806F5C70E3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8965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7FD7943-ED0D-40AE-8D92-D368B90EE5E8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140A4-0AD1-4499-BE8E-677FA25775D4}" type="slidenum">
              <a:rPr lang="en-US"/>
              <a:pPr/>
              <a:t>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5199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15A49CB-1487-4C12-B7A0-494658705D59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8FF16-7F0E-4604-815E-603C67994DEC}" type="slidenum">
              <a:rPr lang="en-US"/>
              <a:pPr/>
              <a:t>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7224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9DEB94-8C4B-4AB6-A86B-8C7D0A2265E3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3502D4-1895-4FFF-A959-57E99A691B48}" type="slidenum">
              <a:rPr lang="en-US"/>
              <a:pPr/>
              <a:t>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0722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D4B151-E506-41F0-9DCF-50F92BE179A6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93E89-A3B2-48C9-97C7-1C16E60B424B}" type="slidenum">
              <a:rPr lang="en-US"/>
              <a:pPr/>
              <a:t>12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9360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C052D88-6CFB-47D7-B303-319C5C294333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07AA1-1983-48D2-8840-2CF1B8D91631}" type="slidenum">
              <a:rPr lang="en-US"/>
              <a:pPr/>
              <a:t>13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58219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68A6A3-1F9E-4FA7-ADFE-C8EE6C7A4689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0D5AC-0B97-4012-BE4E-D64A1E7AE142}" type="slidenum">
              <a:rPr lang="en-US"/>
              <a:pPr/>
              <a:t>16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37184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967C39B-00E6-4DAB-8A54-B35D4739D788}" type="datetime1">
              <a:rPr lang="en-US"/>
              <a:pPr/>
              <a:t>11/11/2014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372AF-5C27-4E6D-8C58-28324D6C2DCF}" type="slidenum">
              <a:rPr lang="en-US"/>
              <a:pPr/>
              <a:t>19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9376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80655" y="2909456"/>
            <a:ext cx="4987635" cy="125614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pic>
        <p:nvPicPr>
          <p:cNvPr id="34" name="Picture 2" descr="http://school.discoveryeducation.com/clipart/images/question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91" y="1309254"/>
            <a:ext cx="2093734" cy="4391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422902"/>
            <a:ext cx="8229600" cy="1524000"/>
          </a:xfrm>
        </p:spPr>
        <p:txBody>
          <a:bodyPr/>
          <a:lstStyle/>
          <a:p>
            <a:r>
              <a:rPr lang="en-US" dirty="0"/>
              <a:t>Windows Universal Controls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6669">
            <a:off x="1168994" y="1164230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000" y1="41969" x2="71500" y2="42487"/>
                        <a14:foregroundMark x1="28000" y1="51813" x2="33500" y2="24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8574">
            <a:off x="334559" y="3271343"/>
            <a:ext cx="1905000" cy="18383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s.msdn.com/cfs-file.ashx/__key/communityserver-blogs-components-weblogfiles/00-00-01-44-28-metablogapi/4885.win8logo_5F00_3562AC5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0" b="32040"/>
          <a:stretch/>
        </p:blipFill>
        <p:spPr bwMode="auto">
          <a:xfrm>
            <a:off x="4701711" y="631798"/>
            <a:ext cx="3474345" cy="79576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19" y="4489187"/>
            <a:ext cx="476316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TextB</a:t>
            </a:r>
            <a:r>
              <a:rPr lang="en-US" dirty="0" smtClean="0"/>
              <a:t>lock</a:t>
            </a:r>
            <a:endParaRPr lang="bg-BG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a lightweight control for displaying small amounts of text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effectLst/>
              </a:rPr>
              <a:t>Name - </a:t>
            </a:r>
            <a:r>
              <a:rPr lang="en-US" sz="2800" dirty="0">
                <a:effectLst/>
              </a:rPr>
              <a:t>identifying name of the object</a:t>
            </a:r>
            <a:endParaRPr lang="en-US" sz="2800" dirty="0" smtClean="0">
              <a:effectLst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err="1" smtClean="0"/>
              <a:t>TextWrapping</a:t>
            </a: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539750" y="3662364"/>
            <a:ext cx="8064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VerticalAlignment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Center"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HorizontalAlignment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="Center"</a:t>
            </a:r>
          </a:p>
          <a:p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FontSize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="35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000" dirty="0"/>
          </a:p>
          <a:p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FontWeight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="Bold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TextWrapping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Wrap"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Text="I am a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84" y="3203811"/>
            <a:ext cx="2348441" cy="15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RichEditBox</a:t>
            </a:r>
            <a:endParaRPr lang="bg-BG" dirty="0" smtClean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RichEditBox</a:t>
            </a:r>
            <a:r>
              <a:rPr lang="en-US" dirty="0" smtClean="0"/>
              <a:t> supports all of the commands defined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EditingCommands</a:t>
            </a:r>
            <a:r>
              <a:rPr lang="en-US" dirty="0" smtClean="0"/>
              <a:t> class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</a:t>
            </a:r>
            <a:r>
              <a:rPr lang="bg-BG" dirty="0" smtClean="0"/>
              <a:t>ecognize</a:t>
            </a:r>
            <a:r>
              <a:rPr lang="en-US" dirty="0" smtClean="0"/>
              <a:t> </a:t>
            </a:r>
            <a:r>
              <a:rPr lang="bg-BG" dirty="0" smtClean="0"/>
              <a:t>the RTF format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Paste formatted text from Internet Explorer and Word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Both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RichTextBox</a:t>
            </a:r>
            <a:r>
              <a:rPr lang="en-US" dirty="0" smtClean="0"/>
              <a:t> offer built-in spellchecking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IsSpellCheckEnabled</a:t>
            </a:r>
            <a:r>
              <a:rPr lang="bg-BG" dirty="0" smtClean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07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noProof="1" smtClean="0"/>
              <a:t>Text Boxes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60418" name="Picture 2" descr="http://www.langantiques.com/images/external/160/1233185936_Antique_Enamel_and_18_Karat_Gold_Box_3_4_View_1160-1-468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2171700" cy="1869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750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Buttons</a:t>
            </a:r>
          </a:p>
        </p:txBody>
      </p:sp>
      <p:pic>
        <p:nvPicPr>
          <p:cNvPr id="58370" name="Picture 2" descr="http://www.thingamababy.com/images/button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2772"/>
            <a:ext cx="3810000" cy="2824656"/>
          </a:xfrm>
          <a:prstGeom prst="roundRect">
            <a:avLst>
              <a:gd name="adj" fmla="val 25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633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Button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26502"/>
            <a:ext cx="8686800" cy="3041858"/>
          </a:xfrm>
        </p:spPr>
        <p:txBody>
          <a:bodyPr/>
          <a:lstStyle/>
          <a:p>
            <a:r>
              <a:rPr lang="en-US" dirty="0" smtClean="0"/>
              <a:t>Windows 8 Store supports many types of buttons</a:t>
            </a:r>
          </a:p>
          <a:p>
            <a:pPr lvl="1"/>
            <a:r>
              <a:rPr lang="en-US" sz="2800" dirty="0" smtClean="0"/>
              <a:t>Button – the regular button</a:t>
            </a:r>
          </a:p>
          <a:p>
            <a:pPr lvl="2"/>
            <a:r>
              <a:rPr lang="en-US" sz="2600" dirty="0" smtClean="0"/>
              <a:t>Click event handler</a:t>
            </a:r>
          </a:p>
          <a:p>
            <a:pPr lvl="2"/>
            <a:r>
              <a:rPr lang="en-US" sz="2600" dirty="0" smtClean="0"/>
              <a:t>Content property</a:t>
            </a:r>
          </a:p>
          <a:p>
            <a:pPr lvl="2"/>
            <a:r>
              <a:rPr lang="en-US" sz="2600" dirty="0" smtClean="0"/>
              <a:t>Command property for command binding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656124"/>
            <a:ext cx="8077200" cy="1323439"/>
          </a:xfrm>
        </p:spPr>
        <p:txBody>
          <a:bodyPr/>
          <a:lstStyle/>
          <a:p>
            <a:r>
              <a:rPr lang="en-US" dirty="0" smtClean="0"/>
              <a:t>&lt;Button Content="Click me"</a:t>
            </a:r>
          </a:p>
          <a:p>
            <a:r>
              <a:rPr lang="en-US" dirty="0"/>
              <a:t> </a:t>
            </a:r>
            <a:r>
              <a:rPr lang="en-US" dirty="0" smtClean="0"/>
              <a:t>       Click="</a:t>
            </a:r>
            <a:r>
              <a:rPr lang="en-US" dirty="0" err="1" smtClean="0"/>
              <a:t>OnButtonClick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&lt;Button Content="Click me with command"</a:t>
            </a:r>
          </a:p>
          <a:p>
            <a:r>
              <a:rPr lang="en-US" dirty="0"/>
              <a:t> </a:t>
            </a:r>
            <a:r>
              <a:rPr lang="en-US" dirty="0" smtClean="0"/>
              <a:t>       Command={Binding Click}"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ToggleButton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Holds its state when it is clicked</a:t>
            </a:r>
          </a:p>
          <a:p>
            <a:pPr lvl="1">
              <a:lnSpc>
                <a:spcPct val="100000"/>
              </a:lnSpc>
              <a:defRPr/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bg-BG" sz="2800" dirty="0" smtClean="0"/>
              <a:t> property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IsThreeState</a:t>
            </a:r>
            <a:r>
              <a:rPr lang="bg-BG" sz="3000" dirty="0" smtClean="0"/>
              <a:t> property</a:t>
            </a: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G</a:t>
            </a:r>
            <a:r>
              <a:rPr lang="bg-BG" sz="2800" dirty="0" smtClean="0"/>
              <a:t>ives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en-US" sz="2800" dirty="0" smtClean="0"/>
              <a:t> three possible values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true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defines a separate event for each </a:t>
            </a:r>
            <a:r>
              <a:rPr lang="bg-BG" sz="3000" dirty="0" smtClean="0"/>
              <a:t>value of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Checked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Unchecked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  <a:defRPr/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Indeterminate</a:t>
            </a:r>
            <a:r>
              <a:rPr lang="bg-BG" sz="2800" dirty="0" smtClean="0"/>
              <a:t> for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04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noProof="1" smtClean="0"/>
              <a:t>ToggleButton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9360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4274" name="Picture 2" descr="http://macroblog.typepad.com/macroblog/images/win_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2371726" cy="22262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0830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CheckButton</a:t>
            </a:r>
            <a:r>
              <a:rPr lang="en-US" dirty="0" smtClean="0"/>
              <a:t> and </a:t>
            </a:r>
            <a:r>
              <a:rPr lang="bg-BG" dirty="0" smtClean="0"/>
              <a:t>RadioButton 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They derive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ButtonBase</a:t>
            </a:r>
            <a:r>
              <a:rPr lang="en-US" sz="3000" noProof="1" smtClean="0"/>
              <a:t> </a:t>
            </a:r>
            <a:r>
              <a:rPr lang="en-US" sz="3000" dirty="0" smtClean="0"/>
              <a:t>indirectly via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class</a:t>
            </a:r>
          </a:p>
          <a:p>
            <a:pPr>
              <a:lnSpc>
                <a:spcPct val="100000"/>
              </a:lnSpc>
              <a:defRPr/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en-US" sz="3000" dirty="0" smtClean="0"/>
              <a:t> property, indicating whether the user has checked the button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sz="3000" dirty="0" smtClean="0"/>
              <a:t> is nothing more than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with a different appearance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 buttons</a:t>
            </a:r>
            <a:r>
              <a:rPr lang="en-US" sz="3000" dirty="0" smtClean="0"/>
              <a:t> are normally used in groups in which only one button may be selected </a:t>
            </a:r>
            <a:r>
              <a:rPr lang="bg-BG" sz="3000" dirty="0" smtClean="0"/>
              <a:t>at a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90" y="3252709"/>
            <a:ext cx="1619476" cy="3715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72" y="3252709"/>
            <a:ext cx="127652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95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RadioButton </a:t>
            </a:r>
            <a:r>
              <a:rPr lang="en-US" dirty="0" smtClean="0"/>
              <a:t>- Example</a:t>
            </a:r>
            <a:endParaRPr lang="bg-BG" dirty="0" smtClean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Grouping radio buttons by name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685800" y="2019948"/>
            <a:ext cx="7772400" cy="42319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&lt;StackPanel&gt;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GroupName="Fuel"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Margin="3"&gt;Petrol&lt;/RadioButton&gt;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GroupName="Fuel"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Margin="3"&gt;Diesel&lt;/RadioButton&gt;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Margin="3"&gt;Unforced&lt;/RadioButton&gt;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Margin="3"&gt;Mechanical supercharger&lt;/RadioButton&gt;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Margin="3"&gt;Turbocharger&lt;/RadioButton&gt;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&lt;/StackPanel&gt;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1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657600"/>
            <a:ext cx="56388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RadioButton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4383879"/>
            <a:ext cx="56388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50178" name="Picture 2" descr="http://static.howstuffworks.com/gif/satellite-rad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40" y="523875"/>
            <a:ext cx="2750820" cy="3438526"/>
          </a:xfrm>
          <a:prstGeom prst="roundRect">
            <a:avLst>
              <a:gd name="adj" fmla="val 4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8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100000"/>
              </a:lnSpc>
              <a:buFont typeface="Courier New" pitchFamily="49" charset="0"/>
              <a:buAutoNum type="arabicPeriod"/>
              <a:defRPr/>
            </a:pPr>
            <a:r>
              <a:rPr lang="en-US" dirty="0" smtClean="0"/>
              <a:t>XAML Controls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Text controls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Buttons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List controls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GroupBox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Expander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Menus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Toolbars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www.magma.ca/~urbship/book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05" y="1333844"/>
            <a:ext cx="2521016" cy="2780956"/>
          </a:xfrm>
          <a:prstGeom prst="roundRect">
            <a:avLst>
              <a:gd name="adj" fmla="val 4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0069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Buttons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HyperLinkButton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Navigates </a:t>
            </a:r>
            <a:r>
              <a:rPr lang="en-US" sz="2400" dirty="0"/>
              <a:t>to a given </a:t>
            </a:r>
            <a:r>
              <a:rPr lang="en-US" sz="2400" dirty="0" smtClean="0"/>
              <a:t>URL through </a:t>
            </a:r>
            <a:r>
              <a:rPr lang="en-US" sz="2400" dirty="0" err="1"/>
              <a:t>NavigateUri</a:t>
            </a:r>
            <a:r>
              <a:rPr lang="en-US" sz="2400" dirty="0"/>
              <a:t> </a:t>
            </a:r>
            <a:r>
              <a:rPr lang="en-US" sz="2400" dirty="0" smtClean="0"/>
              <a:t>property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Click event </a:t>
            </a:r>
            <a:r>
              <a:rPr lang="en-US" sz="2400" dirty="0" smtClean="0"/>
              <a:t>handler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r>
              <a:rPr lang="en-US" dirty="0" err="1" smtClean="0"/>
              <a:t>RepeatButton</a:t>
            </a:r>
            <a:endParaRPr lang="en-US" dirty="0" smtClean="0"/>
          </a:p>
          <a:p>
            <a:pPr lvl="1"/>
            <a:r>
              <a:rPr lang="en-US" sz="2400" dirty="0" smtClean="0"/>
              <a:t>Like </a:t>
            </a:r>
            <a:r>
              <a:rPr lang="en-US" sz="2400" dirty="0"/>
              <a:t>the regular Button, but the mouse/finger can keep pressing</a:t>
            </a:r>
          </a:p>
          <a:p>
            <a:pPr lvl="1"/>
            <a:r>
              <a:rPr lang="en-US" sz="2400" dirty="0"/>
              <a:t>Click event handler – fires while the button is pressed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/>
        </p:nvSpPr>
        <p:spPr>
          <a:xfrm>
            <a:off x="533400" y="2603997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</a:t>
            </a:r>
            <a:r>
              <a:rPr lang="en-US" dirty="0" err="1"/>
              <a:t>HyperlinkButton</a:t>
            </a:r>
            <a:r>
              <a:rPr lang="en-US" dirty="0"/>
              <a:t> Content="Go to http://minkov.it"</a:t>
            </a:r>
          </a:p>
          <a:p>
            <a:r>
              <a:rPr lang="en-US" dirty="0" smtClean="0"/>
              <a:t>                 </a:t>
            </a:r>
            <a:r>
              <a:rPr lang="en-US" dirty="0" err="1"/>
              <a:t>NavigateUri</a:t>
            </a:r>
            <a:r>
              <a:rPr lang="en-US" dirty="0"/>
              <a:t>="http://minkov.it"/&gt;</a:t>
            </a:r>
          </a:p>
        </p:txBody>
      </p:sp>
      <p:sp>
        <p:nvSpPr>
          <p:cNvPr id="7" name="Text Placeholder 5"/>
          <p:cNvSpPr>
            <a:spLocks noGrp="1"/>
          </p:cNvSpPr>
          <p:nvPr/>
        </p:nvSpPr>
        <p:spPr>
          <a:xfrm>
            <a:off x="533400" y="5582733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</a:t>
            </a:r>
            <a:r>
              <a:rPr lang="en-US" dirty="0" err="1"/>
              <a:t>RepeatButton</a:t>
            </a:r>
            <a:r>
              <a:rPr lang="en-US" dirty="0"/>
              <a:t> Content="Click repeatedly"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Click</a:t>
            </a:r>
            <a:r>
              <a:rPr lang="en-US" dirty="0"/>
              <a:t>="</a:t>
            </a:r>
            <a:r>
              <a:rPr lang="en-US" dirty="0" err="1"/>
              <a:t>OnRepeatButtonClick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05099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List </a:t>
            </a:r>
            <a:r>
              <a:rPr lang="en-US" dirty="0" smtClean="0"/>
              <a:t>C</a:t>
            </a:r>
            <a:r>
              <a:rPr lang="bg-BG" dirty="0" smtClean="0"/>
              <a:t>ontrols </a:t>
            </a:r>
          </a:p>
        </p:txBody>
      </p:sp>
      <p:pic>
        <p:nvPicPr>
          <p:cNvPr id="48130" name="Picture 2" descr="http://www.artsforge.com/danny/chai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06464"/>
            <a:ext cx="4429126" cy="3236936"/>
          </a:xfrm>
          <a:prstGeom prst="roundRect">
            <a:avLst>
              <a:gd name="adj" fmla="val 3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064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ComboBox 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Enables users to select one item from a list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dirty="0" smtClean="0"/>
              <a:t> defines two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DropDownOpened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DropDownClosed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dirty="0" smtClean="0"/>
              <a:t> can contain complex items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4580" name="Picture 4" descr="Combo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76400"/>
            <a:ext cx="1295400" cy="1036637"/>
          </a:xfrm>
          <a:prstGeom prst="roundRect">
            <a:avLst>
              <a:gd name="adj" fmla="val 577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300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29200" y="2743200"/>
            <a:ext cx="3657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ComboBox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29200" y="3469479"/>
            <a:ext cx="3657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45058" name="Picture 2" descr="http://videogames.techfresh.net/wp-content/uploads/2009/04/ultimate-comb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43000"/>
            <a:ext cx="4095750" cy="4905800"/>
          </a:xfrm>
          <a:prstGeom prst="roundRect">
            <a:avLst>
              <a:gd name="adj" fmla="val 55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88206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ListView</a:t>
            </a:r>
            <a:r>
              <a:rPr lang="en-US" dirty="0" smtClean="0"/>
              <a:t> &amp; </a:t>
            </a:r>
            <a:r>
              <a:rPr lang="en-US" dirty="0" err="1" smtClean="0"/>
              <a:t>GridView</a:t>
            </a:r>
            <a:endParaRPr lang="bg-BG" dirty="0" smtClean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>
                <a:effectLst/>
              </a:rPr>
              <a:t> - Control that displays a vertical list of data items</a:t>
            </a:r>
          </a:p>
          <a:p>
            <a:pPr>
              <a:lnSpc>
                <a:spcPct val="110000"/>
              </a:lnSpc>
              <a:defRPr/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 smtClean="0">
                <a:effectLst/>
              </a:rPr>
              <a:t> - </a:t>
            </a:r>
            <a:r>
              <a:rPr lang="en-US" dirty="0">
                <a:effectLst/>
              </a:rPr>
              <a:t>Control that displays a horizontal grid of data items</a:t>
            </a:r>
            <a:endParaRPr lang="en-US" dirty="0" smtClean="0">
              <a:effectLst/>
            </a:endParaRP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effectLst/>
              </a:rPr>
              <a:t>Both are 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ItemsControl</a:t>
            </a:r>
            <a:r>
              <a:rPr lang="en-US" dirty="0" smtClean="0">
                <a:effectLst/>
              </a:rPr>
              <a:t>, so they can contain a collection of items of any type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effectLst/>
              </a:rPr>
              <a:t>To populate: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800" dirty="0" smtClean="0">
                <a:effectLst/>
              </a:rPr>
              <a:t>add items to the 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sz="2800" dirty="0" smtClean="0">
                <a:effectLst/>
              </a:rPr>
              <a:t> collection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800" dirty="0" smtClean="0">
                <a:effectLst/>
              </a:rPr>
              <a:t>or set the 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ItemsSource</a:t>
            </a:r>
            <a:r>
              <a:rPr lang="en-US" sz="2800" dirty="0" smtClean="0">
                <a:effectLst/>
              </a:rPr>
              <a:t> property to a data source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3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ListView</a:t>
            </a:r>
            <a:r>
              <a:rPr lang="en-US" dirty="0" smtClean="0"/>
              <a:t> and </a:t>
            </a:r>
            <a:r>
              <a:rPr lang="bg-BG" dirty="0" smtClean="0"/>
              <a:t>GridView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39938" name="Picture 2" descr="http://image.novinitepro.bg/media/images///600xX/Mar2009//6024467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4648200" cy="2409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0096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AppBar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2112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AppBar</a:t>
            </a:r>
            <a:r>
              <a:rPr lang="en-US" dirty="0" smtClean="0"/>
              <a:t> is just a toolbar for displaying application specific commands</a:t>
            </a:r>
          </a:p>
          <a:p>
            <a:pPr lvl="1"/>
            <a:r>
              <a:rPr lang="en-US" sz="2800" dirty="0" smtClean="0"/>
              <a:t>Like settings and shortcut commands</a:t>
            </a:r>
          </a:p>
          <a:p>
            <a:pPr lvl="1"/>
            <a:r>
              <a:rPr lang="en-US" sz="2800" dirty="0" smtClean="0"/>
              <a:t>Can be either </a:t>
            </a:r>
            <a:r>
              <a:rPr lang="en-US" sz="2800" dirty="0" err="1" smtClean="0"/>
              <a:t>TopAppbar</a:t>
            </a:r>
            <a:r>
              <a:rPr lang="en-US" sz="2800" dirty="0" smtClean="0"/>
              <a:t> or </a:t>
            </a:r>
            <a:r>
              <a:rPr lang="en-US" sz="2800" dirty="0" err="1" smtClean="0"/>
              <a:t>BottomAppBar</a:t>
            </a:r>
            <a:endParaRPr lang="bg-BG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245504"/>
            <a:ext cx="8077200" cy="2862322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Page.BottomAppBar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AppBar</a:t>
            </a:r>
            <a:r>
              <a:rPr lang="en-US" dirty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/>
              <a:t>StackPanel</a:t>
            </a:r>
            <a:r>
              <a:rPr lang="en-US" dirty="0"/>
              <a:t> Orientation="Horizontal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      &lt;Button Name</a:t>
            </a:r>
            <a:r>
              <a:rPr lang="en-US" dirty="0" smtClean="0"/>
              <a:t>="</a:t>
            </a:r>
            <a:r>
              <a:rPr lang="en-US" dirty="0" err="1" smtClean="0"/>
              <a:t>AddButton</a:t>
            </a:r>
            <a:r>
              <a:rPr lang="en-US" dirty="0"/>
              <a:t>" Content</a:t>
            </a:r>
            <a:r>
              <a:rPr lang="en-US" dirty="0" smtClean="0"/>
              <a:t>="Add" /&gt;</a:t>
            </a:r>
            <a:endParaRPr lang="en-US" dirty="0"/>
          </a:p>
          <a:p>
            <a:r>
              <a:rPr lang="en-US" dirty="0"/>
              <a:t>      &lt;Button Name="</a:t>
            </a:r>
            <a:r>
              <a:rPr lang="en-US" dirty="0" err="1"/>
              <a:t>EditButton</a:t>
            </a:r>
            <a:r>
              <a:rPr lang="en-US" dirty="0"/>
              <a:t>" Content="Edit"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/>
              <a:t>      &lt;Button Name</a:t>
            </a:r>
            <a:r>
              <a:rPr lang="en-US" dirty="0" smtClean="0"/>
              <a:t>="</a:t>
            </a:r>
            <a:r>
              <a:rPr lang="en-US" dirty="0" err="1" smtClean="0"/>
              <a:t>RemoveButton</a:t>
            </a:r>
            <a:r>
              <a:rPr lang="en-US" dirty="0"/>
              <a:t>" Content</a:t>
            </a:r>
            <a:r>
              <a:rPr lang="en-US" dirty="0" smtClean="0"/>
              <a:t>="Remove" </a:t>
            </a:r>
            <a:r>
              <a:rPr lang="en-US" dirty="0"/>
              <a:t>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StackPanel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  <a:r>
              <a:rPr lang="en-US" dirty="0"/>
              <a:t>&lt;/</a:t>
            </a:r>
            <a:r>
              <a:rPr lang="en-US" dirty="0" err="1"/>
              <a:t>AppBar</a:t>
            </a:r>
            <a:r>
              <a:rPr lang="en-US" dirty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Page.BottomAppBar</a:t>
            </a:r>
            <a:r>
              <a:rPr lang="en-US" dirty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19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AppBars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1669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ContextMenu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3323526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Context Menu is actually a </a:t>
            </a:r>
            <a:r>
              <a:rPr lang="en-US" dirty="0" err="1" smtClean="0"/>
              <a:t>PopupMenu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It’s a simple container designed to hold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Must be attached to a control using code behind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When a user right-taps on the control the context menu is displayed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405745"/>
            <a:ext cx="8077200" cy="1938992"/>
          </a:xfrm>
        </p:spPr>
        <p:txBody>
          <a:bodyPr/>
          <a:lstStyle/>
          <a:p>
            <a:r>
              <a:rPr lang="en-US" dirty="0" err="1"/>
              <a:t>PopupMenu</a:t>
            </a:r>
            <a:r>
              <a:rPr lang="en-US" dirty="0"/>
              <a:t> </a:t>
            </a:r>
            <a:r>
              <a:rPr lang="en-US" dirty="0" err="1"/>
              <a:t>popupMenu</a:t>
            </a:r>
            <a:r>
              <a:rPr lang="en-US" dirty="0"/>
              <a:t> = new </a:t>
            </a:r>
            <a:r>
              <a:rPr lang="en-US" dirty="0" err="1"/>
              <a:t>PopupMenu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popupMenu.Commands.Add</a:t>
            </a:r>
            <a:r>
              <a:rPr lang="en-US" dirty="0" smtClean="0"/>
              <a:t>(new </a:t>
            </a:r>
            <a:r>
              <a:rPr lang="en-US" dirty="0" err="1" smtClean="0"/>
              <a:t>UICommand</a:t>
            </a:r>
            <a:r>
              <a:rPr lang="en-US" dirty="0" smtClean="0"/>
              <a:t>(…));</a:t>
            </a:r>
          </a:p>
          <a:p>
            <a:endParaRPr lang="en-US" dirty="0" smtClean="0"/>
          </a:p>
          <a:p>
            <a:r>
              <a:rPr lang="en-US" dirty="0" err="1"/>
              <a:t>IUICommand</a:t>
            </a:r>
            <a:r>
              <a:rPr lang="en-US" dirty="0"/>
              <a:t> </a:t>
            </a:r>
            <a:r>
              <a:rPr lang="en-US" dirty="0" err="1"/>
              <a:t>chosenCommand</a:t>
            </a:r>
            <a:r>
              <a:rPr lang="en-US" dirty="0"/>
              <a:t> = await </a:t>
            </a:r>
            <a:r>
              <a:rPr lang="en-US" dirty="0" err="1" smtClean="0"/>
              <a:t>popupMenu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.</a:t>
            </a:r>
            <a:r>
              <a:rPr lang="en-US" dirty="0" err="1" smtClean="0"/>
              <a:t>ShowForSelectionAsync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GetElementRect</a:t>
            </a:r>
            <a:r>
              <a:rPr lang="en-US" dirty="0"/>
              <a:t>((</a:t>
            </a:r>
            <a:r>
              <a:rPr lang="en-US" dirty="0" err="1"/>
              <a:t>FrameworkElement</a:t>
            </a:r>
            <a:r>
              <a:rPr lang="en-US" dirty="0"/>
              <a:t>)sender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25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743200"/>
            <a:ext cx="41148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noProof="1"/>
              <a:t>ContextMenu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3469479"/>
            <a:ext cx="41148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4578" name="Picture 2" descr="http://www.inn-or-out.com/img/menu3_3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3400"/>
            <a:ext cx="2657476" cy="3549528"/>
          </a:xfrm>
          <a:prstGeom prst="roundRect">
            <a:avLst>
              <a:gd name="adj" fmla="val 4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38000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8181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100000"/>
              </a:lnSpc>
              <a:buFont typeface="Courier New" pitchFamily="49" charset="0"/>
              <a:buAutoNum type="arabicPeriod" startAt="8"/>
              <a:defRPr/>
            </a:pPr>
            <a:r>
              <a:rPr lang="bg-BG" dirty="0" smtClean="0"/>
              <a:t>Other controls</a:t>
            </a:r>
            <a:endParaRPr lang="en-US" dirty="0" smtClean="0"/>
          </a:p>
          <a:p>
            <a:pPr marL="969963" lvl="1" indent="-339725" algn="just">
              <a:lnSpc>
                <a:spcPct val="100000"/>
              </a:lnSpc>
              <a:defRPr/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Slider</a:t>
            </a:r>
            <a:r>
              <a:rPr lang="bg-BG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croll</a:t>
            </a:r>
            <a:r>
              <a:rPr lang="bg-BG" dirty="0" smtClean="0"/>
              <a:t> </a:t>
            </a:r>
            <a:r>
              <a:rPr lang="bg-BG" dirty="0"/>
              <a:t>controls</a:t>
            </a:r>
            <a:endParaRPr lang="en-US" dirty="0"/>
          </a:p>
          <a:p>
            <a:pPr marL="969963" lvl="1" indent="-339725" algn="just">
              <a:lnSpc>
                <a:spcPct val="100000"/>
              </a:lnSpc>
              <a:defRPr/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ProgressBar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69963" lvl="1" indent="-339725" algn="just"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ToolTip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622300" indent="-339725" algn="just">
              <a:lnSpc>
                <a:spcPct val="100000"/>
              </a:lnSpc>
              <a:defRPr/>
            </a:pPr>
            <a:r>
              <a:rPr lang="en-US" dirty="0" smtClean="0"/>
              <a:t>Custom </a:t>
            </a:r>
            <a:r>
              <a:rPr lang="en-US" dirty="0"/>
              <a:t>User </a:t>
            </a:r>
            <a:r>
              <a:rPr lang="en-US" dirty="0" smtClean="0"/>
              <a:t>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5778" name="Picture 2" descr="http://etc.usf.edu/clipart/19600/19653/books_19653_l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2476500" cy="2228850"/>
          </a:xfrm>
          <a:prstGeom prst="roundRect">
            <a:avLst>
              <a:gd name="adj" fmla="val 51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4253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1" y="1363826"/>
            <a:ext cx="8686800" cy="4057521"/>
          </a:xfrm>
        </p:spPr>
        <p:txBody>
          <a:bodyPr/>
          <a:lstStyle/>
          <a:p>
            <a:r>
              <a:rPr lang="en-US" dirty="0" smtClean="0"/>
              <a:t>Progress bars are used to show the user that the applications is doing something</a:t>
            </a:r>
          </a:p>
          <a:p>
            <a:pPr lvl="1"/>
            <a:r>
              <a:rPr lang="en-US" sz="2800" dirty="0" smtClean="0"/>
              <a:t>The application has not hanged</a:t>
            </a:r>
          </a:p>
          <a:p>
            <a:r>
              <a:rPr lang="en-US" dirty="0" smtClean="0"/>
              <a:t>Two types of Progress bars</a:t>
            </a:r>
          </a:p>
          <a:p>
            <a:pPr lvl="1"/>
            <a:r>
              <a:rPr lang="en-US" sz="2800" dirty="0" err="1" smtClean="0"/>
              <a:t>ProgressBar</a:t>
            </a:r>
            <a:r>
              <a:rPr lang="en-US" sz="2800" dirty="0" smtClean="0"/>
              <a:t> and </a:t>
            </a:r>
            <a:r>
              <a:rPr lang="en-US" sz="2800" dirty="0" err="1" smtClean="0"/>
              <a:t>ProgressRing</a:t>
            </a:r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1" y="4430490"/>
            <a:ext cx="8077200" cy="707886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ProgressBar</a:t>
            </a:r>
            <a:r>
              <a:rPr lang="en-US" dirty="0"/>
              <a:t> </a:t>
            </a:r>
            <a:r>
              <a:rPr lang="en-US" dirty="0" err="1" smtClean="0"/>
              <a:t>IsIndeterminate</a:t>
            </a:r>
            <a:r>
              <a:rPr lang="en-US" dirty="0"/>
              <a:t>="True" Width="100"/&gt;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ProgressRing</a:t>
            </a:r>
            <a:r>
              <a:rPr lang="en-US" dirty="0"/>
              <a:t> </a:t>
            </a:r>
            <a:r>
              <a:rPr lang="en-US" dirty="0" err="1" smtClean="0"/>
              <a:t>IsActive</a:t>
            </a:r>
            <a:r>
              <a:rPr lang="en-US" dirty="0"/>
              <a:t>="True"/&gt;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9064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73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 the simple window with one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</a:t>
            </a:r>
            <a:r>
              <a:rPr lang="en-US" sz="2800" dirty="0" smtClean="0"/>
              <a:t>. Add text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Box.</a:t>
            </a:r>
            <a:r>
              <a:rPr lang="en-US" sz="2800" dirty="0" smtClean="0"/>
              <a:t> If you select some text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 – display the current selection information.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with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</a:t>
            </a:r>
            <a:r>
              <a:rPr lang="en-US" sz="2800" dirty="0" smtClean="0"/>
              <a:t> and a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TextBlock</a:t>
            </a:r>
            <a:r>
              <a:rPr lang="en-US" sz="2800" dirty="0" smtClean="0"/>
              <a:t>. The </a:t>
            </a:r>
            <a:r>
              <a:rPr lang="en-US" sz="2800" dirty="0" err="1" smtClean="0"/>
              <a:t>TextBlock</a:t>
            </a:r>
            <a:r>
              <a:rPr lang="en-US" sz="2800" dirty="0" smtClean="0"/>
              <a:t> should show the number of clicks on the button.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sz="2800" dirty="0" smtClean="0"/>
              <a:t> with various elements added to its Items. For example – add text, ellipse and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XAML Controls</a:t>
            </a:r>
            <a:endParaRPr lang="bg-BG" dirty="0" smtClean="0"/>
          </a:p>
        </p:txBody>
      </p:sp>
      <p:pic>
        <p:nvPicPr>
          <p:cNvPr id="73730" name="Picture 2" descr="http://lh4.ggpht.com/_WX5_TkfeDHQ/SlwNU1FARxI/AAAAAAAAAUA/jGdk2AXXKSM/parental%20controls%20rick%20lawhorn%5B6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22" y="1038225"/>
            <a:ext cx="3848100" cy="2886076"/>
          </a:xfrm>
          <a:prstGeom prst="roundRect">
            <a:avLst>
              <a:gd name="adj" fmla="val 33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8048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XAML Control</a:t>
            </a:r>
            <a:endParaRPr lang="bg-BG" dirty="0" smtClean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Controls are typically not directly responsible for their own appearance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XAML Controls are all about behavior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They refer to templates to provide their visuals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2" name="Picture 4" descr="Control Rel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56" y="3393354"/>
            <a:ext cx="4103687" cy="304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3688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XAML Controls (2)</a:t>
            </a:r>
            <a:endParaRPr lang="bg-BG" dirty="0" smtClean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may use commands to represent supported operations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offer properties to provide a means of modifying either behavior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raise events when something important happens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provides a range of built-in controls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Most of these correspond to standard Windows control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03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0"/>
            <a:ext cx="47244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Text </a:t>
            </a:r>
            <a:r>
              <a:rPr lang="en-US" dirty="0" smtClean="0"/>
              <a:t>C</a:t>
            </a:r>
            <a:r>
              <a:rPr lang="bg-BG" dirty="0" smtClean="0"/>
              <a:t>ontrols</a:t>
            </a:r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990600"/>
            <a:ext cx="2857500" cy="3171825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957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TextBox</a:t>
            </a:r>
            <a:r>
              <a:rPr lang="en-US" dirty="0" err="1" smtClean="0"/>
              <a:t>es</a:t>
            </a:r>
            <a:endParaRPr lang="bg-BG" dirty="0" smtClean="0"/>
          </a:p>
        </p:txBody>
      </p:sp>
      <p:pic>
        <p:nvPicPr>
          <p:cNvPr id="64514" name="Picture 2" descr="http://www.boxdoodle.com/old_stuff/2005-2010/source/source_01_2007/box_david_tape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191898"/>
            <a:ext cx="3448050" cy="2950206"/>
          </a:xfrm>
          <a:prstGeom prst="roundRect">
            <a:avLst>
              <a:gd name="adj" fmla="val 39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6603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TextBox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</a:t>
            </a:r>
            <a:r>
              <a:rPr lang="en-US" dirty="0">
                <a:effectLst/>
              </a:rPr>
              <a:t>a control that can be used to display single-format, multi-line </a:t>
            </a:r>
            <a:r>
              <a:rPr lang="en-US" dirty="0" smtClean="0">
                <a:effectLst/>
              </a:rPr>
              <a:t>text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By setting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AcceptsReturn</a:t>
            </a:r>
            <a:r>
              <a:rPr lang="en-US" sz="2400" dirty="0" smtClean="0"/>
              <a:t> to true, it can edit multiple lines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ScrollViewer.VerticalScrollBarVisibility</a:t>
            </a:r>
            <a:r>
              <a:rPr lang="en-US" sz="2400" dirty="0"/>
              <a:t> </a:t>
            </a:r>
            <a:r>
              <a:rPr lang="en-US" sz="2400" dirty="0" smtClean="0"/>
              <a:t>– attached property that gets/sets scrollbar visibility</a:t>
            </a:r>
          </a:p>
          <a:p>
            <a:pPr lvl="1">
              <a:lnSpc>
                <a:spcPct val="100000"/>
              </a:lnSpc>
              <a:defRPr/>
            </a:pPr>
            <a:endParaRPr lang="en-US" sz="2400" dirty="0"/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pPr lvl="1">
              <a:lnSpc>
                <a:spcPct val="100000"/>
              </a:lnSpc>
              <a:defRPr/>
            </a:pPr>
            <a:endParaRPr lang="en-US" sz="2400" dirty="0"/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PasswordBox</a:t>
            </a:r>
            <a:r>
              <a:rPr lang="en-US" dirty="0" smtClean="0"/>
              <a:t> </a:t>
            </a:r>
          </a:p>
          <a:p>
            <a:pPr lvl="1"/>
            <a:r>
              <a:rPr lang="en-US" sz="2400" dirty="0"/>
              <a:t>The users sees only the "*" symbol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546100" y="3449776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Margin="5" VerticalAlignment="Center"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Text="Single line textbox" /&gt;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VerticalAlignment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Center“ Margin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5“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120“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AcceptsReturn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True“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ScrollViewer.VerticalScrollBarVisibility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="Visible"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="Multiline textbox"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29" y="3560618"/>
            <a:ext cx="1811371" cy="10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80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567</TotalTime>
  <Words>1396</Words>
  <Application>Microsoft Office PowerPoint</Application>
  <PresentationFormat>On-screen Show (4:3)</PresentationFormat>
  <Paragraphs>252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Consolas</vt:lpstr>
      <vt:lpstr>Corbel</vt:lpstr>
      <vt:lpstr>Courier New</vt:lpstr>
      <vt:lpstr>Wingdings 2</vt:lpstr>
      <vt:lpstr>Telerik Academy</vt:lpstr>
      <vt:lpstr>Windows Universal Controls</vt:lpstr>
      <vt:lpstr>Table of Contents</vt:lpstr>
      <vt:lpstr>Table of Contents</vt:lpstr>
      <vt:lpstr>XAML Controls</vt:lpstr>
      <vt:lpstr>XAML Control</vt:lpstr>
      <vt:lpstr>XAML Controls (2)</vt:lpstr>
      <vt:lpstr>Text Controls</vt:lpstr>
      <vt:lpstr>TextBoxes</vt:lpstr>
      <vt:lpstr>TextBox</vt:lpstr>
      <vt:lpstr>TextBlock</vt:lpstr>
      <vt:lpstr>RichEditBox</vt:lpstr>
      <vt:lpstr>Text Boxes</vt:lpstr>
      <vt:lpstr>Buttons</vt:lpstr>
      <vt:lpstr>Regular Button</vt:lpstr>
      <vt:lpstr>ToggleButton</vt:lpstr>
      <vt:lpstr>ToggleButton</vt:lpstr>
      <vt:lpstr>CheckButton and RadioButton </vt:lpstr>
      <vt:lpstr>RadioButton - Example</vt:lpstr>
      <vt:lpstr>RadioButton</vt:lpstr>
      <vt:lpstr>Other Buttons</vt:lpstr>
      <vt:lpstr>List Controls </vt:lpstr>
      <vt:lpstr>ComboBox </vt:lpstr>
      <vt:lpstr>ComboBox</vt:lpstr>
      <vt:lpstr>ListView &amp; GridView</vt:lpstr>
      <vt:lpstr>ListView and GridView</vt:lpstr>
      <vt:lpstr>The AppBar</vt:lpstr>
      <vt:lpstr>AppBars</vt:lpstr>
      <vt:lpstr>ContextMenu</vt:lpstr>
      <vt:lpstr>ContextMenu</vt:lpstr>
      <vt:lpstr>Progress bars</vt:lpstr>
      <vt:lpstr>Progress Bars</vt:lpstr>
      <vt:lpstr>XAML Overview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Evlogi Hristov</cp:lastModifiedBy>
  <cp:revision>149</cp:revision>
  <dcterms:created xsi:type="dcterms:W3CDTF">2013-03-07T17:10:55Z</dcterms:created>
  <dcterms:modified xsi:type="dcterms:W3CDTF">2014-11-11T05:52:43Z</dcterms:modified>
</cp:coreProperties>
</file>