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294EC7-29EB-442A-8624-D4563A6D70D0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FFB9-83FF-41F0-BD3B-3ECEEAD1C81B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37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03A81C-CFAA-40D7-AD77-436A329CEA68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09706-09AE-4B31-9839-5A3DBF42D71D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316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61F87A-8FD7-4977-9C07-0FD8662B3F0E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29DDA-68E3-4BEE-94EF-33DF006D7AC2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14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621300-1B5C-49D1-89B8-5BE8D7C20D21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D5F03-8054-4148-AFAB-7073B2EFC1FC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30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6D5996-8C54-4963-8626-D093941D0023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BC69-070C-457F-A8C9-272609E14384}" type="slidenum">
              <a:rPr lang="en-US"/>
              <a:pPr/>
              <a:t>35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58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6AEDF5-938B-4118-96D5-C71710133047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9A271-794A-49E8-A103-9486E34AA62F}" type="slidenum">
              <a:rPr lang="en-US"/>
              <a:pPr/>
              <a:t>36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7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4B786F-8759-478C-995B-D987E0D2FF16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C97B8-2F51-4276-ACDE-9FF4915244CA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25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0D810B-B441-4B63-A8BC-BE1479E1818A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F807F-BAD0-4D1E-A875-BB3236848B45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296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9E761B-742B-469A-A5D3-1089888FE60D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1452B-92C3-42B1-B8D4-20B7BC23F35A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842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C64E33-66E1-4566-9E9D-E4052DB53B80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3B068-DF05-421E-8C8B-6A47300CCABD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28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5BB791-3896-47B8-841E-B57228925D93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5A324-E60D-49E6-A161-5D3144D9D4EA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96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C70A53-2D0D-49AD-A049-ECA78386F83E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8A77A-FD02-4212-A4FC-3CB36B4DB339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475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0CA3A7-CF99-473B-BE10-5E3E7C2053D7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F42BA-5EC8-4FE8-8759-CAC2CA4CE209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47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474907-C3DD-4ED0-BD9C-98CC7CAF79A8}" type="datetime1">
              <a:rPr lang="en-US"/>
              <a:pPr/>
              <a:t>11/11/2014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B4C90-1898-41F7-9B04-F27077C8C4A5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581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Data-binding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Windows </a:t>
            </a:r>
            <a:r>
              <a:rPr lang="en-US" dirty="0" smtClean="0"/>
              <a:t>Universal Applications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596425" y="302137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63" y="713354"/>
            <a:ext cx="1564648" cy="14284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4582374" y="873358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7" y="4600313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XAML every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FrameworkElement</a:t>
            </a:r>
            <a:r>
              <a:rPr lang="en-US" dirty="0"/>
              <a:t> and every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FrameworkContentElement</a:t>
            </a:r>
            <a:r>
              <a:rPr lang="en-US" dirty="0"/>
              <a:t> has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is an object used as data source during the binding, addressed by binding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If you don’t specify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XAML binding engine goes up the element tree in searching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controls with </a:t>
            </a:r>
            <a:r>
              <a:rPr lang="en-US" smtClean="0"/>
              <a:t>the same logical </a:t>
            </a:r>
            <a:r>
              <a:rPr lang="en-US" dirty="0"/>
              <a:t>parent can bind to the same data source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Providing </a:t>
            </a:r>
            <a:r>
              <a:rPr lang="en-US" dirty="0"/>
              <a:t>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value for both of the text box controls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2294870"/>
            <a:ext cx="792125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DataContextWindow.xaml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 Name="GridMain"&gt;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&lt;TextBlock …&gt;Name: &lt;/TextBlock&gt;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Text="{Binding Path=Name}"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&lt;TextBlock …&gt;Age:&lt;/TextBlock&gt;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Text="{Binding Path=Age}"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Name="ButtonBirthday Content="Birthday!"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62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 (3)</a:t>
            </a:r>
            <a:endParaRPr lang="bg-BG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Setting </a:t>
            </a:r>
            <a:r>
              <a:rPr lang="en-US" dirty="0" smtClean="0"/>
              <a:t>an object </a:t>
            </a:r>
            <a:r>
              <a:rPr lang="en-US" dirty="0"/>
              <a:t>as a value of the grid’s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property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MainWindow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 smtClean="0"/>
              <a:t>constructor: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11188" y="2636912"/>
            <a:ext cx="792125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 : Window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person = new Person("Tom", 11);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InitializeComponent();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.DataContext = person;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49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9715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Contexts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" name="Picture 2" descr="http://www.kliksoft.com/Images/screenshots/KWFLibrary480x36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219200"/>
            <a:ext cx="3657600" cy="2971802"/>
          </a:xfrm>
          <a:prstGeom prst="roundRect">
            <a:avLst>
              <a:gd name="adj" fmla="val 33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7" name="Picture 2" descr="http://cwiapublishing.com/Book%20binding%20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29200" y="1066800"/>
            <a:ext cx="3048000" cy="3048000"/>
          </a:xfrm>
          <a:prstGeom prst="roundRect">
            <a:avLst>
              <a:gd name="adj" fmla="val 2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1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486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to Other Controls</a:t>
            </a:r>
            <a:endParaRPr lang="bg-BG"/>
          </a:p>
        </p:txBody>
      </p:sp>
      <p:pic>
        <p:nvPicPr>
          <p:cNvPr id="3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12896" y="3368474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0950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Other Controls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XAML provides </a:t>
            </a:r>
            <a:r>
              <a:rPr lang="en-US" dirty="0"/>
              <a:t>binding </a:t>
            </a:r>
            <a:r>
              <a:rPr lang="en-US" dirty="0" smtClean="0"/>
              <a:t>of one </a:t>
            </a:r>
            <a:r>
              <a:rPr lang="en-US" dirty="0"/>
              <a:t>element’s property to another element’s property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button’s foreground brush will always follow foreground brush’s color of the age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83196" y="2275949"/>
            <a:ext cx="777723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Name="ageTextBox" Foreground="Red"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ElementName=ageTextBox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Path=Foreground}"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Content="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884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to Other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787872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200982">
            <a:off x="5445803" y="3649563"/>
            <a:ext cx="2381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" name="Picture 3" descr="http://www.nor-folk.co.uk/Mini%20Scrapbox/images/earthrc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3688619"/>
            <a:ext cx="2755748" cy="2332669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071958" lon="20264157" rev="20695809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91381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581128"/>
            <a:ext cx="5616624" cy="169391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Binding</a:t>
            </a:r>
            <a:r>
              <a:rPr lang="en-US" dirty="0" smtClean="0"/>
              <a:t> </a:t>
            </a:r>
            <a:r>
              <a:rPr lang="en-US" dirty="0"/>
              <a:t>Class and Its Properties</a:t>
            </a:r>
            <a:endParaRPr lang="bg-BG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79640" y="1219599"/>
            <a:ext cx="3432720" cy="2780504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7637" y="1567160"/>
            <a:ext cx="2780504" cy="208538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5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023">
            <a:off x="2933310" y="2554979"/>
            <a:ext cx="1696670" cy="1272502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8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more full-featured binding example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/>
              <a:t>This features are represent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Converter</a:t>
            </a:r>
            <a:r>
              <a:rPr lang="en-US" dirty="0" smtClean="0"/>
              <a:t> – convert </a:t>
            </a:r>
            <a:r>
              <a:rPr lang="en-US" dirty="0"/>
              <a:t>values back and forth from the data 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ConverterParameter</a:t>
            </a:r>
            <a:r>
              <a:rPr lang="en-US" dirty="0" smtClean="0"/>
              <a:t> – parameter </a:t>
            </a:r>
            <a:r>
              <a:rPr lang="en-US" dirty="0"/>
              <a:t>passed to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IValueConverter</a:t>
            </a:r>
            <a:r>
              <a:rPr lang="en-US" dirty="0"/>
              <a:t> methods during </a:t>
            </a:r>
            <a:r>
              <a:rPr lang="en-US" dirty="0" smtClean="0"/>
              <a:t>the conversion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3568" y="1655588"/>
            <a:ext cx="777686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x:Name="TextBoxPerson"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Path=Age, Mode=OneWay,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Source={StaticResource Tom},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Converter={StaticResource ageConverter}}" 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62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class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ElementName</a:t>
            </a:r>
            <a:r>
              <a:rPr lang="en-US" dirty="0" smtClean="0"/>
              <a:t> – used </a:t>
            </a:r>
            <a:r>
              <a:rPr lang="en-US" dirty="0"/>
              <a:t>when the source of the data is a UI element as well as the target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Mode</a:t>
            </a:r>
            <a:r>
              <a:rPr lang="en-US" dirty="0"/>
              <a:t> </a:t>
            </a:r>
            <a:r>
              <a:rPr lang="en-US" dirty="0" smtClean="0"/>
              <a:t>– one </a:t>
            </a:r>
            <a:r>
              <a:rPr lang="en-US" dirty="0"/>
              <a:t>of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BindingMode</a:t>
            </a:r>
            <a:r>
              <a:rPr lang="en-US" dirty="0"/>
              <a:t> values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TwoWay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OneWay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OneTime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OneWayToSource</a:t>
            </a:r>
            <a:r>
              <a:rPr lang="en-US" dirty="0"/>
              <a:t>, 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</a:t>
            </a:r>
            <a:r>
              <a:rPr lang="en-US" dirty="0" smtClean="0"/>
              <a:t> – path </a:t>
            </a:r>
            <a:r>
              <a:rPr lang="en-US" dirty="0"/>
              <a:t>to the </a:t>
            </a:r>
            <a:r>
              <a:rPr lang="en-US" dirty="0" smtClean="0"/>
              <a:t>data in the </a:t>
            </a:r>
            <a:r>
              <a:rPr lang="en-US" dirty="0"/>
              <a:t>data source object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– a </a:t>
            </a:r>
            <a:r>
              <a:rPr lang="en-US" dirty="0"/>
              <a:t>reference to the data source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29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5176"/>
            <a:ext cx="8686800" cy="5796880"/>
          </a:xfrm>
        </p:spPr>
        <p:txBody>
          <a:bodyPr/>
          <a:lstStyle/>
          <a:p>
            <a:pPr marL="452438" indent="-452438">
              <a:lnSpc>
                <a:spcPct val="95000"/>
              </a:lnSpc>
              <a:buFontTx/>
              <a:buAutoNum type="arabicPeriod"/>
              <a:tabLst/>
            </a:pPr>
            <a:r>
              <a:rPr lang="en-US" sz="3000" dirty="0"/>
              <a:t>Why </a:t>
            </a:r>
            <a:r>
              <a:rPr lang="en-US" sz="3000" dirty="0" smtClean="0"/>
              <a:t>We Need Data Binding?</a:t>
            </a:r>
          </a:p>
          <a:p>
            <a:pPr marL="452438" indent="-452438">
              <a:lnSpc>
                <a:spcPct val="95000"/>
              </a:lnSpc>
              <a:buFontTx/>
              <a:buAutoNum type="arabicPeriod"/>
              <a:tabLst/>
            </a:pPr>
            <a:r>
              <a:rPr lang="en-US" sz="3000" dirty="0" smtClean="0"/>
              <a:t>Simple Binding</a:t>
            </a:r>
            <a:endParaRPr lang="en-US" sz="3000" dirty="0"/>
          </a:p>
          <a:p>
            <a:pPr marL="969963" lvl="1" indent="-339725">
              <a:lnSpc>
                <a:spcPct val="95000"/>
              </a:lnSpc>
            </a:pPr>
            <a:r>
              <a:rPr lang="en-US" sz="2800" dirty="0" smtClean="0"/>
              <a:t>Binding a Control Property to Object Property </a:t>
            </a:r>
            <a:endParaRPr lang="en-US" sz="28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Data Contexts</a:t>
            </a:r>
            <a:endParaRPr lang="en-US" sz="30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Binding Class and its Properties</a:t>
            </a:r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Binding Control to Another Control</a:t>
            </a:r>
            <a:endParaRPr lang="en-US" sz="30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/>
              <a:t>Value </a:t>
            </a:r>
            <a:r>
              <a:rPr lang="en-US" sz="3000" dirty="0" smtClean="0"/>
              <a:t>Conversion</a:t>
            </a:r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Using </a:t>
            </a:r>
            <a:r>
              <a:rPr lang="en-US" sz="3000" dirty="0"/>
              <a:t>Relative Sources</a:t>
            </a:r>
          </a:p>
          <a:p>
            <a:pPr marL="534988" indent="-534988">
              <a:lnSpc>
                <a:spcPct val="95000"/>
              </a:lnSpc>
              <a:buFontTx/>
              <a:buAutoNum type="arabicPeriod" startAt="9"/>
              <a:tabLst/>
            </a:pPr>
            <a:r>
              <a:rPr lang="en-US" sz="3000" dirty="0"/>
              <a:t>Using Update Source </a:t>
            </a:r>
            <a:r>
              <a:rPr lang="en-US" sz="3000" dirty="0" smtClean="0"/>
              <a:t>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binding target can be any </a:t>
            </a:r>
            <a:r>
              <a:rPr lang="en-US" dirty="0" smtClean="0"/>
              <a:t>XAML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allowed to bind to the element’s dependency properties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control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binding target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that provides the data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binding source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6164" name="Picture 4" descr="bindingTarg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64606" y="2746054"/>
            <a:ext cx="6919762" cy="1552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52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73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Value Conversion</a:t>
            </a:r>
            <a:endParaRPr lang="bg-BG" dirty="0"/>
          </a:p>
        </p:txBody>
      </p:sp>
      <p:pic>
        <p:nvPicPr>
          <p:cNvPr id="45058" name="Picture 2" descr="http://www.charlesgrosvenor.co.uk/images/loft_conversion_birmingham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191796" y="1268760"/>
            <a:ext cx="4756468" cy="3579242"/>
          </a:xfrm>
          <a:prstGeom prst="roundRect">
            <a:avLst>
              <a:gd name="adj" fmla="val 301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3044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previous example we might decide that anyone over age 25 is hot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marked in the UI as red</a:t>
            </a:r>
          </a:p>
          <a:p>
            <a:pPr>
              <a:lnSpc>
                <a:spcPct val="100000"/>
              </a:lnSpc>
            </a:pPr>
            <a:r>
              <a:rPr lang="en-US" dirty="0"/>
              <a:t>Binding to a non-Text property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Bound the age text box’s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</a:t>
            </a:r>
            <a:r>
              <a:rPr lang="en-US" dirty="0"/>
              <a:t> object’s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bg-BG" dirty="0"/>
              <a:t>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12330" y="3380507"/>
            <a:ext cx="792011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Text="{Binding Path=Age}"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Foreground="{Binding Path=Age,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/&gt;</a:t>
            </a:r>
          </a:p>
        </p:txBody>
      </p:sp>
    </p:spTree>
    <p:extLst>
      <p:ext uri="{BB962C8B-B14F-4D97-AF65-F5344CB8AC3E}">
        <p14:creationId xmlns:p14="http://schemas.microsoft.com/office/powerpoint/2010/main" val="111280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(2)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to bind the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  <a:r>
              <a:rPr lang="en-US" sz="3100" dirty="0"/>
              <a:t> property of the text box to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3100" dirty="0"/>
              <a:t> property on the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</a:t>
            </a:r>
            <a:r>
              <a:rPr lang="en-US" sz="3100" dirty="0"/>
              <a:t> </a:t>
            </a:r>
            <a:r>
              <a:rPr lang="en-US" sz="3100" dirty="0" smtClean="0"/>
              <a:t>object?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2900" dirty="0"/>
              <a:t> is of type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sz="2900" dirty="0"/>
              <a:t> and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  <a:r>
              <a:rPr lang="en-US" sz="2900" dirty="0"/>
              <a:t> is of type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Mapping from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sz="2900" dirty="0"/>
              <a:t>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  <a:r>
              <a:rPr lang="en-US" sz="2900" dirty="0"/>
              <a:t> needs to be applied to the data binding from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2900" dirty="0"/>
              <a:t>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That’s the job of a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ValueConverter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98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(3)</a:t>
            </a:r>
            <a:endParaRPr lang="bg-BG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A value converter</a:t>
            </a:r>
            <a:r>
              <a:rPr lang="en-US" dirty="0"/>
              <a:t> is an implementation of the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IValueConverter</a:t>
            </a:r>
            <a:r>
              <a:rPr lang="bg-BG" dirty="0"/>
              <a:t> interface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bg-BG" dirty="0" smtClean="0"/>
              <a:t> </a:t>
            </a:r>
            <a:r>
              <a:rPr lang="en-US" dirty="0" smtClean="0"/>
              <a:t>– converting </a:t>
            </a:r>
            <a:r>
              <a:rPr lang="en-US" dirty="0"/>
              <a:t>from the source data to the </a:t>
            </a:r>
            <a:r>
              <a:rPr lang="en-US" dirty="0" smtClean="0"/>
              <a:t>target </a:t>
            </a:r>
            <a:r>
              <a:rPr lang="en-US" dirty="0"/>
              <a:t>UI data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ConvertBack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– convert </a:t>
            </a:r>
            <a:r>
              <a:rPr lang="en-US" dirty="0"/>
              <a:t>back from the UI data to the source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</a:pP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11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(4)</a:t>
            </a:r>
            <a:endParaRPr lang="bg-BG"/>
          </a:p>
        </p:txBody>
      </p:sp>
      <p:sp>
        <p:nvSpPr>
          <p:cNvPr id="52224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446336" y="1758603"/>
            <a:ext cx="8280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AgeToForegroundConverter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IValueConverter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Convert(object value,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targetType,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(targetType != typeof(Brush))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null;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int.Parse(value.ToString());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(age &gt; 25 ? Brushes.Red : Brushes.Black);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348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(4)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instance of </a:t>
            </a:r>
            <a:r>
              <a:rPr lang="en-US" dirty="0" smtClean="0"/>
              <a:t>the converter </a:t>
            </a:r>
            <a:r>
              <a:rPr lang="en-US" dirty="0"/>
              <a:t>class in the </a:t>
            </a:r>
            <a:r>
              <a:rPr lang="en-US" dirty="0" smtClean="0"/>
              <a:t>XAML: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96304" y="2052131"/>
            <a:ext cx="835216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xmlns:local="clr-namespace:WithBinding"&gt;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&lt;local:Person x:Key="Tom"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&lt;local:AgeToForegroundConverter x:Key="ageConverter"/&gt;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 DataContext="{StaticResource Tom}"&gt;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Text="{Binding Path=Age}"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Path=Age,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Converter={StaticResource ageConverter}}"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Path=Foreground,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ElementName=ageTextBox}"&gt;Birthday&lt;/Button&gt;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9715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Value Conversion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585096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7890" name="Picture 2" descr="http://www.takesontech.com/wp-content/uploads/2010/02/dp200h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63686" y="1340768"/>
            <a:ext cx="5026600" cy="3024336"/>
          </a:xfrm>
          <a:prstGeom prst="roundRect">
            <a:avLst>
              <a:gd name="adj" fmla="val 307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1814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255568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Path Syntax</a:t>
            </a:r>
            <a:endParaRPr lang="bg-BG" dirty="0"/>
          </a:p>
        </p:txBody>
      </p:sp>
      <p:pic>
        <p:nvPicPr>
          <p:cNvPr id="30722" name="Picture 2" descr="http://www.godslovereal.com/images/the_white_path_____by_mosredn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45432" y="1052736"/>
            <a:ext cx="3698776" cy="3698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047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Path Syntax</a:t>
            </a:r>
            <a:endParaRPr lang="bg-BG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Path=Something</a:t>
            </a:r>
            <a:r>
              <a:rPr lang="en-US" dirty="0"/>
              <a:t>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statement,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Something</a:t>
            </a:r>
            <a:r>
              <a:rPr lang="en-US" dirty="0"/>
              <a:t> can be in a number of formats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the property of the current object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Path=Age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OwnerType.AttachedProperty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 smtClean="0"/>
              <a:t> – bind </a:t>
            </a:r>
            <a:r>
              <a:rPr lang="en-US" dirty="0"/>
              <a:t>to an attached dependency property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Validation.HasError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Path=Property.SubProperty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noProof="1" smtClean="0"/>
              <a:t>bind </a:t>
            </a:r>
            <a:r>
              <a:rPr lang="en-US" noProof="1"/>
              <a:t>to a subproperty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Path=Name.Length</a:t>
            </a:r>
            <a:r>
              <a:rPr lang="en-US" noProof="1">
                <a:latin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6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28800"/>
            <a:ext cx="7924800" cy="16184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We Need Data Binding?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08" y="3823320"/>
            <a:ext cx="2386608" cy="1789956"/>
          </a:xfrm>
          <a:prstGeom prst="roundRect">
            <a:avLst>
              <a:gd name="adj" fmla="val 59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7411">
            <a:off x="911934" y="3738863"/>
            <a:ext cx="1173714" cy="18973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617440" y="3869087"/>
            <a:ext cx="2519366" cy="147868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60537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Path Syntax (2)</a:t>
            </a:r>
            <a:endParaRPr lang="bg-BG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66800"/>
            <a:ext cx="8928992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formats</a:t>
            </a:r>
          </a:p>
          <a:p>
            <a:pPr marL="395288" lvl="1" indent="-16986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Path=Property[n]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an indexer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Path=Names[0]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95288" lvl="1" indent="-169863">
              <a:lnSpc>
                <a:spcPct val="100000"/>
              </a:lnSpc>
            </a:pPr>
            <a:r>
              <a:rPr lang="en-US" noProof="1"/>
              <a:t>Path=Property/Property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noProof="1" smtClean="0"/>
              <a:t>master-detail </a:t>
            </a:r>
            <a:r>
              <a:rPr lang="en-US" noProof="1"/>
              <a:t>binding</a:t>
            </a:r>
            <a:r>
              <a:rPr lang="en-US" dirty="0"/>
              <a:t> </a:t>
            </a:r>
            <a:r>
              <a:rPr lang="en-US" noProof="1">
                <a:latin typeface="Courier New" pitchFamily="49" charset="0"/>
              </a:rPr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Path=Customers/Orders</a:t>
            </a:r>
            <a:r>
              <a:rPr lang="en-US" noProof="1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pPr marL="395288" lvl="1" indent="-16986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Path=(OwnerType.AttachedProperty)[n].SubProperty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a mixture of properties, </a:t>
            </a:r>
            <a:r>
              <a:rPr lang="en-US" noProof="1"/>
              <a:t>subproperties</a:t>
            </a:r>
            <a:r>
              <a:rPr lang="en-US" dirty="0"/>
              <a:t>, and indexers</a:t>
            </a:r>
          </a:p>
          <a:p>
            <a:pPr marL="688975" lvl="2" indent="-225425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Path=(Validation.Errors)[0].ErrorContent)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77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9107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</a:t>
            </a:r>
            <a:r>
              <a:rPr lang="bg-BG" dirty="0"/>
              <a:t>pdate </a:t>
            </a:r>
            <a:r>
              <a:rPr lang="en-US" dirty="0"/>
              <a:t>S</a:t>
            </a:r>
            <a:r>
              <a:rPr lang="bg-BG" dirty="0"/>
              <a:t>ource </a:t>
            </a:r>
            <a:r>
              <a:rPr lang="en-US" dirty="0"/>
              <a:t>T</a:t>
            </a:r>
            <a:r>
              <a:rPr lang="bg-BG" dirty="0"/>
              <a:t>riggers </a:t>
            </a:r>
          </a:p>
        </p:txBody>
      </p:sp>
      <p:pic>
        <p:nvPicPr>
          <p:cNvPr id="23554" name="Picture 2" descr="http://dev.emcelettronica.com/files/u1/bluetooth_hack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34194" y="2704512"/>
            <a:ext cx="3882022" cy="3460792"/>
          </a:xfrm>
          <a:prstGeom prst="roundRect">
            <a:avLst>
              <a:gd name="adj" fmla="val 296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67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bg-BG"/>
              <a:t>pdate </a:t>
            </a:r>
            <a:r>
              <a:rPr lang="en-US" dirty="0"/>
              <a:t>S</a:t>
            </a:r>
            <a:r>
              <a:rPr lang="bg-BG"/>
              <a:t>ource </a:t>
            </a:r>
            <a:r>
              <a:rPr lang="en-US" dirty="0"/>
              <a:t>T</a:t>
            </a:r>
            <a:r>
              <a:rPr lang="bg-BG"/>
              <a:t>riggers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Binding can </a:t>
            </a:r>
            <a:r>
              <a:rPr lang="en-US" sz="3200" dirty="0" smtClean="0"/>
              <a:t>happen immediately when the control state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UpdateSourceTrigger</a:t>
            </a:r>
            <a:r>
              <a:rPr lang="en-US" dirty="0" smtClean="0"/>
              <a:t> </a:t>
            </a:r>
            <a:r>
              <a:rPr lang="en-US" dirty="0"/>
              <a:t>property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539948" y="3662227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&lt;Binding Path="Age"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UpdateSourceTrigger="PropertyChanged"&gt;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&lt;/Binding&gt;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bg-BG"/>
              <a:t>pdate </a:t>
            </a:r>
            <a:r>
              <a:rPr lang="en-US" dirty="0"/>
              <a:t>S</a:t>
            </a:r>
            <a:r>
              <a:rPr lang="bg-BG"/>
              <a:t>ource </a:t>
            </a:r>
            <a:r>
              <a:rPr lang="en-US" dirty="0"/>
              <a:t>T</a:t>
            </a:r>
            <a:r>
              <a:rPr lang="bg-BG"/>
              <a:t>riggers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UpdateSourceTrigger</a:t>
            </a:r>
            <a:r>
              <a:rPr lang="en-US" dirty="0"/>
              <a:t> values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</a:t>
            </a:r>
            <a:r>
              <a:rPr lang="en-US" dirty="0"/>
              <a:t> </a:t>
            </a:r>
            <a:r>
              <a:rPr lang="en-US" dirty="0" smtClean="0"/>
              <a:t>– updates </a:t>
            </a:r>
            <a:r>
              <a:rPr lang="en-US" dirty="0"/>
              <a:t>"naturally" based on the target control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PropertyChanged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updates the source immediately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Explicit</a:t>
            </a:r>
            <a:r>
              <a:rPr lang="en-US" dirty="0" smtClean="0"/>
              <a:t> </a:t>
            </a:r>
            <a:r>
              <a:rPr lang="en-US" dirty="0" smtClean="0"/>
              <a:t>– when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BindingExpression. UpdateSource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is explicitly called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4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306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560"/>
            <a:ext cx="8686800" cy="5422776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show a simple window, it contains two controls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r>
              <a:rPr lang="en-US" sz="2800" dirty="0"/>
              <a:t> and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with a single line of text. If you pull the thumb in the slider to the right, the font size of the text is increased </a:t>
            </a:r>
            <a:r>
              <a:rPr lang="en-US" sz="2800" dirty="0" smtClean="0"/>
              <a:t>immediately. Add a label that shows the current font size. Use data binding.</a:t>
            </a:r>
            <a:endParaRPr lang="en-US" sz="28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 smtClean="0"/>
              <a:t>to the </a:t>
            </a:r>
            <a:r>
              <a:rPr lang="en-US" sz="2800" dirty="0"/>
              <a:t>previous exercise </a:t>
            </a:r>
            <a:r>
              <a:rPr lang="en-US" sz="2800" dirty="0" smtClean="0"/>
              <a:t>few buttons </a:t>
            </a:r>
            <a:r>
              <a:rPr lang="en-US" sz="2800" dirty="0"/>
              <a:t>each of which applies a preset value to the slider. When you click the "Set to Large" button the  code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sz="2800" dirty="0" smtClean="0"/>
              <a:t> </a:t>
            </a:r>
            <a:r>
              <a:rPr lang="en-US" sz="2800" dirty="0"/>
              <a:t>event sets the value of the slider, which in turn forces a change to the font size of the text through data </a:t>
            </a:r>
            <a:r>
              <a:rPr lang="en-US" sz="2800" dirty="0" smtClean="0"/>
              <a:t>binding.</a:t>
            </a:r>
            <a:endParaRPr lang="bg-BG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</a:t>
            </a:r>
            <a:r>
              <a:rPr lang="en-US" sz="2800" dirty="0" smtClean="0"/>
              <a:t>shows </a:t>
            </a:r>
            <a:r>
              <a:rPr lang="en-US" sz="2800" dirty="0"/>
              <a:t>a simple </a:t>
            </a:r>
            <a:r>
              <a:rPr lang="en-US" sz="2800" dirty="0" smtClean="0"/>
              <a:t>window, </a:t>
            </a:r>
            <a:r>
              <a:rPr lang="en-US" sz="2800" dirty="0"/>
              <a:t>which </a:t>
            </a:r>
            <a:r>
              <a:rPr lang="en-US" sz="2800" dirty="0" smtClean="0"/>
              <a:t>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and setup </a:t>
            </a:r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draw its text from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and </a:t>
            </a:r>
            <a:r>
              <a:rPr lang="en-US" sz="2800" dirty="0"/>
              <a:t>its current foreground and background </a:t>
            </a:r>
            <a:r>
              <a:rPr lang="en-US" sz="2800" dirty="0" smtClean="0"/>
              <a:t>colors  </a:t>
            </a:r>
            <a:r>
              <a:rPr lang="en-US" sz="2800" dirty="0"/>
              <a:t>from separate lists of </a:t>
            </a:r>
            <a:r>
              <a:rPr lang="en-US" sz="2800" dirty="0" smtClean="0"/>
              <a:t>colors</a:t>
            </a:r>
            <a:r>
              <a:rPr lang="en-US" sz="2800" dirty="0" smtClean="0"/>
              <a:t>.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8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Binding?</a:t>
            </a:r>
            <a:endParaRPr lang="bg-BG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purpose of most applications is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 data</a:t>
            </a:r>
            <a:r>
              <a:rPr lang="en-US" dirty="0" smtClean="0"/>
              <a:t> to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 them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 that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Developers' job is: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Bring the data</a:t>
            </a:r>
            <a:r>
              <a:rPr lang="en-US" dirty="0" smtClean="0"/>
              <a:t> from a variety of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Expose the data</a:t>
            </a:r>
            <a:r>
              <a:rPr lang="en-US" dirty="0" smtClean="0"/>
              <a:t> in object, hierarchical, or relational format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noProof="1" smtClean="0"/>
              <a:t>the XAML </a:t>
            </a:r>
            <a:r>
              <a:rPr lang="en-US" noProof="1" smtClean="0"/>
              <a:t>data</a:t>
            </a:r>
            <a:r>
              <a:rPr lang="en-US" dirty="0" smtClean="0"/>
              <a:t> </a:t>
            </a:r>
            <a:r>
              <a:rPr lang="en-US" dirty="0" smtClean="0"/>
              <a:t>binding engine, you get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3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200"/>
            <a:ext cx="7151712" cy="914400"/>
          </a:xfrm>
        </p:spPr>
        <p:txBody>
          <a:bodyPr/>
          <a:lstStyle/>
          <a:p>
            <a:r>
              <a:rPr lang="en-US" dirty="0"/>
              <a:t>Why We Need Data Binding?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Data binding is pulling information out of an </a:t>
            </a:r>
            <a:r>
              <a:rPr lang="en-US" sz="3000" dirty="0" smtClean="0"/>
              <a:t>object into another object or property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binding means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change</a:t>
            </a:r>
            <a:r>
              <a:rPr lang="en-US" sz="2800" dirty="0" smtClean="0"/>
              <a:t> the value of a property when the value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 property is changed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Many </a:t>
            </a:r>
            <a:r>
              <a:rPr lang="en-US" sz="3000" dirty="0"/>
              <a:t>Windows applications are all about data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Data binding is a top concern in a user interface </a:t>
            </a:r>
            <a:r>
              <a:rPr lang="en-US" sz="3000" dirty="0" smtClean="0"/>
              <a:t>technologies </a:t>
            </a:r>
            <a:r>
              <a:rPr lang="en-US" sz="3000" dirty="0"/>
              <a:t>like </a:t>
            </a:r>
            <a:r>
              <a:rPr lang="en-US" sz="3000" dirty="0" smtClean="0"/>
              <a:t>Windows Phone and Windows Store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Windows Universal and XAML provide </a:t>
            </a:r>
            <a:r>
              <a:rPr lang="en-US" sz="3000" dirty="0" smtClean="0"/>
              <a:t>very powerful data binding mechanisms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9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884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Simple </a:t>
            </a:r>
            <a:r>
              <a:rPr lang="en-US" dirty="0"/>
              <a:t>B</a:t>
            </a:r>
            <a:r>
              <a:rPr lang="bg-BG" dirty="0"/>
              <a:t>inding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175">
            <a:off x="5165964" y="3306752"/>
            <a:ext cx="2495550" cy="238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media.sacbee.com/static/weblogs/real_estate/abstract-party-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3573">
            <a:off x="1585770" y="3412227"/>
            <a:ext cx="2514601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802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Simple </a:t>
            </a:r>
            <a:r>
              <a:rPr lang="en-US" dirty="0"/>
              <a:t>B</a:t>
            </a:r>
            <a:r>
              <a:rPr lang="bg-BG"/>
              <a:t>inding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Binding in </a:t>
            </a:r>
            <a:r>
              <a:rPr lang="en-US" dirty="0" smtClean="0"/>
              <a:t>XAML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registering two properties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engine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Letting the </a:t>
            </a:r>
            <a:r>
              <a:rPr lang="bg-BG" dirty="0"/>
              <a:t>engine keep them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synchronization and conversion </a:t>
            </a:r>
            <a:r>
              <a:rPr lang="en-US" dirty="0" smtClean="0"/>
              <a:t>are duties </a:t>
            </a:r>
            <a:r>
              <a:rPr lang="en-US" dirty="0"/>
              <a:t>of </a:t>
            </a:r>
            <a:r>
              <a:rPr lang="en-US" dirty="0" smtClean="0"/>
              <a:t>the data binding </a:t>
            </a:r>
            <a:r>
              <a:rPr lang="en-US" dirty="0" smtClean="0"/>
              <a:t>engine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68996" name="Picture 4" descr="simpleDataBindi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9592" y="4324698"/>
            <a:ext cx="7286998" cy="21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051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Simple </a:t>
            </a:r>
            <a:r>
              <a:rPr lang="en-US" dirty="0"/>
              <a:t>B</a:t>
            </a:r>
            <a:r>
              <a:rPr lang="bg-BG"/>
              <a:t>inding</a:t>
            </a:r>
            <a:r>
              <a:rPr lang="en-US" dirty="0"/>
              <a:t> (2)</a:t>
            </a:r>
            <a:endParaRPr lang="bg-BG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Binding </a:t>
            </a:r>
            <a:r>
              <a:rPr lang="en-US" dirty="0" smtClean="0"/>
              <a:t>a property </a:t>
            </a:r>
            <a:r>
              <a:rPr lang="en-US" dirty="0"/>
              <a:t>to a data source </a:t>
            </a:r>
            <a:r>
              <a:rPr lang="en-US" dirty="0" smtClean="0"/>
              <a:t>property: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shorthand </a:t>
            </a:r>
            <a:r>
              <a:rPr lang="en-US" smtClean="0"/>
              <a:t>binding </a:t>
            </a:r>
            <a:r>
              <a:rPr lang="en-US" dirty="0" smtClean="0"/>
              <a:t>syntax: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Binding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of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/>
              <a:t> and </a:t>
            </a:r>
            <a:r>
              <a:rPr lang="en-US" dirty="0" smtClean="0"/>
              <a:t>an object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SomeName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SomeName</a:t>
            </a:r>
            <a:r>
              <a:rPr lang="en-US" dirty="0" smtClean="0"/>
              <a:t> </a:t>
            </a:r>
            <a:r>
              <a:rPr lang="en-US" dirty="0"/>
              <a:t>is a property of some object to be named later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539750" y="1657268"/>
            <a:ext cx="8064500" cy="15029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...&gt;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&lt;TextBox.Text&gt;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&lt;Binding Path="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 /&gt;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&lt;/TextBox.Text&gt;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539750" y="3976579"/>
            <a:ext cx="8064500" cy="374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Text="{Binding Path=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Name}"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5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148" y="52292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Contexts</a:t>
            </a:r>
            <a:endParaRPr lang="bg-BG" dirty="0"/>
          </a:p>
        </p:txBody>
      </p:sp>
      <p:pic>
        <p:nvPicPr>
          <p:cNvPr id="3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368" y="1281243"/>
            <a:ext cx="4869904" cy="3287606"/>
          </a:xfrm>
          <a:prstGeom prst="roundRect">
            <a:avLst>
              <a:gd name="adj" fmla="val 44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0776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1968</TotalTime>
  <Words>1890</Words>
  <Application>Microsoft Office PowerPoint</Application>
  <PresentationFormat>On-screen Show (4:3)</PresentationFormat>
  <Paragraphs>299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Data-binding</vt:lpstr>
      <vt:lpstr>Table of Contents</vt:lpstr>
      <vt:lpstr>Why We Need Data Binding?</vt:lpstr>
      <vt:lpstr>Why We Need Data Binding?</vt:lpstr>
      <vt:lpstr>Why We Need Data Binding? (2)</vt:lpstr>
      <vt:lpstr>Simple Binding</vt:lpstr>
      <vt:lpstr>Simple Binding</vt:lpstr>
      <vt:lpstr>Simple Binding (2)</vt:lpstr>
      <vt:lpstr>Data Contexts</vt:lpstr>
      <vt:lpstr>Data Contexts</vt:lpstr>
      <vt:lpstr>Data Contexts (2)</vt:lpstr>
      <vt:lpstr>Data Contexts (3)</vt:lpstr>
      <vt:lpstr>Data Contexts</vt:lpstr>
      <vt:lpstr>Binding to Other Controls</vt:lpstr>
      <vt:lpstr>Binding to Other Controls</vt:lpstr>
      <vt:lpstr>Binding to Other Controls</vt:lpstr>
      <vt:lpstr>The Binding Class and Its Properties</vt:lpstr>
      <vt:lpstr>Binding Class</vt:lpstr>
      <vt:lpstr>Binding Class (2)</vt:lpstr>
      <vt:lpstr>Binding Class (3)</vt:lpstr>
      <vt:lpstr>Value Conversion</vt:lpstr>
      <vt:lpstr>Value Conversion</vt:lpstr>
      <vt:lpstr>Value Conversion (2)</vt:lpstr>
      <vt:lpstr>Value Conversion (3)</vt:lpstr>
      <vt:lpstr>Value Conversion (4)</vt:lpstr>
      <vt:lpstr>Value Conversion (4)</vt:lpstr>
      <vt:lpstr>Value Conversion</vt:lpstr>
      <vt:lpstr>Binding Path Syntax</vt:lpstr>
      <vt:lpstr>Binding Path Syntax</vt:lpstr>
      <vt:lpstr>Binding Path Syntax (2)</vt:lpstr>
      <vt:lpstr>Update Source Triggers </vt:lpstr>
      <vt:lpstr>Update Source Triggers</vt:lpstr>
      <vt:lpstr>Update Source Triggers</vt:lpstr>
      <vt:lpstr>Data Binding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Universal Data Binding</dc:title>
  <dc:creator>Telerik Academy</dc:creator>
  <cp:lastModifiedBy>Evlogi Hristov</cp:lastModifiedBy>
  <cp:revision>105</cp:revision>
  <dcterms:created xsi:type="dcterms:W3CDTF">2013-03-07T17:10:55Z</dcterms:created>
  <dcterms:modified xsi:type="dcterms:W3CDTF">2014-11-12T11:40:03Z</dcterms:modified>
</cp:coreProperties>
</file>