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93" r:id="rId18"/>
    <p:sldId id="29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28"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82DDD7-03F9-4FF6-8719-2D591E3E0DFB}" type="datetimeFigureOut">
              <a:rPr lang="en-US" smtClean="0"/>
              <a:t>11/12/14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1B7AD2-9F0F-44D2-85A9-184761B6956E}" type="slidenum">
              <a:rPr lang="en-US" smtClean="0"/>
              <a:t>‹#›</a:t>
            </a:fld>
            <a:endParaRPr lang="en-US"/>
          </a:p>
        </p:txBody>
      </p:sp>
    </p:spTree>
    <p:extLst>
      <p:ext uri="{BB962C8B-B14F-4D97-AF65-F5344CB8AC3E}">
        <p14:creationId xmlns:p14="http://schemas.microsoft.com/office/powerpoint/2010/main" val="2899617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77827" name="Rectangle 3"/>
          <p:cNvSpPr>
            <a:spLocks noGrp="1" noChangeArrowheads="1"/>
          </p:cNvSpPr>
          <p:nvPr>
            <p:ph type="dt" sz="quarter" idx="1"/>
          </p:nvPr>
        </p:nvSpPr>
        <p:spPr>
          <a:noFill/>
        </p:spPr>
        <p:txBody>
          <a:bodyPr/>
          <a:lstStyle/>
          <a:p>
            <a:fld id="{EB05921A-7FDA-4A58-BFEA-4A04C5C95AA9}" type="datetime1">
              <a:rPr lang="en-US" smtClean="0"/>
              <a:pPr/>
              <a:t>11/12/14</a:t>
            </a:fld>
            <a:r>
              <a:rPr lang="en-US" dirty="0" smtClean="0"/>
              <a:t>07/16/96</a:t>
            </a:r>
            <a:endParaRPr lang="en-US" sz="1200" i="0" dirty="0" smtClean="0"/>
          </a:p>
        </p:txBody>
      </p:sp>
      <p:sp>
        <p:nvSpPr>
          <p:cNvPr id="77828"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77829" name="Rectangle 7"/>
          <p:cNvSpPr>
            <a:spLocks noGrp="1" noChangeArrowheads="1"/>
          </p:cNvSpPr>
          <p:nvPr>
            <p:ph type="sldNum" sz="quarter" idx="5"/>
          </p:nvPr>
        </p:nvSpPr>
        <p:spPr>
          <a:noFill/>
        </p:spPr>
        <p:txBody>
          <a:bodyPr/>
          <a:lstStyle/>
          <a:p>
            <a:fld id="{B91AB6C1-59C0-4C2B-AB74-48A2E34BD163}" type="slidenum">
              <a:rPr lang="en-US" smtClean="0"/>
              <a:pPr/>
              <a:t>2</a:t>
            </a:fld>
            <a:r>
              <a:rPr lang="en-US" dirty="0" smtClean="0"/>
              <a:t>##</a:t>
            </a:r>
            <a:endParaRPr lang="en-US" sz="1200" i="0" dirty="0" smtClean="0"/>
          </a:p>
        </p:txBody>
      </p:sp>
      <p:sp>
        <p:nvSpPr>
          <p:cNvPr id="77830" name="Rectangle 2"/>
          <p:cNvSpPr>
            <a:spLocks noGrp="1" noRot="1" noChangeAspect="1" noChangeArrowheads="1" noTextEdit="1"/>
          </p:cNvSpPr>
          <p:nvPr>
            <p:ph type="sldImg"/>
          </p:nvPr>
        </p:nvSpPr>
        <p:spPr>
          <a:ln/>
        </p:spPr>
      </p:sp>
      <p:sp>
        <p:nvSpPr>
          <p:cNvPr id="77831"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2840902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83971" name="Rectangle 3"/>
          <p:cNvSpPr>
            <a:spLocks noGrp="1" noChangeArrowheads="1"/>
          </p:cNvSpPr>
          <p:nvPr>
            <p:ph type="dt" sz="quarter" idx="1"/>
          </p:nvPr>
        </p:nvSpPr>
        <p:spPr>
          <a:noFill/>
        </p:spPr>
        <p:txBody>
          <a:bodyPr/>
          <a:lstStyle/>
          <a:p>
            <a:fld id="{71269DEA-EE68-48B5-98C7-34EEA948DF5D}" type="datetime1">
              <a:rPr lang="en-US" smtClean="0"/>
              <a:pPr/>
              <a:t>11/12/14</a:t>
            </a:fld>
            <a:r>
              <a:rPr lang="en-US" dirty="0" smtClean="0"/>
              <a:t>07/16/96</a:t>
            </a:r>
            <a:endParaRPr lang="en-US" sz="1200" i="0" dirty="0" smtClean="0"/>
          </a:p>
        </p:txBody>
      </p:sp>
      <p:sp>
        <p:nvSpPr>
          <p:cNvPr id="83972"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83973" name="Rectangle 7"/>
          <p:cNvSpPr>
            <a:spLocks noGrp="1" noChangeArrowheads="1"/>
          </p:cNvSpPr>
          <p:nvPr>
            <p:ph type="sldNum" sz="quarter" idx="5"/>
          </p:nvPr>
        </p:nvSpPr>
        <p:spPr>
          <a:noFill/>
        </p:spPr>
        <p:txBody>
          <a:bodyPr/>
          <a:lstStyle/>
          <a:p>
            <a:fld id="{00B3CCA3-F025-456E-9C12-D5C59008B7B1}" type="slidenum">
              <a:rPr lang="en-US" smtClean="0"/>
              <a:pPr/>
              <a:t>7</a:t>
            </a:fld>
            <a:r>
              <a:rPr lang="en-US" dirty="0" smtClean="0"/>
              <a:t>##</a:t>
            </a:r>
            <a:endParaRPr lang="en-US" sz="1200" i="0" dirty="0" smtClean="0"/>
          </a:p>
        </p:txBody>
      </p:sp>
      <p:sp>
        <p:nvSpPr>
          <p:cNvPr id="83974" name="Rectangle 2"/>
          <p:cNvSpPr>
            <a:spLocks noGrp="1" noRot="1" noChangeAspect="1" noChangeArrowheads="1" noTextEdit="1"/>
          </p:cNvSpPr>
          <p:nvPr>
            <p:ph type="sldImg"/>
          </p:nvPr>
        </p:nvSpPr>
        <p:spPr>
          <a:ln/>
        </p:spPr>
      </p:sp>
      <p:sp>
        <p:nvSpPr>
          <p:cNvPr id="83975"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36684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84995" name="Rectangle 3"/>
          <p:cNvSpPr>
            <a:spLocks noGrp="1" noChangeArrowheads="1"/>
          </p:cNvSpPr>
          <p:nvPr>
            <p:ph type="dt" sz="quarter" idx="1"/>
          </p:nvPr>
        </p:nvSpPr>
        <p:spPr>
          <a:noFill/>
        </p:spPr>
        <p:txBody>
          <a:bodyPr/>
          <a:lstStyle/>
          <a:p>
            <a:fld id="{10747878-B7DF-47B9-8CF2-A67114FC8A2C}" type="datetime1">
              <a:rPr lang="en-US" smtClean="0"/>
              <a:pPr/>
              <a:t>11/12/14</a:t>
            </a:fld>
            <a:r>
              <a:rPr lang="en-US" dirty="0" smtClean="0"/>
              <a:t>07/16/96</a:t>
            </a:r>
            <a:endParaRPr lang="en-US" sz="1200" i="0" dirty="0" smtClean="0"/>
          </a:p>
        </p:txBody>
      </p:sp>
      <p:sp>
        <p:nvSpPr>
          <p:cNvPr id="84996"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84997" name="Rectangle 7"/>
          <p:cNvSpPr>
            <a:spLocks noGrp="1" noChangeArrowheads="1"/>
          </p:cNvSpPr>
          <p:nvPr>
            <p:ph type="sldNum" sz="quarter" idx="5"/>
          </p:nvPr>
        </p:nvSpPr>
        <p:spPr>
          <a:noFill/>
        </p:spPr>
        <p:txBody>
          <a:bodyPr/>
          <a:lstStyle/>
          <a:p>
            <a:fld id="{0DC23815-24A0-4FF2-97CC-A26AF0C1C00F}" type="slidenum">
              <a:rPr lang="en-US" smtClean="0"/>
              <a:pPr/>
              <a:t>11</a:t>
            </a:fld>
            <a:r>
              <a:rPr lang="en-US" dirty="0" smtClean="0"/>
              <a:t>##</a:t>
            </a:r>
            <a:endParaRPr lang="en-US" sz="1200" i="0" dirty="0" smtClean="0"/>
          </a:p>
        </p:txBody>
      </p:sp>
      <p:sp>
        <p:nvSpPr>
          <p:cNvPr id="84998" name="Rectangle 2"/>
          <p:cNvSpPr>
            <a:spLocks noGrp="1" noRot="1" noChangeAspect="1" noChangeArrowheads="1" noTextEdit="1"/>
          </p:cNvSpPr>
          <p:nvPr>
            <p:ph type="sldImg"/>
          </p:nvPr>
        </p:nvSpPr>
        <p:spPr>
          <a:ln/>
        </p:spPr>
      </p:sp>
      <p:sp>
        <p:nvSpPr>
          <p:cNvPr id="84999"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2341355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88067" name="Rectangle 3"/>
          <p:cNvSpPr>
            <a:spLocks noGrp="1" noChangeArrowheads="1"/>
          </p:cNvSpPr>
          <p:nvPr>
            <p:ph type="dt" sz="quarter" idx="1"/>
          </p:nvPr>
        </p:nvSpPr>
        <p:spPr>
          <a:noFill/>
        </p:spPr>
        <p:txBody>
          <a:bodyPr/>
          <a:lstStyle/>
          <a:p>
            <a:fld id="{3E7C7064-1E54-45EB-A9BA-1D497B771226}" type="datetime1">
              <a:rPr lang="en-US" smtClean="0"/>
              <a:pPr/>
              <a:t>11/12/14</a:t>
            </a:fld>
            <a:r>
              <a:rPr lang="en-US" dirty="0" smtClean="0"/>
              <a:t>07/16/96</a:t>
            </a:r>
            <a:endParaRPr lang="en-US" sz="1200" i="0" dirty="0" smtClean="0"/>
          </a:p>
        </p:txBody>
      </p:sp>
      <p:sp>
        <p:nvSpPr>
          <p:cNvPr id="88068"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88069" name="Rectangle 7"/>
          <p:cNvSpPr>
            <a:spLocks noGrp="1" noChangeArrowheads="1"/>
          </p:cNvSpPr>
          <p:nvPr>
            <p:ph type="sldNum" sz="quarter" idx="5"/>
          </p:nvPr>
        </p:nvSpPr>
        <p:spPr>
          <a:noFill/>
        </p:spPr>
        <p:txBody>
          <a:bodyPr/>
          <a:lstStyle/>
          <a:p>
            <a:fld id="{CAABC651-DF93-4518-9D6D-C7430F331A85}" type="slidenum">
              <a:rPr lang="en-US" smtClean="0"/>
              <a:pPr/>
              <a:t>12</a:t>
            </a:fld>
            <a:r>
              <a:rPr lang="en-US" dirty="0" smtClean="0"/>
              <a:t>##</a:t>
            </a:r>
            <a:endParaRPr lang="en-US" sz="1200" i="0" dirty="0" smtClean="0"/>
          </a:p>
        </p:txBody>
      </p:sp>
      <p:sp>
        <p:nvSpPr>
          <p:cNvPr id="88070" name="Rectangle 2"/>
          <p:cNvSpPr>
            <a:spLocks noGrp="1" noRot="1" noChangeAspect="1" noChangeArrowheads="1" noTextEdit="1"/>
          </p:cNvSpPr>
          <p:nvPr>
            <p:ph type="sldImg"/>
          </p:nvPr>
        </p:nvSpPr>
        <p:spPr>
          <a:ln/>
        </p:spPr>
      </p:sp>
      <p:sp>
        <p:nvSpPr>
          <p:cNvPr id="88071"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386223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a:noFill/>
        </p:spPr>
        <p:txBody>
          <a:bodyPr/>
          <a:lstStyle/>
          <a:p>
            <a:r>
              <a:rPr lang="en-US" dirty="0" smtClean="0"/>
              <a:t>*</a:t>
            </a:r>
            <a:endParaRPr lang="en-US" sz="1200" i="0" dirty="0" smtClean="0"/>
          </a:p>
        </p:txBody>
      </p:sp>
      <p:sp>
        <p:nvSpPr>
          <p:cNvPr id="102403" name="Rectangle 3"/>
          <p:cNvSpPr>
            <a:spLocks noGrp="1" noChangeArrowheads="1"/>
          </p:cNvSpPr>
          <p:nvPr>
            <p:ph type="dt" sz="quarter" idx="1"/>
          </p:nvPr>
        </p:nvSpPr>
        <p:spPr>
          <a:noFill/>
        </p:spPr>
        <p:txBody>
          <a:bodyPr/>
          <a:lstStyle/>
          <a:p>
            <a:fld id="{A01C0A49-A16A-4B02-81B4-22E85DB6505F}" type="datetime1">
              <a:rPr lang="en-US" smtClean="0"/>
              <a:pPr/>
              <a:t>11/12/14</a:t>
            </a:fld>
            <a:r>
              <a:rPr lang="en-US" dirty="0" smtClean="0"/>
              <a:t>07/16/96</a:t>
            </a:r>
            <a:endParaRPr lang="en-US" sz="1200" i="0" dirty="0" smtClean="0"/>
          </a:p>
        </p:txBody>
      </p:sp>
      <p:sp>
        <p:nvSpPr>
          <p:cNvPr id="102404" name="Rectangle 6"/>
          <p:cNvSpPr>
            <a:spLocks noGrp="1" noChangeArrowheads="1"/>
          </p:cNvSpPr>
          <p:nvPr>
            <p:ph type="ftr" sz="quarter" idx="4"/>
          </p:nvPr>
        </p:nvSpPr>
        <p:spPr>
          <a:noFill/>
        </p:spPr>
        <p:txBody>
          <a:bodyPr/>
          <a:lstStyle/>
          <a:p>
            <a:r>
              <a:rPr lang="en-US" dirty="0" smtClean="0"/>
              <a:t>(c) 2005 National Academy for Software Development - http://academy.devbg.org. All rights reserved. Unauthorized copying or re-distribution is strictly prohibited.*</a:t>
            </a:r>
            <a:endParaRPr lang="en-US" sz="1200" i="0" dirty="0" smtClean="0"/>
          </a:p>
        </p:txBody>
      </p:sp>
      <p:sp>
        <p:nvSpPr>
          <p:cNvPr id="102405" name="Rectangle 7"/>
          <p:cNvSpPr>
            <a:spLocks noGrp="1" noChangeArrowheads="1"/>
          </p:cNvSpPr>
          <p:nvPr>
            <p:ph type="sldNum" sz="quarter" idx="5"/>
          </p:nvPr>
        </p:nvSpPr>
        <p:spPr>
          <a:noFill/>
        </p:spPr>
        <p:txBody>
          <a:bodyPr/>
          <a:lstStyle/>
          <a:p>
            <a:fld id="{8D30ABA1-D3AE-4C6F-905D-279274D8F3CE}" type="slidenum">
              <a:rPr lang="en-US" smtClean="0"/>
              <a:pPr/>
              <a:t>18</a:t>
            </a:fld>
            <a:r>
              <a:rPr lang="en-US" dirty="0" smtClean="0"/>
              <a:t>##</a:t>
            </a:r>
            <a:endParaRPr lang="en-US" sz="1200" i="0" dirty="0" smtClean="0"/>
          </a:p>
        </p:txBody>
      </p:sp>
      <p:sp>
        <p:nvSpPr>
          <p:cNvPr id="102406" name="Rectangle 2"/>
          <p:cNvSpPr>
            <a:spLocks noGrp="1" noRot="1" noChangeAspect="1" noChangeArrowheads="1" noTextEdit="1"/>
          </p:cNvSpPr>
          <p:nvPr>
            <p:ph type="sldImg"/>
          </p:nvPr>
        </p:nvSpPr>
        <p:spPr>
          <a:ln/>
        </p:spPr>
      </p:sp>
      <p:sp>
        <p:nvSpPr>
          <p:cNvPr id="102407"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3930082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academy.telerik.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hyperlink" Target="http://clouddevcourse.telerik.com/" TargetMode="External"/><Relationship Id="rId20" Type="http://schemas.openxmlformats.org/officeDocument/2006/relationships/hyperlink" Target="http://csharpfundamentals.telerik.com/" TargetMode="External"/><Relationship Id="rId10" Type="http://schemas.openxmlformats.org/officeDocument/2006/relationships/hyperlink" Target="http://www.bgcoder.com/" TargetMode="External"/><Relationship Id="rId11" Type="http://schemas.openxmlformats.org/officeDocument/2006/relationships/hyperlink" Target="http://www.nakov.com/" TargetMode="External"/><Relationship Id="rId12" Type="http://schemas.openxmlformats.org/officeDocument/2006/relationships/hyperlink" Target="http://codecourse.telerik.com/" TargetMode="External"/><Relationship Id="rId13" Type="http://schemas.openxmlformats.org/officeDocument/2006/relationships/hyperlink" Target="http://algoacademy.telerik.com/" TargetMode="External"/><Relationship Id="rId14" Type="http://schemas.openxmlformats.org/officeDocument/2006/relationships/hyperlink" Target="http://aspnetcourse.telerik.com/" TargetMode="External"/><Relationship Id="rId15" Type="http://schemas.openxmlformats.org/officeDocument/2006/relationships/hyperlink" Target="http://academy.telerik.com/" TargetMode="External"/><Relationship Id="rId16" Type="http://schemas.openxmlformats.org/officeDocument/2006/relationships/hyperlink" Target="http://mobiledevcourse.telerik.com/" TargetMode="External"/><Relationship Id="rId17" Type="http://schemas.openxmlformats.org/officeDocument/2006/relationships/hyperlink" Target="http://www.introprogramming.info/" TargetMode="External"/><Relationship Id="rId18" Type="http://schemas.openxmlformats.org/officeDocument/2006/relationships/hyperlink" Target="http://www.minkov.it/" TargetMode="External"/><Relationship Id="rId19" Type="http://schemas.openxmlformats.org/officeDocument/2006/relationships/hyperlink" Target="http://www.nikolay.it/" TargetMode="External"/><Relationship Id="rId1" Type="http://schemas.openxmlformats.org/officeDocument/2006/relationships/slideMaster" Target="../slideMasters/slideMaster1.xml"/><Relationship Id="rId2" Type="http://schemas.openxmlformats.org/officeDocument/2006/relationships/hyperlink" Target="http://forums.academy.telerik.com/" TargetMode="External"/><Relationship Id="rId3" Type="http://schemas.openxmlformats.org/officeDocument/2006/relationships/hyperlink" Target="http://kursove-uroci-knigi-obuchenie-programirane-web-design-csharp.info/" TargetMode="External"/><Relationship Id="rId4" Type="http://schemas.openxmlformats.org/officeDocument/2006/relationships/hyperlink" Target="http://www.telerik-kids.com/" TargetMode="External"/><Relationship Id="rId5" Type="http://schemas.openxmlformats.org/officeDocument/2006/relationships/hyperlink" Target="http://seocourse.telerik.com/" TargetMode="External"/><Relationship Id="rId6" Type="http://schemas.openxmlformats.org/officeDocument/2006/relationships/hyperlink" Target="http://html5course.telerik.com/" TargetMode="External"/><Relationship Id="rId7" Type="http://schemas.openxmlformats.org/officeDocument/2006/relationships/hyperlink" Target="http://schoolacademy.telerik.com/" TargetMode="External"/><Relationship Id="rId8" Type="http://schemas.openxmlformats.org/officeDocument/2006/relationships/hyperlink" Target="http://mvc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
        <p:nvSpPr>
          <p:cNvPr id="12" name="Text Placeholder 6"/>
          <p:cNvSpPr>
            <a:spLocks noGrp="1"/>
          </p:cNvSpPr>
          <p:nvPr userDrawn="1"/>
        </p:nvSpPr>
        <p:spPr>
          <a:xfrm>
            <a:off x="429086" y="5726668"/>
            <a:ext cx="3990513" cy="400110"/>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Telerik Software Academy</a:t>
            </a:r>
          </a:p>
        </p:txBody>
      </p:sp>
      <p:sp>
        <p:nvSpPr>
          <p:cNvPr id="13" name="Text Placeholder 7"/>
          <p:cNvSpPr>
            <a:spLocks noGrp="1"/>
          </p:cNvSpPr>
          <p:nvPr userDrawn="1"/>
        </p:nvSpPr>
        <p:spPr>
          <a:xfrm>
            <a:off x="429087" y="6031468"/>
            <a:ext cx="3990513" cy="369332"/>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2"/>
              </a:rPr>
              <a:t>http://academy.telerik.com</a:t>
            </a:r>
            <a:r>
              <a:rPr lang="en-US" dirty="0" smtClean="0"/>
              <a:t> </a:t>
            </a:r>
            <a:endParaRPr lang="en-US" dirty="0"/>
          </a:p>
        </p:txBody>
      </p:sp>
      <p:sp>
        <p:nvSpPr>
          <p:cNvPr id="9" name="Text Placeholder 13"/>
          <p:cNvSpPr>
            <a:spLocks noGrp="1"/>
          </p:cNvSpPr>
          <p:nvPr userDrawn="1"/>
        </p:nvSpPr>
        <p:spPr>
          <a:xfrm>
            <a:off x="429087" y="4928076"/>
            <a:ext cx="3990513" cy="830997"/>
          </a:xfrm>
          <a:prstGeom prst="rect">
            <a:avLst/>
          </a:prstGeom>
          <a:noFill/>
        </p:spPr>
        <p:txBody>
          <a:bodyPr wrap="square" rtlCol="0">
            <a:spAutoFit/>
          </a:bodyPr>
          <a:lstStyle>
            <a:lvl1pPr marL="0" indent="0"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400" b="1" kern="1200" dirty="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Apps for Windows</a:t>
            </a:r>
            <a:r>
              <a:rPr lang="en-US" baseline="0" dirty="0" smtClean="0"/>
              <a:t> Phone &amp; Windows Store</a:t>
            </a:r>
            <a:endParaRPr lang="en-US" dirty="0"/>
          </a:p>
        </p:txBody>
      </p:sp>
    </p:spTree>
    <p:extLst>
      <p:ext uri="{BB962C8B-B14F-4D97-AF65-F5344CB8AC3E}">
        <p14:creationId xmlns:p14="http://schemas.microsoft.com/office/powerpoint/2010/main" val="2009270428"/>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20D0C658-0708-42D0-A542-83CC15D54131}" type="slidenum">
              <a:rPr lang="en-US" smtClean="0"/>
              <a:t>‹#›</a:t>
            </a:fld>
            <a:endParaRPr lang="en-US"/>
          </a:p>
        </p:txBody>
      </p:sp>
    </p:spTree>
    <p:extLst>
      <p:ext uri="{BB962C8B-B14F-4D97-AF65-F5344CB8AC3E}">
        <p14:creationId xmlns:p14="http://schemas.microsoft.com/office/powerpoint/2010/main" val="1966468549"/>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20D0C658-0708-42D0-A542-83CC15D54131}" type="slidenum">
              <a:rPr lang="en-US" smtClean="0"/>
              <a:t>‹#›</a:t>
            </a:fld>
            <a:endParaRPr lang="en-US"/>
          </a:p>
        </p:txBody>
      </p:sp>
    </p:spTree>
    <p:extLst>
      <p:ext uri="{BB962C8B-B14F-4D97-AF65-F5344CB8AC3E}">
        <p14:creationId xmlns:p14="http://schemas.microsoft.com/office/powerpoint/2010/main" val="907428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765296363"/>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
        <p:nvSpPr>
          <p:cNvPr id="11" name="TextBox 10">
            <a:hlinkClick r:id="rId4"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Tree>
    <p:extLst>
      <p:ext uri="{BB962C8B-B14F-4D97-AF65-F5344CB8AC3E}">
        <p14:creationId xmlns:p14="http://schemas.microsoft.com/office/powerpoint/2010/main" val="342369245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hyperlink" Target="http://www.telerik-kids.com/" TargetMode="External"/><Relationship Id="rId20" Type="http://schemas.openxmlformats.org/officeDocument/2006/relationships/hyperlink" Target="http://academy.telerik.com/" TargetMode="External"/><Relationship Id="rId21" Type="http://schemas.openxmlformats.org/officeDocument/2006/relationships/hyperlink" Target="http://mobiledevcourse.telerik.com/" TargetMode="External"/><Relationship Id="rId22" Type="http://schemas.openxmlformats.org/officeDocument/2006/relationships/hyperlink" Target="http://www.introprogramming.info/" TargetMode="External"/><Relationship Id="rId23" Type="http://schemas.openxmlformats.org/officeDocument/2006/relationships/hyperlink" Target="http://www.minkov.it/" TargetMode="External"/><Relationship Id="rId24" Type="http://schemas.openxmlformats.org/officeDocument/2006/relationships/hyperlink" Target="http://www.nikolay.it/" TargetMode="External"/><Relationship Id="rId25" Type="http://schemas.openxmlformats.org/officeDocument/2006/relationships/hyperlink" Target="http://csharpfundamentals.telerik.com/" TargetMode="External"/><Relationship Id="rId26" Type="http://schemas.openxmlformats.org/officeDocument/2006/relationships/image" Target="../media/image1.png"/><Relationship Id="rId27" Type="http://schemas.openxmlformats.org/officeDocument/2006/relationships/image" Target="../media/image2.png"/><Relationship Id="rId28" Type="http://schemas.openxmlformats.org/officeDocument/2006/relationships/image" Target="../media/image3.png"/><Relationship Id="rId29" Type="http://schemas.openxmlformats.org/officeDocument/2006/relationships/image" Target="../media/image4.png"/><Relationship Id="rId30" Type="http://schemas.microsoft.com/office/2007/relationships/hdphoto" Target="../media/hdphoto1.wdp"/><Relationship Id="rId10" Type="http://schemas.openxmlformats.org/officeDocument/2006/relationships/hyperlink" Target="http://seocourse.telerik.com/" TargetMode="External"/><Relationship Id="rId11" Type="http://schemas.openxmlformats.org/officeDocument/2006/relationships/hyperlink" Target="http://html5course.telerik.com/" TargetMode="External"/><Relationship Id="rId12" Type="http://schemas.openxmlformats.org/officeDocument/2006/relationships/hyperlink" Target="http://schoolacademy.telerik.com/" TargetMode="External"/><Relationship Id="rId13" Type="http://schemas.openxmlformats.org/officeDocument/2006/relationships/hyperlink" Target="http://mvccourse.telerik.com/" TargetMode="External"/><Relationship Id="rId14" Type="http://schemas.openxmlformats.org/officeDocument/2006/relationships/hyperlink" Target="http://clouddevcourse.telerik.com/" TargetMode="External"/><Relationship Id="rId15" Type="http://schemas.openxmlformats.org/officeDocument/2006/relationships/hyperlink" Target="http://www.bgcoder.com/" TargetMode="External"/><Relationship Id="rId16" Type="http://schemas.openxmlformats.org/officeDocument/2006/relationships/hyperlink" Target="http://www.nakov.com/" TargetMode="External"/><Relationship Id="rId17" Type="http://schemas.openxmlformats.org/officeDocument/2006/relationships/hyperlink" Target="http://codecourse.telerik.com/" TargetMode="External"/><Relationship Id="rId18" Type="http://schemas.openxmlformats.org/officeDocument/2006/relationships/hyperlink" Target="http://algoacademy.telerik.com/" TargetMode="External"/><Relationship Id="rId19" Type="http://schemas.openxmlformats.org/officeDocument/2006/relationships/hyperlink" Target="http://aspnetcourse.telerik.com/"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hyperlink" Target="http://forums.academy.telerik.com/" TargetMode="External"/><Relationship Id="rId8" Type="http://schemas.openxmlformats.org/officeDocument/2006/relationships/hyperlink" Target="http://kursove-uroci-knigi-obuchenie-programirane-web-design-csharp.info/"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p:cNvGrpSpPr/>
          <p:nvPr/>
        </p:nvGrpSpPr>
        <p:grpSpPr>
          <a:xfrm>
            <a:off x="105401" y="304800"/>
            <a:ext cx="1816798" cy="331718"/>
            <a:chOff x="1236228" y="1523999"/>
            <a:chExt cx="4351212" cy="3261410"/>
          </a:xfrm>
          <a:solidFill>
            <a:schemeClr val="bg1"/>
          </a:solidFill>
        </p:grpSpPr>
        <p:sp>
          <p:nvSpPr>
            <p:cNvPr id="10" name="TextBox 9">
              <a:hlinkClick r:id="rId7"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11" name="TextBox 10">
              <a:hlinkClick r:id="rId8"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12" name="TextBox 11">
              <a:hlinkClick r:id="rId9"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13" name="TextBox 12">
              <a:hlinkClick r:id="rId10"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14" name="TextBox 13">
              <a:hlinkClick r:id="rId11"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15" name="TextBox 14">
              <a:hlinkClick r:id="rId12"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16" name="TextBox 15">
              <a:hlinkClick r:id="rId13"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18" name="TextBox 17">
              <a:hlinkClick r:id="rId14"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19" name="TextBox 18">
              <a:hlinkClick r:id="rId15"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20" name="TextBox 19">
              <a:hlinkClick r:id="rId16"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21" name="TextBox 20">
              <a:hlinkClick r:id="rId17"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22" name="TextBox 21">
              <a:hlinkClick r:id="rId18"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23" name="TextBox 22">
              <a:hlinkClick r:id="rId19"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24" name="TextBox 23">
              <a:hlinkClick r:id="rId20"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25" name="TextBox 24">
              <a:hlinkClick r:id="rId21"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26" name="TextBox 25">
              <a:hlinkClick r:id="rId22"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27" name="TextBox 26">
              <a:hlinkClick r:id="rId23"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28" name="TextBox 27">
              <a:hlinkClick r:id="rId24"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31" name="TextBox 30">
              <a:hlinkClick r:id="rId25"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pic>
        <p:nvPicPr>
          <p:cNvPr id="1026" name="Picture 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27"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28"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Telerik Academy for Software Engineers - http://academy.telerik.com" title="Telerik Software Academy"/>
          <p:cNvPicPr>
            <a:picLocks noChangeAspect="1" noChangeArrowheads="1"/>
          </p:cNvPicPr>
          <p:nvPr/>
        </p:nvPicPr>
        <p:blipFill>
          <a:blip r:embed="rId29">
            <a:extLst>
              <a:ext uri="{BEBA8EAE-BF5A-486C-A8C5-ECC9F3942E4B}">
                <a14:imgProps xmlns:a14="http://schemas.microsoft.com/office/drawing/2010/main">
                  <a14:imgLayer r:embed="rId30">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36212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timing>
    <p:tnLst>
      <p:par>
        <p:cTn xmlns:p14="http://schemas.microsoft.com/office/powerpoint/2010/mai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5"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microsoft.com/office/2007/relationships/hdphoto" Target="../media/hdphoto2.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academy.telerik.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1703080"/>
            <a:ext cx="8229600" cy="1524000"/>
          </a:xfrm>
        </p:spPr>
        <p:txBody>
          <a:bodyPr/>
          <a:lstStyle/>
          <a:p>
            <a:r>
              <a:rPr lang="en-US" dirty="0" smtClean="0"/>
              <a:t>Data-binding </a:t>
            </a:r>
            <a:br>
              <a:rPr lang="en-US" dirty="0" smtClean="0"/>
            </a:br>
            <a:r>
              <a:rPr lang="en-US" dirty="0" smtClean="0"/>
              <a:t>List Controls</a:t>
            </a:r>
            <a:endParaRPr lang="en-US" dirty="0"/>
          </a:p>
        </p:txBody>
      </p:sp>
      <p:sp>
        <p:nvSpPr>
          <p:cNvPr id="5" name="Subtitle 4"/>
          <p:cNvSpPr>
            <a:spLocks noGrp="1"/>
          </p:cNvSpPr>
          <p:nvPr>
            <p:ph type="subTitle" idx="1"/>
          </p:nvPr>
        </p:nvSpPr>
        <p:spPr/>
        <p:txBody>
          <a:bodyPr/>
          <a:lstStyle/>
          <a:p>
            <a:r>
              <a:rPr lang="en-US" dirty="0"/>
              <a:t>In Windows </a:t>
            </a:r>
            <a:r>
              <a:rPr lang="en-US" dirty="0" smtClean="0"/>
              <a:t>Universal Applications</a:t>
            </a:r>
            <a:endParaRPr lang="bg-BG"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800716">
            <a:off x="596425" y="3021379"/>
            <a:ext cx="1263104" cy="1577242"/>
          </a:xfrm>
          <a:prstGeom prst="roundRect">
            <a:avLst>
              <a:gd name="adj" fmla="val 8437"/>
            </a:avLst>
          </a:prstGeom>
          <a:noFill/>
          <a:ln w="28575">
            <a:solidFill>
              <a:schemeClr val="accent5">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8369" y="993087"/>
            <a:ext cx="1564648" cy="1428412"/>
          </a:xfrm>
          <a:prstGeom prst="rect">
            <a:avLst/>
          </a:prstGeom>
          <a:noFill/>
          <a:ln>
            <a:noFill/>
          </a:ln>
          <a:effectLst>
            <a:glow rad="101600">
              <a:schemeClr val="accent6">
                <a:lumMod val="20000"/>
                <a:lumOff val="80000"/>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http://blogs.msdn.com/cfs-file.ashx/__key/communityserver-blogs-components-weblogfiles/00-00-01-44-28-metablogapi/4885.win8logo_5F00_3562AC58.jpg"/>
          <p:cNvPicPr>
            <a:picLocks noChangeAspect="1" noChangeArrowheads="1"/>
          </p:cNvPicPr>
          <p:nvPr/>
        </p:nvPicPr>
        <p:blipFill rotWithShape="1">
          <a:blip r:embed="rId4">
            <a:extLst>
              <a:ext uri="{28A0092B-C50C-407E-A947-70E740481C1C}">
                <a14:useLocalDpi xmlns:a14="http://schemas.microsoft.com/office/drawing/2010/main" val="0"/>
              </a:ext>
            </a:extLst>
          </a:blip>
          <a:srcRect t="33980" b="32040"/>
          <a:stretch/>
        </p:blipFill>
        <p:spPr bwMode="auto">
          <a:xfrm>
            <a:off x="4582374" y="873358"/>
            <a:ext cx="3474345" cy="795762"/>
          </a:xfrm>
          <a:prstGeom prst="roundRect">
            <a:avLst>
              <a:gd name="adj" fmla="val 8437"/>
            </a:avLst>
          </a:prstGeom>
          <a:noFill/>
          <a:ln w="28575">
            <a:solidFill>
              <a:schemeClr val="accent5">
                <a:lumMod val="60000"/>
                <a:lumOff val="40000"/>
              </a:schemeClr>
            </a:solidFill>
            <a:miter lim="800000"/>
            <a:headEnd/>
            <a:tailEnd/>
          </a:ln>
          <a:effectLst/>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95417" y="4600313"/>
            <a:ext cx="4763165" cy="1876687"/>
          </a:xfrm>
          <a:prstGeom prst="rect">
            <a:avLst/>
          </a:prstGeom>
        </p:spPr>
      </p:pic>
    </p:spTree>
    <p:extLst>
      <p:ext uri="{BB962C8B-B14F-4D97-AF65-F5344CB8AC3E}">
        <p14:creationId xmlns:p14="http://schemas.microsoft.com/office/powerpoint/2010/main" val="243297898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pPr>
              <a:defRPr/>
            </a:pPr>
            <a:r>
              <a:rPr lang="en-US" noProof="1" smtClean="0">
                <a:latin typeface="Consolas" pitchFamily="49" charset="0"/>
              </a:rPr>
              <a:t>SelectedValuePath</a:t>
            </a:r>
          </a:p>
        </p:txBody>
      </p:sp>
      <p:sp>
        <p:nvSpPr>
          <p:cNvPr id="484355" name="Rectangle 3"/>
          <p:cNvSpPr>
            <a:spLocks noGrp="1" noChangeArrowheads="1"/>
          </p:cNvSpPr>
          <p:nvPr>
            <p:ph idx="1"/>
          </p:nvPr>
        </p:nvSpPr>
        <p:spPr>
          <a:xfrm>
            <a:off x="228600" y="886544"/>
            <a:ext cx="8686800" cy="5638800"/>
          </a:xfrm>
        </p:spPr>
        <p:txBody>
          <a:bodyPr/>
          <a:lstStyle/>
          <a:p>
            <a:pPr>
              <a:lnSpc>
                <a:spcPct val="100000"/>
              </a:lnSpc>
              <a:defRPr/>
            </a:pPr>
            <a:r>
              <a:rPr lang="en-US" dirty="0" smtClean="0"/>
              <a:t>The </a:t>
            </a:r>
            <a:r>
              <a:rPr lang="en-US" noProof="1" smtClean="0">
                <a:solidFill>
                  <a:schemeClr val="accent5">
                    <a:lumMod val="20000"/>
                    <a:lumOff val="80000"/>
                  </a:schemeClr>
                </a:solidFill>
                <a:latin typeface="Consolas" pitchFamily="49" charset="0"/>
              </a:rPr>
              <a:t>ItemsControl</a:t>
            </a:r>
            <a:r>
              <a:rPr lang="en-US" dirty="0" smtClean="0"/>
              <a:t> class provides a path to describe the selected value of a piece of data</a:t>
            </a:r>
          </a:p>
          <a:p>
            <a:pPr>
              <a:lnSpc>
                <a:spcPct val="100000"/>
              </a:lnSpc>
              <a:defRPr/>
            </a:pPr>
            <a:endParaRPr lang="en-US" sz="3000" dirty="0" smtClean="0"/>
          </a:p>
          <a:p>
            <a:pPr>
              <a:lnSpc>
                <a:spcPct val="100000"/>
              </a:lnSpc>
              <a:spcBef>
                <a:spcPts val="2400"/>
              </a:spcBef>
              <a:defRPr/>
            </a:pPr>
            <a:r>
              <a:rPr lang="en-US" dirty="0" smtClean="0"/>
              <a:t>Data which is often used when the selection changes or an item is double-clicked</a:t>
            </a:r>
            <a:endParaRPr lang="bg-BG" dirty="0" smtClean="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
        <p:nvSpPr>
          <p:cNvPr id="484356" name="Rectangle 4"/>
          <p:cNvSpPr>
            <a:spLocks noChangeArrowheads="1"/>
          </p:cNvSpPr>
          <p:nvPr/>
        </p:nvSpPr>
        <p:spPr bwMode="auto">
          <a:xfrm>
            <a:off x="539552" y="2060848"/>
            <a:ext cx="8064896" cy="73866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&lt;ListBox Name="</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ListBoxPeople</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ItemsSource="{Binding}"</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DisplayMemberPath="Name"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SelectedValuePath</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/&gt;</a:t>
            </a:r>
            <a:endParaRPr lang="en-US"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84357" name="Rectangle 5"/>
          <p:cNvSpPr>
            <a:spLocks noChangeArrowheads="1"/>
          </p:cNvSpPr>
          <p:nvPr/>
        </p:nvSpPr>
        <p:spPr bwMode="auto">
          <a:xfrm>
            <a:off x="539552" y="4018054"/>
            <a:ext cx="8064896" cy="243528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private void ListBoxPeople_SelectionChanged(</a:t>
            </a:r>
          </a:p>
          <a:p>
            <a:pPr eaLnBrk="0" hangingPunct="0">
              <a:spcBef>
                <a:spcPts val="0"/>
              </a:spcBef>
              <a:buClr>
                <a:schemeClr val="accent5">
                  <a:lumMod val="40000"/>
                  <a:lumOff val="60000"/>
                </a:schemeClr>
              </a:buClr>
              <a:buSzPct val="70000"/>
              <a:defRPr/>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object sender, SelectionChangedEventArgs e)</a:t>
            </a:r>
          </a:p>
          <a:p>
            <a:pPr eaLnBrk="0" hangingPunct="0">
              <a:lnSpc>
                <a:spcPct val="75000"/>
              </a:lnSpc>
              <a:spcBef>
                <a:spcPts val="0"/>
              </a:spcBef>
              <a:buClr>
                <a:schemeClr val="accent5">
                  <a:lumMod val="40000"/>
                  <a:lumOff val="60000"/>
                </a:schemeClr>
              </a:buClr>
              <a:buSzPct val="70000"/>
              <a:defRPr/>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5000"/>
              </a:lnSpc>
              <a:spcBef>
                <a:spcPts val="0"/>
              </a:spcBef>
              <a:buClr>
                <a:schemeClr val="accent5">
                  <a:lumMod val="40000"/>
                  <a:lumOff val="60000"/>
                </a:schemeClr>
              </a:buClr>
              <a:buSzPct val="70000"/>
              <a:defRPr/>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index = </a:t>
            </a:r>
            <a:r>
              <a:rPr lang="en-US"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ListBoxPerson</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.SelectedIndex;</a:t>
            </a:r>
          </a:p>
          <a:p>
            <a:pPr eaLnBrk="0" hangingPunct="0">
              <a:spcBef>
                <a:spcPts val="0"/>
              </a:spcBef>
              <a:buClr>
                <a:schemeClr val="accent5">
                  <a:lumMod val="40000"/>
                  <a:lumOff val="60000"/>
                </a:schemeClr>
              </a:buClr>
              <a:buSzPct val="70000"/>
              <a:defRPr/>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if</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&lt; 0) { return; }</a:t>
            </a:r>
          </a:p>
          <a:p>
            <a:pPr eaLnBrk="0" hangingPunct="0">
              <a:spcBef>
                <a:spcPts val="0"/>
              </a:spcBef>
              <a:buClr>
                <a:schemeClr val="accent5">
                  <a:lumMod val="40000"/>
                  <a:lumOff val="60000"/>
                </a:schemeClr>
              </a:buClr>
              <a:buSzPct val="70000"/>
              <a:defRPr/>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 item = (Person)</a:t>
            </a:r>
            <a:r>
              <a:rPr lang="en-US"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ListBoxPerson</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.SelectedItem;</a:t>
            </a:r>
          </a:p>
          <a:p>
            <a:pPr eaLnBrk="0" hangingPunct="0">
              <a:spcBef>
                <a:spcPts val="0"/>
              </a:spcBef>
              <a:buClr>
                <a:schemeClr val="accent5">
                  <a:lumMod val="40000"/>
                  <a:lumOff val="60000"/>
                </a:schemeClr>
              </a:buClr>
              <a:buSzPct val="70000"/>
              <a:defRPr/>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value = (int)</a:t>
            </a:r>
            <a:r>
              <a:rPr lang="en-US"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ListBoxPerson</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.SelectedValue;</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defRPr/>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8450357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ctrTitle"/>
          </p:nvPr>
        </p:nvSpPr>
        <p:spPr>
          <a:xfrm>
            <a:off x="609600" y="4013614"/>
            <a:ext cx="7924800" cy="1618458"/>
          </a:xfrm>
        </p:spPr>
        <p:txBody>
          <a:bodyPr/>
          <a:lstStyle/>
          <a:p>
            <a:pPr>
              <a:lnSpc>
                <a:spcPct val="110000"/>
              </a:lnSpc>
              <a:defRPr/>
            </a:pPr>
            <a:r>
              <a:rPr lang="en-US" noProof="1" smtClean="0">
                <a:latin typeface="Consolas" pitchFamily="49" charset="0"/>
              </a:rPr>
              <a:t>DisplayMemberPath</a:t>
            </a:r>
            <a:r>
              <a:rPr lang="en-US" dirty="0" smtClean="0"/>
              <a:t> and </a:t>
            </a:r>
            <a:r>
              <a:rPr lang="en-US" noProof="1" smtClean="0">
                <a:latin typeface="Consolas" pitchFamily="49" charset="0"/>
              </a:rPr>
              <a:t>SelectedValuePath</a:t>
            </a:r>
          </a:p>
        </p:txBody>
      </p:sp>
      <p:sp>
        <p:nvSpPr>
          <p:cNvPr id="4" name="Subtitle 3"/>
          <p:cNvSpPr>
            <a:spLocks noGrp="1"/>
          </p:cNvSpPr>
          <p:nvPr>
            <p:ph type="subTitle" idx="1"/>
          </p:nvPr>
        </p:nvSpPr>
        <p:spPr>
          <a:xfrm>
            <a:off x="609600" y="5740200"/>
            <a:ext cx="7924800" cy="569120"/>
          </a:xfrm>
        </p:spPr>
        <p:txBody>
          <a:bodyPr/>
          <a:lstStyle/>
          <a:p>
            <a:r>
              <a:rPr dirty="0" smtClean="0"/>
              <a:t>Live Demo</a:t>
            </a:r>
            <a:endParaRPr lang="bg-BG" dirty="0"/>
          </a:p>
        </p:txBody>
      </p:sp>
      <p:pic>
        <p:nvPicPr>
          <p:cNvPr id="76801"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9992" y="836712"/>
            <a:ext cx="3744216" cy="2886166"/>
          </a:xfrm>
          <a:prstGeom prst="roundRect">
            <a:avLst>
              <a:gd name="adj" fmla="val 2253"/>
            </a:avLst>
          </a:prstGeom>
          <a:no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spTree>
    <p:extLst>
      <p:ext uri="{BB962C8B-B14F-4D97-AF65-F5344CB8AC3E}">
        <p14:creationId xmlns:p14="http://schemas.microsoft.com/office/powerpoint/2010/main" val="20103145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ctrTitle"/>
          </p:nvPr>
        </p:nvSpPr>
        <p:spPr>
          <a:xfrm>
            <a:off x="611560" y="1556792"/>
            <a:ext cx="7924800" cy="685800"/>
          </a:xfrm>
        </p:spPr>
        <p:txBody>
          <a:bodyPr/>
          <a:lstStyle/>
          <a:p>
            <a:pPr>
              <a:lnSpc>
                <a:spcPct val="110000"/>
              </a:lnSpc>
              <a:defRPr/>
            </a:pPr>
            <a:r>
              <a:rPr lang="en-US" dirty="0" smtClean="0"/>
              <a:t>Using Data Templates</a:t>
            </a:r>
            <a:endParaRPr lang="bg-BG" dirty="0" smtClean="0"/>
          </a:p>
        </p:txBody>
      </p:sp>
      <p:pic>
        <p:nvPicPr>
          <p:cNvPr id="9218" name="Picture 2"/>
          <p:cNvPicPr>
            <a:picLocks noChangeAspect="1" noChangeArrowheads="1"/>
          </p:cNvPicPr>
          <p:nvPr/>
        </p:nvPicPr>
        <p:blipFill rotWithShape="1">
          <a:blip r:embed="rId3" cstate="screen">
            <a:extLst>
              <a:ext uri="{28A0092B-C50C-407E-A947-70E740481C1C}">
                <a14:useLocalDpi xmlns:a14="http://schemas.microsoft.com/office/drawing/2010/main" val="0"/>
              </a:ext>
            </a:extLst>
          </a:blip>
          <a:srcRect/>
          <a:stretch/>
        </p:blipFill>
        <p:spPr bwMode="auto">
          <a:xfrm>
            <a:off x="2845866" y="2854148"/>
            <a:ext cx="3455120" cy="3311156"/>
          </a:xfrm>
          <a:prstGeom prst="roundRect">
            <a:avLst>
              <a:gd name="adj" fmla="val 3228"/>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5118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pPr>
              <a:defRPr/>
            </a:pPr>
            <a:r>
              <a:rPr lang="en-US" dirty="0" smtClean="0"/>
              <a:t>Using Data Templates</a:t>
            </a:r>
            <a:endParaRPr lang="bg-BG" dirty="0" smtClean="0"/>
          </a:p>
        </p:txBody>
      </p:sp>
      <p:sp>
        <p:nvSpPr>
          <p:cNvPr id="495619" name="Rectangle 3"/>
          <p:cNvSpPr>
            <a:spLocks noGrp="1" noChangeArrowheads="1"/>
          </p:cNvSpPr>
          <p:nvPr>
            <p:ph idx="1"/>
          </p:nvPr>
        </p:nvSpPr>
        <p:spPr>
          <a:xfrm>
            <a:off x="228600" y="1052736"/>
            <a:ext cx="8686800" cy="5544616"/>
          </a:xfrm>
        </p:spPr>
        <p:txBody>
          <a:bodyPr/>
          <a:lstStyle/>
          <a:p>
            <a:pPr>
              <a:lnSpc>
                <a:spcPct val="100000"/>
              </a:lnSpc>
              <a:defRPr/>
            </a:pPr>
            <a:r>
              <a:rPr lang="en-US" dirty="0" smtClean="0">
                <a:solidFill>
                  <a:schemeClr val="accent5">
                    <a:lumMod val="20000"/>
                    <a:lumOff val="80000"/>
                  </a:schemeClr>
                </a:solidFill>
              </a:rPr>
              <a:t>Data templates </a:t>
            </a:r>
            <a:r>
              <a:rPr lang="en-US" dirty="0" smtClean="0"/>
              <a:t>allow displaying more than one property from a custom class</a:t>
            </a:r>
          </a:p>
          <a:p>
            <a:pPr>
              <a:lnSpc>
                <a:spcPct val="100000"/>
              </a:lnSpc>
              <a:defRPr/>
            </a:pPr>
            <a:r>
              <a:rPr lang="en-US" dirty="0" smtClean="0"/>
              <a:t>A data template is a tree of elements to expand in a particular context</a:t>
            </a:r>
          </a:p>
          <a:p>
            <a:pPr>
              <a:lnSpc>
                <a:spcPct val="100000"/>
              </a:lnSpc>
              <a:defRPr/>
            </a:pPr>
            <a:r>
              <a:rPr lang="en-US" dirty="0" smtClean="0"/>
              <a:t>For example, for each </a:t>
            </a:r>
            <a:r>
              <a:rPr lang="en-US" dirty="0" smtClean="0">
                <a:solidFill>
                  <a:schemeClr val="accent5">
                    <a:lumMod val="20000"/>
                    <a:lumOff val="80000"/>
                  </a:schemeClr>
                </a:solidFill>
                <a:latin typeface="Consolas" pitchFamily="49" charset="0"/>
              </a:rPr>
              <a:t>Phone </a:t>
            </a:r>
            <a:r>
              <a:rPr lang="en-US" dirty="0" smtClean="0"/>
              <a:t>object, you might like to be able to </a:t>
            </a:r>
            <a:r>
              <a:rPr lang="en-US" dirty="0"/>
              <a:t>concatenate</a:t>
            </a:r>
            <a:r>
              <a:rPr lang="en-US" dirty="0" smtClean="0"/>
              <a:t> the </a:t>
            </a:r>
            <a:r>
              <a:rPr lang="en-US" dirty="0" smtClean="0">
                <a:solidFill>
                  <a:schemeClr val="accent5">
                    <a:lumMod val="20000"/>
                    <a:lumOff val="80000"/>
                  </a:schemeClr>
                </a:solidFill>
                <a:latin typeface="Consolas" pitchFamily="49" charset="0"/>
              </a:rPr>
              <a:t>Vendor</a:t>
            </a:r>
            <a:r>
              <a:rPr lang="en-US" dirty="0" smtClean="0"/>
              <a:t>, </a:t>
            </a:r>
            <a:r>
              <a:rPr lang="en-US" dirty="0" smtClean="0">
                <a:solidFill>
                  <a:schemeClr val="accent5">
                    <a:lumMod val="20000"/>
                    <a:lumOff val="80000"/>
                  </a:schemeClr>
                </a:solidFill>
                <a:latin typeface="Consolas" pitchFamily="49" charset="0"/>
              </a:rPr>
              <a:t>Model </a:t>
            </a:r>
            <a:r>
              <a:rPr lang="en-US" dirty="0"/>
              <a:t>and</a:t>
            </a:r>
            <a:r>
              <a:rPr lang="en-US" dirty="0" smtClean="0">
                <a:solidFill>
                  <a:schemeClr val="accent5">
                    <a:lumMod val="20000"/>
                    <a:lumOff val="80000"/>
                  </a:schemeClr>
                </a:solidFill>
                <a:latin typeface="Consolas" pitchFamily="49" charset="0"/>
              </a:rPr>
              <a:t> Year </a:t>
            </a:r>
            <a:r>
              <a:rPr lang="en-US" dirty="0"/>
              <a:t>together</a:t>
            </a:r>
          </a:p>
          <a:p>
            <a:pPr>
              <a:lnSpc>
                <a:spcPct val="100000"/>
              </a:lnSpc>
              <a:defRPr/>
            </a:pPr>
            <a:r>
              <a:rPr lang="en-US" dirty="0" smtClean="0"/>
              <a:t>This is a logical template that looks like this</a:t>
            </a:r>
          </a:p>
          <a:p>
            <a:pPr lvl="1">
              <a:lnSpc>
                <a:spcPct val="100000"/>
              </a:lnSpc>
              <a:defRPr/>
            </a:pPr>
            <a:r>
              <a:rPr lang="en-US" dirty="0" smtClean="0">
                <a:solidFill>
                  <a:schemeClr val="accent5">
                    <a:lumMod val="20000"/>
                    <a:lumOff val="80000"/>
                  </a:schemeClr>
                </a:solidFill>
                <a:latin typeface="Consolas" pitchFamily="49" charset="0"/>
              </a:rPr>
              <a:t>Year: Vendor Model</a:t>
            </a:r>
            <a:endParaRPr lang="bg-BG" dirty="0" smtClean="0">
              <a:solidFill>
                <a:schemeClr val="accent5">
                  <a:lumMod val="20000"/>
                  <a:lumOff val="80000"/>
                </a:schemeClr>
              </a:solidFill>
              <a:latin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Tree>
    <p:extLst>
      <p:ext uri="{BB962C8B-B14F-4D97-AF65-F5344CB8AC3E}">
        <p14:creationId xmlns:p14="http://schemas.microsoft.com/office/powerpoint/2010/main" val="12337063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pPr>
              <a:defRPr/>
            </a:pPr>
            <a:r>
              <a:rPr lang="en-US" dirty="0" smtClean="0"/>
              <a:t>Using Data Templates (2)</a:t>
            </a:r>
            <a:endParaRPr lang="bg-BG" dirty="0" smtClean="0"/>
          </a:p>
        </p:txBody>
      </p:sp>
      <p:sp>
        <p:nvSpPr>
          <p:cNvPr id="496643" name="Rectangle 3"/>
          <p:cNvSpPr>
            <a:spLocks noGrp="1" noChangeArrowheads="1"/>
          </p:cNvSpPr>
          <p:nvPr>
            <p:ph idx="1"/>
          </p:nvPr>
        </p:nvSpPr>
        <p:spPr>
          <a:xfrm>
            <a:off x="228600" y="980728"/>
            <a:ext cx="8686800" cy="5724872"/>
          </a:xfrm>
        </p:spPr>
        <p:txBody>
          <a:bodyPr/>
          <a:lstStyle/>
          <a:p>
            <a:pPr>
              <a:lnSpc>
                <a:spcPct val="100000"/>
              </a:lnSpc>
              <a:defRPr/>
            </a:pPr>
            <a:r>
              <a:rPr lang="en-US" dirty="0" smtClean="0"/>
              <a:t>To define this template for items in the </a:t>
            </a:r>
            <a:r>
              <a:rPr lang="en-US" noProof="1" smtClean="0">
                <a:solidFill>
                  <a:schemeClr val="accent5">
                    <a:lumMod val="20000"/>
                    <a:lumOff val="80000"/>
                  </a:schemeClr>
                </a:solidFill>
                <a:latin typeface="Consolas" pitchFamily="49" charset="0"/>
              </a:rPr>
              <a:t>ListBox</a:t>
            </a:r>
            <a:r>
              <a:rPr lang="en-US" dirty="0" smtClean="0"/>
              <a:t>, we create a </a:t>
            </a:r>
            <a:r>
              <a:rPr lang="en-US" noProof="1" smtClean="0">
                <a:solidFill>
                  <a:schemeClr val="accent5">
                    <a:lumMod val="20000"/>
                    <a:lumOff val="80000"/>
                  </a:schemeClr>
                </a:solidFill>
                <a:latin typeface="Consolas" pitchFamily="49" charset="0"/>
              </a:rPr>
              <a:t>DataTemplate</a:t>
            </a:r>
            <a:r>
              <a:rPr lang="en-US" dirty="0" smtClean="0"/>
              <a:t> element</a:t>
            </a:r>
            <a:endParaRPr lang="bg-BG" dirty="0" smtClean="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496644" name="Rectangle 4"/>
          <p:cNvSpPr>
            <a:spLocks noChangeArrowheads="1"/>
          </p:cNvSpPr>
          <p:nvPr/>
        </p:nvSpPr>
        <p:spPr bwMode="auto">
          <a:xfrm>
            <a:off x="611560" y="2228842"/>
            <a:ext cx="7920880"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&lt;ListBox ItemsSource="{Binding}"&gt;</a:t>
            </a: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&lt;ListBox.ItemTemplate&gt;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&lt;DataTemplate&gt;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&lt;TextBlock&gt;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&lt;TextBlock Text="{Binding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Year</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&lt;TextBlock Text="{Binding Vendor}"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&lt;TextBlock Text="{Binding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Model}"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&lt;/TextBlock&gt;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&lt;/DataTemplate&gt;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&lt;/ListBox.ItemTemplate&gt;</a:t>
            </a: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&lt;/ListBox&gt;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7068730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pPr>
              <a:defRPr/>
            </a:pPr>
            <a:r>
              <a:rPr lang="en-US" dirty="0" smtClean="0"/>
              <a:t>Using Data Templates (2)</a:t>
            </a:r>
            <a:endParaRPr lang="bg-BG" dirty="0" smtClean="0"/>
          </a:p>
        </p:txBody>
      </p:sp>
      <p:sp>
        <p:nvSpPr>
          <p:cNvPr id="498691" name="Rectangle 3"/>
          <p:cNvSpPr>
            <a:spLocks noGrp="1" noChangeArrowheads="1"/>
          </p:cNvSpPr>
          <p:nvPr>
            <p:ph idx="1"/>
          </p:nvPr>
        </p:nvSpPr>
        <p:spPr>
          <a:xfrm>
            <a:off x="228600" y="1701800"/>
            <a:ext cx="8686800" cy="4089400"/>
          </a:xfrm>
        </p:spPr>
        <p:txBody>
          <a:bodyPr/>
          <a:lstStyle/>
          <a:p>
            <a:pPr>
              <a:lnSpc>
                <a:spcPct val="100000"/>
              </a:lnSpc>
              <a:defRPr/>
            </a:pPr>
            <a:r>
              <a:rPr lang="en-US" dirty="0" smtClean="0"/>
              <a:t>The </a:t>
            </a:r>
            <a:r>
              <a:rPr lang="en-US" noProof="1" smtClean="0">
                <a:solidFill>
                  <a:schemeClr val="accent5">
                    <a:lumMod val="20000"/>
                    <a:lumOff val="80000"/>
                  </a:schemeClr>
                </a:solidFill>
                <a:latin typeface="Consolas" pitchFamily="49" charset="0"/>
              </a:rPr>
              <a:t>ListBox</a:t>
            </a:r>
            <a:r>
              <a:rPr lang="en-US" dirty="0" smtClean="0"/>
              <a:t> control has </a:t>
            </a:r>
            <a:br>
              <a:rPr lang="en-US" dirty="0" smtClean="0"/>
            </a:br>
            <a:r>
              <a:rPr lang="en-US" dirty="0" smtClean="0"/>
              <a:t>an </a:t>
            </a:r>
            <a:r>
              <a:rPr lang="en-US" noProof="1" smtClean="0">
                <a:solidFill>
                  <a:schemeClr val="accent5">
                    <a:lumMod val="20000"/>
                    <a:lumOff val="80000"/>
                  </a:schemeClr>
                </a:solidFill>
                <a:latin typeface="Consolas" pitchFamily="49" charset="0"/>
              </a:rPr>
              <a:t>ItemTemplate</a:t>
            </a:r>
            <a:r>
              <a:rPr lang="en-US" dirty="0" smtClean="0"/>
              <a:t> property</a:t>
            </a:r>
          </a:p>
          <a:p>
            <a:pPr lvl="1">
              <a:lnSpc>
                <a:spcPct val="100000"/>
              </a:lnSpc>
              <a:defRPr/>
            </a:pPr>
            <a:r>
              <a:rPr lang="en-US" dirty="0" smtClean="0"/>
              <a:t>Accepts an instance of the </a:t>
            </a:r>
            <a:br>
              <a:rPr lang="en-US" dirty="0" smtClean="0"/>
            </a:br>
            <a:r>
              <a:rPr lang="en-US" noProof="1" smtClean="0">
                <a:solidFill>
                  <a:schemeClr val="accent5">
                    <a:lumMod val="20000"/>
                    <a:lumOff val="80000"/>
                  </a:schemeClr>
                </a:solidFill>
                <a:latin typeface="Consolas" pitchFamily="49" charset="0"/>
              </a:rPr>
              <a:t>DataTemplate</a:t>
            </a:r>
            <a:r>
              <a:rPr lang="en-US" dirty="0" smtClean="0"/>
              <a:t> class</a:t>
            </a:r>
          </a:p>
          <a:p>
            <a:pPr>
              <a:lnSpc>
                <a:spcPct val="100000"/>
              </a:lnSpc>
              <a:defRPr/>
            </a:pPr>
            <a:r>
              <a:rPr lang="en-US" dirty="0" smtClean="0"/>
              <a:t>The </a:t>
            </a:r>
            <a:r>
              <a:rPr lang="en-US" noProof="1" smtClean="0">
                <a:solidFill>
                  <a:schemeClr val="accent5">
                    <a:lumMod val="20000"/>
                    <a:lumOff val="80000"/>
                  </a:schemeClr>
                </a:solidFill>
                <a:latin typeface="Consolas" pitchFamily="49" charset="0"/>
              </a:rPr>
              <a:t>ListBox</a:t>
            </a:r>
            <a:r>
              <a:rPr lang="en-US" dirty="0" smtClean="0"/>
              <a:t> shows all </a:t>
            </a:r>
            <a:br>
              <a:rPr lang="en-US" dirty="0" smtClean="0"/>
            </a:br>
            <a:r>
              <a:rPr lang="en-US" dirty="0" smtClean="0"/>
              <a:t>the items in the collection</a:t>
            </a:r>
            <a:endParaRPr lang="bg-BG" dirty="0" smtClean="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2" name="Picture 1"/>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0" b="100000" l="0" r="100000">
                        <a14:foregroundMark x1="12500" y1="5556" x2="5645" y2="94771"/>
                        <a14:foregroundMark x1="20565" y1="95752" x2="79839" y2="95098"/>
                        <a14:foregroundMark x1="95565" y1="92484" x2="63306" y2="4575"/>
                        <a14:foregroundMark x1="77419" y1="5229" x2="94758" y2="29085"/>
                        <a14:foregroundMark x1="94355" y1="44771" x2="94758" y2="58497"/>
                        <a14:foregroundMark x1="95565" y1="64379" x2="95161" y2="82353"/>
                        <a14:foregroundMark x1="93145" y1="95425" x2="93145" y2="95425"/>
                        <a14:foregroundMark x1="94758" y1="13399" x2="33468" y2="5229"/>
                        <a14:foregroundMark x1="82258" y1="6536" x2="91935" y2="6863"/>
                        <a14:foregroundMark x1="93548" y1="11438" x2="95968" y2="20915"/>
                        <a14:foregroundMark x1="95161" y1="33660" x2="95161" y2="40850"/>
                        <a14:foregroundMark x1="5645" y1="43137" x2="6048" y2="9150"/>
                        <a14:foregroundMark x1="5645" y1="44118" x2="5645" y2="70261"/>
                        <a14:foregroundMark x1="18145" y1="9150" x2="56452" y2="8497"/>
                        <a14:foregroundMark x1="14516" y1="95098" x2="14516" y2="95098"/>
                        <a14:backgroundMark x1="1613" y1="25490" x2="3226" y2="56536"/>
                      </a14:backgroundRemoval>
                    </a14:imgEffect>
                  </a14:imgLayer>
                </a14:imgProps>
              </a:ext>
              <a:ext uri="{28A0092B-C50C-407E-A947-70E740481C1C}">
                <a14:useLocalDpi xmlns:a14="http://schemas.microsoft.com/office/drawing/2010/main" val="0"/>
              </a:ext>
            </a:extLst>
          </a:blip>
          <a:srcRect/>
          <a:stretch/>
        </p:blipFill>
        <p:spPr>
          <a:xfrm>
            <a:off x="5588000" y="1562100"/>
            <a:ext cx="3022600" cy="3738392"/>
          </a:xfrm>
          <a:prstGeom prst="rect">
            <a:avLst/>
          </a:prstGeom>
        </p:spPr>
      </p:pic>
    </p:spTree>
    <p:extLst>
      <p:ext uri="{BB962C8B-B14F-4D97-AF65-F5344CB8AC3E}">
        <p14:creationId xmlns:p14="http://schemas.microsoft.com/office/powerpoint/2010/main" val="20126747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Using Data Templates</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257440135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Data-binding List Controls</a:t>
            </a:r>
            <a:endParaRPr lang="en-US" dirty="0"/>
          </a:p>
        </p:txBody>
      </p:sp>
      <p:sp>
        <p:nvSpPr>
          <p:cNvPr id="4" name="Text Placeholder 3"/>
          <p:cNvSpPr>
            <a:spLocks noGrp="1"/>
          </p:cNvSpPr>
          <p:nvPr>
            <p:ph type="body" sz="quarter" idx="10"/>
          </p:nvPr>
        </p:nvSpPr>
        <p:spPr>
          <a:xfrm>
            <a:off x="6067891" y="6400800"/>
            <a:ext cx="2957797" cy="369332"/>
          </a:xfrm>
        </p:spPr>
        <p:txBody>
          <a:bodyPr/>
          <a:lstStyle/>
          <a:p>
            <a:r>
              <a:rPr lang="en-US" dirty="0" smtClean="0">
                <a:hlinkClick r:id="rId2"/>
              </a:rPr>
              <a:t>http://academy.telerik.com</a:t>
            </a:r>
            <a:endParaRPr lang="en-US" dirty="0"/>
          </a:p>
        </p:txBody>
      </p:sp>
    </p:spTree>
    <p:extLst>
      <p:ext uri="{BB962C8B-B14F-4D97-AF65-F5344CB8AC3E}">
        <p14:creationId xmlns:p14="http://schemas.microsoft.com/office/powerpoint/2010/main" val="423713923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pPr>
              <a:defRPr/>
            </a:pPr>
            <a:r>
              <a:rPr lang="en-US" dirty="0" smtClean="0"/>
              <a:t>Exercises</a:t>
            </a:r>
            <a:endParaRPr lang="bg-BG" smtClean="0"/>
          </a:p>
        </p:txBody>
      </p:sp>
      <p:sp>
        <p:nvSpPr>
          <p:cNvPr id="425987" name="Rectangle 3"/>
          <p:cNvSpPr>
            <a:spLocks noGrp="1" noChangeArrowheads="1"/>
          </p:cNvSpPr>
          <p:nvPr>
            <p:ph idx="1"/>
          </p:nvPr>
        </p:nvSpPr>
        <p:spPr/>
        <p:txBody>
          <a:bodyPr/>
          <a:lstStyle/>
          <a:p>
            <a:pPr marL="444500" indent="-444500">
              <a:buFontTx/>
              <a:buAutoNum type="arabicPeriod"/>
              <a:tabLst/>
              <a:defRPr/>
            </a:pPr>
            <a:r>
              <a:rPr lang="en-US" sz="2800" dirty="0" smtClean="0"/>
              <a:t>Write a program to manage a simple system with information about towns and countries. Each country is described by name, language, national flag and list of towns. Each town is described by name, population and country. You should create navigation over the towns and countries. Enable editing the information about them. Don't use </a:t>
            </a:r>
            <a:r>
              <a:rPr lang="en-US" sz="2800" dirty="0" smtClean="0">
                <a:solidFill>
                  <a:schemeClr val="accent5">
                    <a:lumMod val="20000"/>
                    <a:lumOff val="80000"/>
                  </a:schemeClr>
                </a:solidFill>
                <a:cs typeface="Consolas" pitchFamily="49" charset="0"/>
              </a:rPr>
              <a:t>list</a:t>
            </a:r>
            <a:r>
              <a:rPr lang="en-US" sz="2800" dirty="0" smtClean="0">
                <a:solidFill>
                  <a:schemeClr val="accent5">
                    <a:lumMod val="20000"/>
                    <a:lumOff val="80000"/>
                  </a:schemeClr>
                </a:solidFill>
              </a:rPr>
              <a:t> </a:t>
            </a:r>
            <a:r>
              <a:rPr lang="en-US" sz="2800" dirty="0" smtClean="0">
                <a:solidFill>
                  <a:schemeClr val="accent5">
                    <a:lumMod val="20000"/>
                    <a:lumOff val="80000"/>
                  </a:schemeClr>
                </a:solidFill>
                <a:cs typeface="Consolas" pitchFamily="49" charset="0"/>
              </a:rPr>
              <a:t>controls</a:t>
            </a:r>
            <a:r>
              <a:rPr lang="en-US" sz="2800" dirty="0" smtClean="0"/>
              <a:t> but only </a:t>
            </a:r>
            <a:r>
              <a:rPr lang="en-US" sz="2800" dirty="0" smtClean="0">
                <a:solidFill>
                  <a:schemeClr val="accent5">
                    <a:lumMod val="20000"/>
                    <a:lumOff val="80000"/>
                  </a:schemeClr>
                </a:solidFill>
                <a:cs typeface="Consolas" pitchFamily="49" charset="0"/>
              </a:rPr>
              <a:t>text boxes</a:t>
            </a:r>
            <a:r>
              <a:rPr lang="en-US" sz="2800" dirty="0" smtClean="0">
                <a:solidFill>
                  <a:schemeClr val="accent5">
                    <a:lumMod val="20000"/>
                    <a:lumOff val="80000"/>
                  </a:schemeClr>
                </a:solidFill>
              </a:rPr>
              <a:t> </a:t>
            </a:r>
            <a:r>
              <a:rPr lang="en-US" sz="2800" dirty="0" smtClean="0"/>
              <a:t>and simple binding</a:t>
            </a:r>
          </a:p>
          <a:p>
            <a:pPr marL="444500" indent="-444500">
              <a:buFontTx/>
              <a:buAutoNum type="arabicPeriod"/>
              <a:tabLst/>
              <a:defRPr/>
            </a:pPr>
            <a:r>
              <a:rPr lang="en-US" sz="2800" dirty="0" smtClean="0"/>
              <a:t>Rewrite the previous exercise using </a:t>
            </a:r>
            <a:r>
              <a:rPr lang="en-US" sz="2800" dirty="0">
                <a:solidFill>
                  <a:schemeClr val="accent5">
                    <a:lumMod val="20000"/>
                    <a:lumOff val="80000"/>
                  </a:schemeClr>
                </a:solidFill>
                <a:cs typeface="Consolas" pitchFamily="49" charset="0"/>
              </a:rPr>
              <a:t>list </a:t>
            </a:r>
            <a:r>
              <a:rPr lang="en-US" sz="2800" dirty="0" smtClean="0">
                <a:solidFill>
                  <a:schemeClr val="accent5">
                    <a:lumMod val="20000"/>
                    <a:lumOff val="80000"/>
                  </a:schemeClr>
                </a:solidFill>
                <a:cs typeface="Consolas" pitchFamily="49" charset="0"/>
              </a:rPr>
              <a:t>controls</a:t>
            </a:r>
            <a:r>
              <a:rPr lang="en-US" sz="2800" dirty="0" smtClean="0"/>
              <a:t>.</a:t>
            </a:r>
            <a:endParaRPr lang="en-US" sz="2800" dirty="0">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Tree>
    <p:extLst>
      <p:ext uri="{BB962C8B-B14F-4D97-AF65-F5344CB8AC3E}">
        <p14:creationId xmlns:p14="http://schemas.microsoft.com/office/powerpoint/2010/main" val="22864457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pPr>
              <a:defRPr/>
            </a:pPr>
            <a:r>
              <a:rPr lang="en-US" dirty="0" smtClean="0"/>
              <a:t>Table of Contents</a:t>
            </a:r>
            <a:endParaRPr lang="bg-BG" dirty="0" smtClean="0"/>
          </a:p>
        </p:txBody>
      </p:sp>
      <p:sp>
        <p:nvSpPr>
          <p:cNvPr id="444419" name="Rectangle 3"/>
          <p:cNvSpPr>
            <a:spLocks noGrp="1" noChangeArrowheads="1"/>
          </p:cNvSpPr>
          <p:nvPr>
            <p:ph idx="1"/>
          </p:nvPr>
        </p:nvSpPr>
        <p:spPr>
          <a:xfrm>
            <a:off x="228600" y="2018734"/>
            <a:ext cx="8686800" cy="4583231"/>
          </a:xfrm>
        </p:spPr>
        <p:txBody>
          <a:bodyPr/>
          <a:lstStyle/>
          <a:p>
            <a:pPr>
              <a:lnSpc>
                <a:spcPct val="100000"/>
              </a:lnSpc>
              <a:tabLst/>
              <a:defRPr/>
            </a:pPr>
            <a:r>
              <a:rPr lang="en-US" sz="3000" dirty="0"/>
              <a:t>The </a:t>
            </a:r>
            <a:r>
              <a:rPr lang="en-US" sz="3000" dirty="0" smtClean="0"/>
              <a:t>ViewModel</a:t>
            </a:r>
          </a:p>
          <a:p>
            <a:pPr lvl="1">
              <a:lnSpc>
                <a:spcPct val="100000"/>
              </a:lnSpc>
              <a:defRPr/>
            </a:pPr>
            <a:r>
              <a:rPr lang="en-US" sz="2800" dirty="0" smtClean="0"/>
              <a:t>DataContext of the View</a:t>
            </a:r>
            <a:endParaRPr lang="en-US" sz="2800" dirty="0"/>
          </a:p>
          <a:p>
            <a:pPr>
              <a:lnSpc>
                <a:spcPct val="100000"/>
              </a:lnSpc>
              <a:tabLst/>
              <a:defRPr/>
            </a:pPr>
            <a:r>
              <a:rPr lang="en-US" sz="3000" dirty="0"/>
              <a:t>Binding List </a:t>
            </a:r>
            <a:r>
              <a:rPr lang="en-US" sz="3000" dirty="0" smtClean="0"/>
              <a:t>Controls</a:t>
            </a:r>
          </a:p>
          <a:p>
            <a:pPr lvl="1">
              <a:lnSpc>
                <a:spcPct val="100000"/>
              </a:lnSpc>
              <a:defRPr/>
            </a:pPr>
            <a:r>
              <a:rPr lang="en-US" sz="2800" dirty="0" smtClean="0"/>
              <a:t>Binding enumerable objects to List controls</a:t>
            </a:r>
            <a:endParaRPr lang="en-US" sz="2800" dirty="0"/>
          </a:p>
          <a:p>
            <a:pPr>
              <a:lnSpc>
                <a:spcPct val="100000"/>
              </a:lnSpc>
              <a:tabLst/>
              <a:defRPr/>
            </a:pPr>
            <a:r>
              <a:rPr lang="en-US" sz="3000" dirty="0"/>
              <a:t>Using Data </a:t>
            </a:r>
            <a:r>
              <a:rPr lang="en-US" sz="3000" dirty="0" smtClean="0"/>
              <a:t>Templates</a:t>
            </a:r>
            <a:endParaRPr lang="en-US" sz="30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3074" name="Picture 2"/>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rot="689970">
            <a:off x="6443295" y="3612191"/>
            <a:ext cx="2238431" cy="1805186"/>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63555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The ViewModel</a:t>
            </a:r>
            <a:endParaRPr lang="en-US" dirty="0"/>
          </a:p>
        </p:txBody>
      </p:sp>
      <p:sp>
        <p:nvSpPr>
          <p:cNvPr id="7" name="Subtitle 6"/>
          <p:cNvSpPr>
            <a:spLocks noGrp="1"/>
          </p:cNvSpPr>
          <p:nvPr>
            <p:ph type="subTitle" idx="1"/>
          </p:nvPr>
        </p:nvSpPr>
        <p:spPr/>
        <p:txBody>
          <a:bodyPr/>
          <a:lstStyle/>
          <a:p>
            <a:r>
              <a:rPr lang="en-US" dirty="0" smtClean="0"/>
              <a:t>The way to abstract the UI from the BL</a:t>
            </a:r>
            <a:endParaRPr lang="en-US" dirty="0"/>
          </a:p>
        </p:txBody>
      </p:sp>
    </p:spTree>
    <p:extLst>
      <p:ext uri="{BB962C8B-B14F-4D97-AF65-F5344CB8AC3E}">
        <p14:creationId xmlns:p14="http://schemas.microsoft.com/office/powerpoint/2010/main" val="160381396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ViewModel</a:t>
            </a:r>
          </a:p>
        </p:txBody>
      </p:sp>
      <p:sp>
        <p:nvSpPr>
          <p:cNvPr id="5" name="Content Placeholder 4"/>
          <p:cNvSpPr>
            <a:spLocks noGrp="1"/>
          </p:cNvSpPr>
          <p:nvPr>
            <p:ph idx="1"/>
          </p:nvPr>
        </p:nvSpPr>
        <p:spPr>
          <a:xfrm>
            <a:off x="228600" y="1277109"/>
            <a:ext cx="8686800" cy="5145461"/>
          </a:xfrm>
        </p:spPr>
        <p:txBody>
          <a:bodyPr/>
          <a:lstStyle/>
          <a:p>
            <a:r>
              <a:rPr lang="en-US" dirty="0" smtClean="0"/>
              <a:t>The ViewModel is a Model-of-the-View</a:t>
            </a:r>
          </a:p>
          <a:p>
            <a:pPr lvl="1"/>
            <a:r>
              <a:rPr lang="en-US" dirty="0" smtClean="0"/>
              <a:t>Exposes public properties for View to bind</a:t>
            </a:r>
          </a:p>
          <a:p>
            <a:r>
              <a:rPr lang="en-US" dirty="0" smtClean="0"/>
              <a:t>ViewModel objects are the objects that do most of the work</a:t>
            </a:r>
          </a:p>
          <a:p>
            <a:pPr lvl="1"/>
            <a:r>
              <a:rPr lang="en-US" dirty="0" smtClean="0"/>
              <a:t>Except UI</a:t>
            </a:r>
          </a:p>
          <a:p>
            <a:r>
              <a:rPr lang="en-US" dirty="0" smtClean="0"/>
              <a:t>The ViewModels needs to:</a:t>
            </a:r>
          </a:p>
          <a:p>
            <a:pPr lvl="1"/>
            <a:r>
              <a:rPr lang="en-US" dirty="0" smtClean="0"/>
              <a:t>Perform data storage operations</a:t>
            </a:r>
          </a:p>
          <a:p>
            <a:pPr lvl="1"/>
            <a:r>
              <a:rPr lang="en-US" dirty="0" smtClean="0"/>
              <a:t>Contain business logic</a:t>
            </a:r>
          </a:p>
        </p:txBody>
      </p:sp>
    </p:spTree>
    <p:extLst>
      <p:ext uri="{BB962C8B-B14F-4D97-AF65-F5344CB8AC3E}">
        <p14:creationId xmlns:p14="http://schemas.microsoft.com/office/powerpoint/2010/main" val="157065237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ViewModel</a:t>
            </a:r>
            <a:endParaRPr lang="en-US" dirty="0"/>
          </a:p>
        </p:txBody>
      </p:sp>
      <p:sp>
        <p:nvSpPr>
          <p:cNvPr id="3" name="Content Placeholder 2"/>
          <p:cNvSpPr>
            <a:spLocks noGrp="1"/>
          </p:cNvSpPr>
          <p:nvPr>
            <p:ph idx="1"/>
          </p:nvPr>
        </p:nvSpPr>
        <p:spPr>
          <a:xfrm>
            <a:off x="228600" y="1207008"/>
            <a:ext cx="8686800" cy="5498592"/>
          </a:xfrm>
        </p:spPr>
        <p:txBody>
          <a:bodyPr/>
          <a:lstStyle/>
          <a:p>
            <a:r>
              <a:rPr lang="en-US" dirty="0" smtClean="0"/>
              <a:t>In most cases a ViewModel is a POCO object</a:t>
            </a:r>
          </a:p>
          <a:p>
            <a:pPr lvl="1"/>
            <a:r>
              <a:rPr lang="en-US" dirty="0" smtClean="0"/>
              <a:t>Nothing special about it</a:t>
            </a:r>
          </a:p>
          <a:p>
            <a:pPr lvl="1"/>
            <a:r>
              <a:rPr lang="en-US" dirty="0" smtClean="0"/>
              <a:t>Contains little or no XAML/WPF/SL dependencies and references</a:t>
            </a:r>
          </a:p>
          <a:p>
            <a:r>
              <a:rPr lang="en-US" dirty="0" smtClean="0"/>
              <a:t>Yet the ViewModel cannot be absolutely decoupled from the XAML platform</a:t>
            </a:r>
          </a:p>
          <a:p>
            <a:pPr lvl="1"/>
            <a:r>
              <a:rPr lang="en-US" dirty="0" smtClean="0"/>
              <a:t>In some cases it needs to inherit from </a:t>
            </a:r>
            <a:r>
              <a:rPr lang="en-US" sz="2800" dirty="0" err="1" smtClean="0">
                <a:solidFill>
                  <a:schemeClr val="accent5">
                    <a:lumMod val="20000"/>
                    <a:lumOff val="80000"/>
                  </a:schemeClr>
                </a:solidFill>
                <a:latin typeface="Consolas" panose="020B0609020204030204" pitchFamily="49" charset="0"/>
                <a:cs typeface="Consolas" panose="020B0609020204030204" pitchFamily="49" charset="0"/>
              </a:rPr>
              <a:t>INotifyPropertyChanged</a:t>
            </a: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50922455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ViewModel</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178962325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ctrTitle"/>
          </p:nvPr>
        </p:nvSpPr>
        <p:spPr>
          <a:xfrm>
            <a:off x="611560" y="4797152"/>
            <a:ext cx="7924800" cy="685800"/>
          </a:xfrm>
        </p:spPr>
        <p:txBody>
          <a:bodyPr/>
          <a:lstStyle/>
          <a:p>
            <a:pPr>
              <a:lnSpc>
                <a:spcPct val="110000"/>
              </a:lnSpc>
              <a:defRPr/>
            </a:pPr>
            <a:r>
              <a:rPr lang="en-US" dirty="0" smtClean="0"/>
              <a:t>Binding List Controls</a:t>
            </a:r>
            <a:endParaRPr lang="bg-BG" dirty="0" smtClean="0"/>
          </a:p>
        </p:txBody>
      </p:sp>
      <p:sp>
        <p:nvSpPr>
          <p:cNvPr id="4" name="Subtitle 3"/>
          <p:cNvSpPr>
            <a:spLocks noGrp="1"/>
          </p:cNvSpPr>
          <p:nvPr>
            <p:ph type="subTitle" idx="1"/>
          </p:nvPr>
        </p:nvSpPr>
        <p:spPr>
          <a:xfrm>
            <a:off x="611560" y="5629720"/>
            <a:ext cx="7924800" cy="569120"/>
          </a:xfrm>
        </p:spPr>
        <p:txBody>
          <a:bodyPr/>
          <a:lstStyle/>
          <a:p>
            <a:r>
              <a:rPr lang="en-US" noProof="1" smtClean="0">
                <a:latin typeface="Consolas" pitchFamily="49" charset="0"/>
              </a:rPr>
              <a:t>DisplayMemberPath</a:t>
            </a:r>
            <a:r>
              <a:rPr lang="en-US" noProof="1" smtClean="0"/>
              <a:t> and </a:t>
            </a:r>
            <a:r>
              <a:rPr lang="en-US" noProof="1" smtClean="0">
                <a:latin typeface="Consolas" pitchFamily="49" charset="0"/>
              </a:rPr>
              <a:t>SelectedValuePath</a:t>
            </a:r>
            <a:endParaRPr lang="en-US" noProof="1"/>
          </a:p>
        </p:txBody>
      </p:sp>
      <p:pic>
        <p:nvPicPr>
          <p:cNvPr id="81922" name="Picture 2" descr="http://www.telerik.com/libraries/listings_asp_net_ajax/listbox_scr.sfl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1212" y="1101924"/>
            <a:ext cx="4830960" cy="3623220"/>
          </a:xfrm>
          <a:prstGeom prst="roundRect">
            <a:avLst>
              <a:gd name="adj" fmla="val 2295"/>
            </a:avLst>
          </a:prstGeom>
          <a:noFill/>
        </p:spPr>
      </p:pic>
    </p:spTree>
    <p:extLst>
      <p:ext uri="{BB962C8B-B14F-4D97-AF65-F5344CB8AC3E}">
        <p14:creationId xmlns:p14="http://schemas.microsoft.com/office/powerpoint/2010/main" val="39284018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List Controls</a:t>
            </a:r>
            <a:endParaRPr lang="en-US" dirty="0"/>
          </a:p>
        </p:txBody>
      </p:sp>
      <p:sp>
        <p:nvSpPr>
          <p:cNvPr id="3" name="Content Placeholder 2"/>
          <p:cNvSpPr>
            <a:spLocks noGrp="1"/>
          </p:cNvSpPr>
          <p:nvPr>
            <p:ph idx="1"/>
          </p:nvPr>
        </p:nvSpPr>
        <p:spPr/>
        <p:txBody>
          <a:bodyPr/>
          <a:lstStyle/>
          <a:p>
            <a:r>
              <a:rPr lang="en-US" dirty="0" smtClean="0"/>
              <a:t>List controls like </a:t>
            </a:r>
            <a:r>
              <a:rPr lang="en-US" noProof="1" smtClean="0">
                <a:solidFill>
                  <a:schemeClr val="accent5">
                    <a:lumMod val="20000"/>
                    <a:lumOff val="80000"/>
                  </a:schemeClr>
                </a:solidFill>
                <a:latin typeface="Consolas" pitchFamily="49" charset="0"/>
                <a:cs typeface="Consolas" pitchFamily="49" charset="0"/>
              </a:rPr>
              <a:t>ListBox</a:t>
            </a:r>
            <a:r>
              <a:rPr lang="en-US" dirty="0" smtClean="0"/>
              <a:t> and </a:t>
            </a:r>
            <a:r>
              <a:rPr lang="en-US" noProof="1" smtClean="0">
                <a:solidFill>
                  <a:schemeClr val="accent5">
                    <a:lumMod val="20000"/>
                    <a:lumOff val="80000"/>
                  </a:schemeClr>
                </a:solidFill>
                <a:latin typeface="Consolas" pitchFamily="49" charset="0"/>
                <a:cs typeface="Consolas" pitchFamily="49" charset="0"/>
              </a:rPr>
              <a:t>ComboBox</a:t>
            </a:r>
            <a:r>
              <a:rPr lang="en-US" dirty="0" smtClean="0"/>
              <a:t> display multiple items at a time</a:t>
            </a:r>
          </a:p>
          <a:p>
            <a:pPr lvl="1"/>
            <a:r>
              <a:rPr lang="en-US" dirty="0" smtClean="0"/>
              <a:t>Can be bound to a collection in the </a:t>
            </a: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ViewModel</a:t>
            </a:r>
            <a:r>
              <a:rPr lang="en-US" dirty="0" smtClean="0"/>
              <a:t>/</a:t>
            </a:r>
            <a:r>
              <a:rPr lang="en-US" sz="2800" noProof="1" smtClean="0">
                <a:solidFill>
                  <a:schemeClr val="accent5">
                    <a:lumMod val="20000"/>
                    <a:lumOff val="80000"/>
                  </a:schemeClr>
                </a:solidFill>
                <a:latin typeface="Consolas" panose="020B0609020204030204" pitchFamily="49" charset="0"/>
                <a:cs typeface="Consolas" pitchFamily="49" charset="0"/>
              </a:rPr>
              <a:t>DataContext</a:t>
            </a:r>
          </a:p>
          <a:p>
            <a:pPr lvl="1"/>
            <a:r>
              <a:rPr lang="en-US" dirty="0" smtClean="0"/>
              <a:t>Can keep track of the current item</a:t>
            </a:r>
          </a:p>
          <a:p>
            <a:pPr lvl="1"/>
            <a:r>
              <a:rPr lang="en-US" dirty="0" smtClean="0"/>
              <a:t>When binding the </a:t>
            </a:r>
            <a:r>
              <a:rPr lang="en-US" sz="2800" noProof="1" smtClean="0">
                <a:solidFill>
                  <a:schemeClr val="accent5">
                    <a:lumMod val="20000"/>
                    <a:lumOff val="80000"/>
                  </a:schemeClr>
                </a:solidFill>
                <a:latin typeface="Consolas" pitchFamily="49" charset="0"/>
                <a:cs typeface="Consolas" pitchFamily="49" charset="0"/>
              </a:rPr>
              <a:t>DisplayMemberPath</a:t>
            </a:r>
            <a:r>
              <a:rPr lang="en-US" dirty="0" smtClean="0"/>
              <a:t> specifies the property to be displayed</a:t>
            </a:r>
          </a:p>
          <a:p>
            <a:pPr lvl="2"/>
            <a:r>
              <a:rPr lang="en-US" dirty="0" smtClean="0"/>
              <a:t>The </a:t>
            </a:r>
            <a:r>
              <a:rPr lang="en-US" noProof="1" smtClean="0">
                <a:solidFill>
                  <a:schemeClr val="accent5">
                    <a:lumMod val="20000"/>
                    <a:lumOff val="80000"/>
                  </a:schemeClr>
                </a:solidFill>
                <a:latin typeface="Consolas" pitchFamily="49" charset="0"/>
                <a:cs typeface="Consolas" pitchFamily="49" charset="0"/>
              </a:rPr>
              <a:t>SelectedValuePath</a:t>
            </a:r>
            <a:r>
              <a:rPr lang="en-US" dirty="0" smtClean="0"/>
              <a:t> specifies the property to be used as selected value (some ID)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Tree>
    <p:extLst>
      <p:ext uri="{BB962C8B-B14F-4D97-AF65-F5344CB8AC3E}">
        <p14:creationId xmlns:p14="http://schemas.microsoft.com/office/powerpoint/2010/main" val="373897470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pPr>
              <a:defRPr/>
            </a:pPr>
            <a:r>
              <a:rPr lang="bg-BG" dirty="0" smtClean="0">
                <a:latin typeface="Consolas" pitchFamily="49" charset="0"/>
              </a:rPr>
              <a:t>DisplayMemberPath</a:t>
            </a:r>
          </a:p>
        </p:txBody>
      </p:sp>
      <p:sp>
        <p:nvSpPr>
          <p:cNvPr id="483331" name="Rectangle 3"/>
          <p:cNvSpPr>
            <a:spLocks noGrp="1" noChangeArrowheads="1"/>
          </p:cNvSpPr>
          <p:nvPr>
            <p:ph idx="1"/>
          </p:nvPr>
        </p:nvSpPr>
        <p:spPr>
          <a:xfrm>
            <a:off x="243114" y="1465942"/>
            <a:ext cx="8686800" cy="3033487"/>
          </a:xfrm>
        </p:spPr>
        <p:txBody>
          <a:bodyPr/>
          <a:lstStyle/>
          <a:p>
            <a:pPr>
              <a:lnSpc>
                <a:spcPct val="100000"/>
              </a:lnSpc>
              <a:defRPr/>
            </a:pPr>
            <a:r>
              <a:rPr lang="en-US" sz="3000" dirty="0" smtClean="0"/>
              <a:t>If we want to show every object of the </a:t>
            </a:r>
            <a:r>
              <a:rPr lang="en-US" sz="3000" dirty="0" err="1" smtClean="0">
                <a:solidFill>
                  <a:schemeClr val="accent5">
                    <a:lumMod val="20000"/>
                    <a:lumOff val="80000"/>
                  </a:schemeClr>
                </a:solidFill>
                <a:latin typeface="Consolas" pitchFamily="49" charset="0"/>
              </a:rPr>
              <a:t>PhonesStore</a:t>
            </a:r>
            <a:r>
              <a:rPr lang="en-US" sz="3000" dirty="0" smtClean="0">
                <a:solidFill>
                  <a:schemeClr val="accent5">
                    <a:lumMod val="20000"/>
                    <a:lumOff val="80000"/>
                  </a:schemeClr>
                </a:solidFill>
                <a:latin typeface="+mj-lt"/>
              </a:rPr>
              <a:t> </a:t>
            </a:r>
            <a:r>
              <a:rPr lang="en-US" sz="3000" dirty="0" smtClean="0"/>
              <a:t>class and display one of its properties</a:t>
            </a:r>
          </a:p>
          <a:p>
            <a:pPr lvl="1">
              <a:lnSpc>
                <a:spcPct val="100000"/>
              </a:lnSpc>
              <a:defRPr/>
            </a:pPr>
            <a:r>
              <a:rPr lang="en-US" sz="2800" dirty="0" smtClean="0"/>
              <a:t>T</a:t>
            </a:r>
            <a:r>
              <a:rPr lang="bg-BG" sz="2800" dirty="0" smtClean="0"/>
              <a:t>he </a:t>
            </a:r>
            <a:r>
              <a:rPr lang="bg-BG" sz="2800" dirty="0" smtClean="0">
                <a:solidFill>
                  <a:schemeClr val="accent5">
                    <a:lumMod val="20000"/>
                    <a:lumOff val="80000"/>
                  </a:schemeClr>
                </a:solidFill>
                <a:latin typeface="Consolas" pitchFamily="49" charset="0"/>
              </a:rPr>
              <a:t>ListBox</a:t>
            </a:r>
            <a:r>
              <a:rPr lang="bg-BG" sz="2800" dirty="0" smtClean="0"/>
              <a:t> class</a:t>
            </a:r>
            <a:r>
              <a:rPr lang="en-US" sz="2800" dirty="0" smtClean="0"/>
              <a:t> </a:t>
            </a:r>
            <a:r>
              <a:rPr lang="bg-BG" sz="2800" dirty="0" smtClean="0"/>
              <a:t>provides the</a:t>
            </a:r>
            <a:r>
              <a:rPr lang="en-US" sz="2800" dirty="0"/>
              <a:t> </a:t>
            </a:r>
            <a:r>
              <a:rPr lang="bg-BG" sz="2500" dirty="0" smtClean="0">
                <a:solidFill>
                  <a:schemeClr val="accent5">
                    <a:lumMod val="20000"/>
                    <a:lumOff val="80000"/>
                  </a:schemeClr>
                </a:solidFill>
                <a:latin typeface="Consolas" pitchFamily="49" charset="0"/>
              </a:rPr>
              <a:t>DisplayMemberPath</a:t>
            </a:r>
            <a:r>
              <a:rPr lang="bg-BG" sz="2800" dirty="0" smtClean="0"/>
              <a:t> property</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
        <p:nvSpPr>
          <p:cNvPr id="483332" name="Rectangle 4"/>
          <p:cNvSpPr>
            <a:spLocks noChangeArrowheads="1"/>
          </p:cNvSpPr>
          <p:nvPr/>
        </p:nvSpPr>
        <p:spPr bwMode="auto">
          <a:xfrm>
            <a:off x="1684741" y="4303098"/>
            <a:ext cx="5774519"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&lt;ListBox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16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6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ItemsSource="{Binding</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Phones</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16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DisplayMemberPath="</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Model</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16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IsSynchronizedWithCurrentItem</a:t>
            </a:r>
            <a:r>
              <a:rPr lang="en-US" sz="16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16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"True"</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6248865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Template>
  <TotalTime>796</TotalTime>
  <Words>850</Words>
  <Application>Microsoft Macintosh PowerPoint</Application>
  <PresentationFormat>On-screen Show (4:3)</PresentationFormat>
  <Paragraphs>117</Paragraphs>
  <Slides>18</Slides>
  <Notes>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Telerik Academy</vt:lpstr>
      <vt:lpstr>Data-binding  List Controls</vt:lpstr>
      <vt:lpstr>Table of Contents</vt:lpstr>
      <vt:lpstr>The ViewModel</vt:lpstr>
      <vt:lpstr>The ViewModel</vt:lpstr>
      <vt:lpstr>The ViewModel</vt:lpstr>
      <vt:lpstr>The ViewModel</vt:lpstr>
      <vt:lpstr>Binding List Controls</vt:lpstr>
      <vt:lpstr>Binding List Controls</vt:lpstr>
      <vt:lpstr>DisplayMemberPath</vt:lpstr>
      <vt:lpstr>SelectedValuePath</vt:lpstr>
      <vt:lpstr>DisplayMemberPath and SelectedValuePath</vt:lpstr>
      <vt:lpstr>Using Data Templates</vt:lpstr>
      <vt:lpstr>Using Data Templates</vt:lpstr>
      <vt:lpstr>Using Data Templates (2)</vt:lpstr>
      <vt:lpstr>Using Data Templates (2)</vt:lpstr>
      <vt:lpstr>Using Data Templates</vt:lpstr>
      <vt:lpstr>Data-binding List Controls</vt:lpstr>
      <vt:lpstr>Exercises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Universal Data Binding</dc:title>
  <dc:creator>Telerik Academy</dc:creator>
  <cp:lastModifiedBy>Doncho Minkov</cp:lastModifiedBy>
  <cp:revision>112</cp:revision>
  <dcterms:created xsi:type="dcterms:W3CDTF">2013-03-07T17:10:55Z</dcterms:created>
  <dcterms:modified xsi:type="dcterms:W3CDTF">2014-11-12T12:46:46Z</dcterms:modified>
</cp:coreProperties>
</file>