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5" r:id="rId20"/>
    <p:sldId id="266" r:id="rId21"/>
    <p:sldId id="267" r:id="rId22"/>
    <p:sldId id="284" r:id="rId23"/>
    <p:sldId id="285" r:id="rId24"/>
    <p:sldId id="286" r:id="rId25"/>
    <p:sldId id="268" r:id="rId26"/>
    <p:sldId id="269" r:id="rId27"/>
    <p:sldId id="270" r:id="rId28"/>
    <p:sldId id="271" r:id="rId29"/>
    <p:sldId id="272" r:id="rId30"/>
    <p:sldId id="274" r:id="rId31"/>
    <p:sldId id="273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333333"/>
    <a:srgbClr val="FF00FF"/>
    <a:srgbClr val="FF9933"/>
    <a:srgbClr val="113D0F"/>
    <a:srgbClr val="343A12"/>
    <a:srgbClr val="331928"/>
    <a:srgbClr val="410B32"/>
    <a:srgbClr val="120C4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63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8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77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709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66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38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90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39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66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5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20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4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022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1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1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693D-9F4C-4BE8-B474-E8A07ED0A70C}" type="datetimeFigureOut">
              <a:rPr lang="tr-TR" smtClean="0"/>
              <a:t>24.10.2020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441314-3CC0-4B43-9389-AFE9A1515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97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PYTHON LİSTELEME TÜRLERİ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78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2060"/>
                </a:solidFill>
              </a:rPr>
              <a:t>LİSTE(DİZİ) METOTLARI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510118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smtClean="0"/>
              <a:t>‘x’ </a:t>
            </a:r>
            <a:r>
              <a:rPr lang="tr-TR" sz="2800" dirty="0" smtClean="0">
                <a:solidFill>
                  <a:srgbClr val="FF0000"/>
                </a:solidFill>
              </a:rPr>
              <a:t>in</a:t>
            </a:r>
            <a:r>
              <a:rPr lang="tr-TR" sz="2800" dirty="0" smtClean="0"/>
              <a:t> </a:t>
            </a:r>
            <a:r>
              <a:rPr lang="tr-TR" sz="2800" dirty="0" err="1" smtClean="0">
                <a:solidFill>
                  <a:srgbClr val="7030A0"/>
                </a:solidFill>
              </a:rPr>
              <a:t>list</a:t>
            </a:r>
            <a:endParaRPr lang="tr-TR" sz="2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in metodu ile </a:t>
            </a:r>
            <a:r>
              <a:rPr lang="tr-TR" sz="2800" dirty="0" err="1" smtClean="0"/>
              <a:t>list</a:t>
            </a:r>
            <a:r>
              <a:rPr lang="tr-TR" sz="2800" dirty="0" smtClean="0"/>
              <a:t> içinde belirttiğimiz elemanın olup olmadığını sorgulayabiliriz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2353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numbers</a:t>
            </a:r>
            <a:r>
              <a:rPr lang="en-US" dirty="0"/>
              <a:t> = </a:t>
            </a:r>
            <a:r>
              <a:rPr lang="en-US" dirty="0">
                <a:solidFill>
                  <a:schemeClr val="accent5"/>
                </a:solidFill>
              </a:rPr>
              <a:t>[1, 10, 5, 16, 4, 9, 10]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letters</a:t>
            </a:r>
            <a:r>
              <a:rPr lang="en-US" dirty="0"/>
              <a:t> = </a:t>
            </a:r>
            <a:r>
              <a:rPr lang="en-US" dirty="0">
                <a:solidFill>
                  <a:schemeClr val="accent2"/>
                </a:solidFill>
              </a:rPr>
              <a:t>['a', 'g', 's', 'b', 'y', 'a', 's'</a:t>
            </a:r>
            <a:r>
              <a:rPr lang="en-US" dirty="0"/>
              <a:t>]</a:t>
            </a:r>
            <a:br>
              <a:rPr lang="en-US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>
                <a:solidFill>
                  <a:srgbClr val="FF0000"/>
                </a:solidFill>
              </a:rPr>
              <a:t>min</a:t>
            </a:r>
            <a:r>
              <a:rPr lang="tr-TR" sz="2800" dirty="0" smtClean="0">
                <a:solidFill>
                  <a:schemeClr val="accent6"/>
                </a:solidFill>
              </a:rPr>
              <a:t>(</a:t>
            </a:r>
            <a:r>
              <a:rPr lang="tr-TR" sz="2800" dirty="0" err="1" smtClean="0">
                <a:solidFill>
                  <a:schemeClr val="accent6"/>
                </a:solidFill>
              </a:rPr>
              <a:t>numbers</a:t>
            </a:r>
            <a:r>
              <a:rPr lang="tr-TR" sz="2800" dirty="0" smtClean="0">
                <a:solidFill>
                  <a:schemeClr val="accent6"/>
                </a:solidFill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chemeClr val="accent6"/>
                </a:solidFill>
              </a:rPr>
              <a:t>Liste içindeki minimum değeri belirler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chemeClr val="accent6"/>
                </a:solidFill>
              </a:rPr>
              <a:t>sayı dizilerinde aritmetik sırayı, alfabetik dizilerde alfabetik sırayı referans alır</a:t>
            </a:r>
            <a:endParaRPr lang="tr-TR" sz="2800" dirty="0">
              <a:solidFill>
                <a:schemeClr val="tx1"/>
              </a:solidFill>
            </a:endParaRPr>
          </a:p>
          <a:p>
            <a:r>
              <a:rPr lang="tr-TR" sz="2800" dirty="0" err="1" smtClean="0">
                <a:solidFill>
                  <a:srgbClr val="FF0000"/>
                </a:solidFill>
              </a:rPr>
              <a:t>max</a:t>
            </a:r>
            <a:r>
              <a:rPr lang="tr-TR" sz="2800" dirty="0" smtClean="0">
                <a:solidFill>
                  <a:schemeClr val="accent6"/>
                </a:solidFill>
              </a:rPr>
              <a:t>(</a:t>
            </a:r>
            <a:r>
              <a:rPr lang="tr-TR" sz="2800" dirty="0" err="1" smtClean="0">
                <a:solidFill>
                  <a:schemeClr val="accent6"/>
                </a:solidFill>
              </a:rPr>
              <a:t>numbers</a:t>
            </a:r>
            <a:r>
              <a:rPr lang="tr-TR" sz="2800" dirty="0" smtClean="0">
                <a:solidFill>
                  <a:schemeClr val="accent6"/>
                </a:solidFill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chemeClr val="accent6"/>
                </a:solidFill>
              </a:rPr>
              <a:t>Liste içindeki maksimum değeri belirler</a:t>
            </a:r>
            <a:endParaRPr lang="tr-TR" sz="2800" dirty="0">
              <a:solidFill>
                <a:schemeClr val="accent6"/>
              </a:solidFill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2424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14400" y="1918447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accent6"/>
                </a:solidFill>
              </a:rPr>
              <a:t>numbers</a:t>
            </a:r>
            <a:r>
              <a:rPr lang="tr-TR" sz="2800" dirty="0" err="1" smtClean="0">
                <a:solidFill>
                  <a:srgbClr val="FF0000"/>
                </a:solidFill>
              </a:rPr>
              <a:t>.append</a:t>
            </a:r>
            <a:r>
              <a:rPr lang="tr-TR" sz="2800" dirty="0" smtClean="0">
                <a:solidFill>
                  <a:srgbClr val="7030A0"/>
                </a:solidFill>
              </a:rPr>
              <a:t>(x)</a:t>
            </a:r>
            <a:endParaRPr lang="tr-TR" sz="2800" dirty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chemeClr val="tx1"/>
                </a:solidFill>
              </a:rPr>
              <a:t>Diziye, parametre içinde bulunan ifadeyi ekler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r>
              <a:rPr lang="tr-TR" sz="2800" dirty="0" err="1" smtClean="0">
                <a:solidFill>
                  <a:schemeClr val="accent6"/>
                </a:solidFill>
              </a:rPr>
              <a:t>numbers</a:t>
            </a:r>
            <a:r>
              <a:rPr lang="tr-TR" sz="2800" dirty="0" err="1" smtClean="0">
                <a:solidFill>
                  <a:srgbClr val="FF0000"/>
                </a:solidFill>
              </a:rPr>
              <a:t>.insert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smtClean="0">
                <a:solidFill>
                  <a:srgbClr val="7030A0"/>
                </a:solidFill>
              </a:rPr>
              <a:t>(</a:t>
            </a:r>
            <a:r>
              <a:rPr lang="tr-TR" sz="2800" dirty="0" err="1" smtClean="0">
                <a:solidFill>
                  <a:srgbClr val="7030A0"/>
                </a:solidFill>
              </a:rPr>
              <a:t>x,’a</a:t>
            </a:r>
            <a:r>
              <a:rPr lang="tr-TR" sz="2800" dirty="0" smtClean="0">
                <a:solidFill>
                  <a:srgbClr val="7030A0"/>
                </a:solidFill>
              </a:rPr>
              <a:t>’)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chemeClr val="tx1"/>
                </a:solidFill>
              </a:rPr>
              <a:t>Dizide x. indekse ‘a’ elemanını ekler</a:t>
            </a:r>
            <a:endParaRPr lang="tr-TR" sz="2800" dirty="0">
              <a:solidFill>
                <a:schemeClr val="tx1"/>
              </a:solidFill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6699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61365" y="1286435"/>
            <a:ext cx="8915400" cy="4630270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accent6"/>
                </a:solidFill>
              </a:rPr>
              <a:t>numbers</a:t>
            </a:r>
            <a:r>
              <a:rPr lang="tr-TR" sz="2800" dirty="0" err="1" smtClean="0">
                <a:solidFill>
                  <a:srgbClr val="FF0000"/>
                </a:solidFill>
              </a:rPr>
              <a:t>.pop</a:t>
            </a:r>
            <a:r>
              <a:rPr lang="tr-TR" sz="2800" dirty="0" smtClean="0">
                <a:solidFill>
                  <a:srgbClr val="7030A0"/>
                </a:solidFill>
              </a:rPr>
              <a:t>(2)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chemeClr val="tx1"/>
                </a:solidFill>
              </a:rPr>
              <a:t>Dizi içinde parametrede belirtilen </a:t>
            </a:r>
            <a:r>
              <a:rPr lang="tr-TR" sz="2800" dirty="0" err="1" smtClean="0">
                <a:solidFill>
                  <a:schemeClr val="tx1"/>
                </a:solidFill>
              </a:rPr>
              <a:t>indexteki</a:t>
            </a:r>
            <a:r>
              <a:rPr lang="tr-TR" sz="2800" dirty="0" smtClean="0">
                <a:solidFill>
                  <a:schemeClr val="tx1"/>
                </a:solidFill>
              </a:rPr>
              <a:t> elemanı siler</a:t>
            </a:r>
            <a:endParaRPr lang="tr-TR" sz="28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chemeClr val="tx1"/>
                </a:solidFill>
              </a:rPr>
              <a:t>Parametreye veri girilmezse dizinin sonundaki veriyi siler</a:t>
            </a:r>
          </a:p>
          <a:p>
            <a:endParaRPr lang="tr-TR" sz="2800" dirty="0" smtClean="0"/>
          </a:p>
          <a:p>
            <a:r>
              <a:rPr lang="tr-TR" sz="2800" dirty="0" err="1" smtClean="0">
                <a:solidFill>
                  <a:schemeClr val="accent6"/>
                </a:solidFill>
              </a:rPr>
              <a:t>numbers</a:t>
            </a:r>
            <a:r>
              <a:rPr lang="tr-TR" sz="2800" dirty="0" err="1" smtClean="0">
                <a:solidFill>
                  <a:srgbClr val="FF0000"/>
                </a:solidFill>
              </a:rPr>
              <a:t>.remove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smtClean="0">
                <a:solidFill>
                  <a:srgbClr val="7030A0"/>
                </a:solidFill>
              </a:rPr>
              <a:t>(5)</a:t>
            </a:r>
          </a:p>
          <a:p>
            <a:r>
              <a:rPr lang="tr-TR" sz="2800" dirty="0" smtClean="0">
                <a:solidFill>
                  <a:schemeClr val="tx1"/>
                </a:solidFill>
              </a:rPr>
              <a:t>Dizi içindeki parametrede belirtilen elemanı siler</a:t>
            </a:r>
            <a:endParaRPr lang="tr-TR" sz="2800" dirty="0">
              <a:solidFill>
                <a:schemeClr val="tx1"/>
              </a:solidFill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4794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accent6"/>
                </a:solidFill>
              </a:rPr>
              <a:t>numbers</a:t>
            </a:r>
            <a:r>
              <a:rPr lang="tr-TR" sz="2800" dirty="0" err="1" smtClean="0">
                <a:solidFill>
                  <a:srgbClr val="FF0000"/>
                </a:solidFill>
              </a:rPr>
              <a:t>.sort</a:t>
            </a:r>
            <a:r>
              <a:rPr lang="tr-TR" sz="2800" dirty="0" smtClean="0">
                <a:solidFill>
                  <a:srgbClr val="7030A0"/>
                </a:solidFill>
              </a:rPr>
              <a:t>()</a:t>
            </a:r>
            <a:endParaRPr lang="tr-TR" sz="2800" dirty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FF0000"/>
                </a:solidFill>
              </a:rPr>
              <a:t>.</a:t>
            </a:r>
            <a:r>
              <a:rPr lang="tr-TR" sz="2800" dirty="0" err="1" smtClean="0">
                <a:solidFill>
                  <a:srgbClr val="FF0000"/>
                </a:solidFill>
              </a:rPr>
              <a:t>sort</a:t>
            </a:r>
            <a:r>
              <a:rPr lang="tr-TR" sz="2800" dirty="0" smtClean="0"/>
              <a:t> metodu ile dizi içindeki elemanların aritmetik ve alfabetik sıraları ele alınarak listeyi sıraya sokar.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sz="2800" dirty="0">
              <a:solidFill>
                <a:srgbClr val="333333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 smtClean="0">
                <a:solidFill>
                  <a:schemeClr val="accent6"/>
                </a:solidFill>
              </a:rPr>
              <a:t>numbers</a:t>
            </a:r>
            <a:r>
              <a:rPr lang="tr-TR" sz="2800" dirty="0" err="1" smtClean="0">
                <a:solidFill>
                  <a:srgbClr val="FF0000"/>
                </a:solidFill>
              </a:rPr>
              <a:t>.reverse</a:t>
            </a:r>
            <a:r>
              <a:rPr lang="tr-TR" sz="2800" dirty="0" smtClean="0">
                <a:solidFill>
                  <a:srgbClr val="7030A0"/>
                </a:solidFill>
              </a:rPr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333333"/>
                </a:solidFill>
              </a:rPr>
              <a:t>Diziyi tersine çevirir</a:t>
            </a:r>
            <a:endParaRPr lang="tr-TR" sz="2800" dirty="0">
              <a:solidFill>
                <a:srgbClr val="333333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74013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7471" y="2456330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accent6"/>
                </a:solidFill>
              </a:rPr>
              <a:t>numbers</a:t>
            </a:r>
            <a:r>
              <a:rPr lang="tr-TR" sz="2800" dirty="0" err="1" smtClean="0">
                <a:solidFill>
                  <a:srgbClr val="FF0000"/>
                </a:solidFill>
              </a:rPr>
              <a:t>.count</a:t>
            </a:r>
            <a:r>
              <a:rPr lang="tr-TR" sz="2800" dirty="0" smtClean="0">
                <a:solidFill>
                  <a:srgbClr val="7030A0"/>
                </a:solidFill>
              </a:rPr>
              <a:t>(10</a:t>
            </a:r>
            <a:r>
              <a:rPr lang="tr-TR" sz="2800" dirty="0">
                <a:solidFill>
                  <a:srgbClr val="7030A0"/>
                </a:solidFill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FF0000"/>
                </a:solidFill>
              </a:rPr>
              <a:t>.</a:t>
            </a:r>
            <a:r>
              <a:rPr lang="tr-TR" sz="2800" dirty="0" err="1" smtClean="0">
                <a:solidFill>
                  <a:srgbClr val="FF0000"/>
                </a:solidFill>
              </a:rPr>
              <a:t>count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smtClean="0"/>
              <a:t>metodu ile parametrede belirtilen elemanın liste içinde kaç tane olduğunu sorgulatabiliriz.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8169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16106" y="2106706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rgbClr val="FF9933"/>
                </a:solidFill>
              </a:rPr>
              <a:t>'g'</a:t>
            </a:r>
            <a:r>
              <a:rPr lang="tr-TR" sz="2800" dirty="0"/>
              <a:t> </a:t>
            </a:r>
            <a:r>
              <a:rPr lang="tr-TR" sz="2800" dirty="0">
                <a:solidFill>
                  <a:srgbClr val="FF0000"/>
                </a:solidFill>
              </a:rPr>
              <a:t>in</a:t>
            </a:r>
            <a:r>
              <a:rPr lang="tr-TR" sz="2800" dirty="0"/>
              <a:t> </a:t>
            </a:r>
            <a:r>
              <a:rPr lang="tr-TR" sz="2800" dirty="0" err="1">
                <a:solidFill>
                  <a:srgbClr val="0070C0"/>
                </a:solidFill>
              </a:rPr>
              <a:t>letters</a:t>
            </a:r>
            <a:endParaRPr lang="tr-TR" sz="2800" dirty="0">
              <a:solidFill>
                <a:srgbClr val="0070C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FF0000"/>
                </a:solidFill>
              </a:rPr>
              <a:t>in</a:t>
            </a:r>
            <a:r>
              <a:rPr lang="tr-TR" sz="2800" dirty="0" smtClean="0"/>
              <a:t> ile liste belirtilen elemanın liste içinde olup olamadığını sorgulayabiliriz.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Bize verilecek olan sonuç elemanın liste içindeki başlangıç indeksidir.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245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58153" y="2348753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chemeClr val="accent6"/>
                </a:solidFill>
              </a:rPr>
              <a:t>numbers</a:t>
            </a:r>
            <a:r>
              <a:rPr lang="tr-TR" sz="2800" dirty="0" err="1">
                <a:solidFill>
                  <a:srgbClr val="FF0000"/>
                </a:solidFill>
              </a:rPr>
              <a:t>.clear</a:t>
            </a:r>
            <a:r>
              <a:rPr lang="tr-TR" sz="2800" dirty="0" smtClean="0">
                <a:solidFill>
                  <a:srgbClr val="7030A0"/>
                </a:solidFill>
              </a:rPr>
              <a:t>()</a:t>
            </a:r>
          </a:p>
          <a:p>
            <a:endParaRPr lang="tr-TR" sz="2800" dirty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Liste elemanları tamamen silinir.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2213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38836" y="2321858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chemeClr val="accent6"/>
                </a:solidFill>
              </a:rPr>
              <a:t>letters</a:t>
            </a:r>
            <a:r>
              <a:rPr lang="tr-TR" sz="2800" dirty="0" err="1" smtClean="0">
                <a:solidFill>
                  <a:srgbClr val="FF0000"/>
                </a:solidFill>
              </a:rPr>
              <a:t>.index</a:t>
            </a:r>
            <a:r>
              <a:rPr lang="tr-TR" sz="2800" dirty="0" smtClean="0">
                <a:solidFill>
                  <a:srgbClr val="7030A0"/>
                </a:solidFill>
              </a:rPr>
              <a:t>(‘s’)</a:t>
            </a:r>
          </a:p>
          <a:p>
            <a:endParaRPr lang="tr-TR" sz="2800" dirty="0" smtClean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7030A0"/>
                </a:solidFill>
              </a:rPr>
              <a:t>Parametrede belirtilen elemanın dizi içinde kaçıncı indekste bulunduğunu bulur.</a:t>
            </a:r>
            <a:endParaRPr lang="tr-TR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4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>
                <a:solidFill>
                  <a:srgbClr val="FF0000"/>
                </a:solidFill>
              </a:rPr>
              <a:t>TUPLE</a:t>
            </a:r>
            <a:endParaRPr lang="tr-TR" sz="4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>
                <a:solidFill>
                  <a:srgbClr val="FC8564"/>
                </a:solidFill>
              </a:rPr>
              <a:t>tupleL</a:t>
            </a:r>
            <a:r>
              <a:rPr lang="tr-TR" sz="2800" dirty="0">
                <a:solidFill>
                  <a:srgbClr val="FC8564"/>
                </a:solidFill>
              </a:rPr>
              <a:t> = (1, 'iki', 3)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 smtClean="0"/>
              <a:t>Tuple</a:t>
            </a:r>
            <a:r>
              <a:rPr lang="tr-TR" sz="2800" dirty="0" smtClean="0"/>
              <a:t> listesi parantez içinde oluşturulur.</a:t>
            </a:r>
          </a:p>
          <a:p>
            <a:pPr marL="0" indent="0">
              <a:buNone/>
            </a:pPr>
            <a:endParaRPr lang="tr-TR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tr-TR" sz="2800" dirty="0"/>
          </a:p>
          <a:p>
            <a:r>
              <a:rPr lang="tr-TR" sz="2800" dirty="0" err="1" smtClean="0">
                <a:solidFill>
                  <a:srgbClr val="0CC47A"/>
                </a:solidFill>
              </a:rPr>
              <a:t>len</a:t>
            </a:r>
            <a:r>
              <a:rPr lang="tr-TR" sz="2800" dirty="0" err="1" smtClean="0">
                <a:solidFill>
                  <a:srgbClr val="FC8564"/>
                </a:solidFill>
              </a:rPr>
              <a:t>tupleL</a:t>
            </a:r>
            <a:endParaRPr lang="tr-TR" sz="2800" dirty="0" smtClean="0">
              <a:solidFill>
                <a:srgbClr val="FC8564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FC8564"/>
                </a:solidFill>
              </a:rPr>
              <a:t>Dizilerde olduğu gibi tüple türünde de </a:t>
            </a:r>
            <a:r>
              <a:rPr lang="tr-TR" sz="2800" dirty="0" err="1" smtClean="0">
                <a:solidFill>
                  <a:srgbClr val="FC8564"/>
                </a:solidFill>
              </a:rPr>
              <a:t>len</a:t>
            </a:r>
            <a:r>
              <a:rPr lang="tr-TR" sz="2800" dirty="0" smtClean="0">
                <a:solidFill>
                  <a:srgbClr val="FC8564"/>
                </a:solidFill>
              </a:rPr>
              <a:t> metodu listenin kaç elemanlı olduğunu gösterir.</a:t>
            </a:r>
            <a:endParaRPr lang="tr-TR" sz="2800" dirty="0">
              <a:solidFill>
                <a:srgbClr val="FC8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>
                <a:solidFill>
                  <a:srgbClr val="FF0000"/>
                </a:solidFill>
              </a:rPr>
              <a:t>LİST(DİZİ)</a:t>
            </a:r>
            <a:endParaRPr lang="tr-TR" sz="4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 smtClean="0">
                <a:solidFill>
                  <a:schemeClr val="accent1"/>
                </a:solidFill>
              </a:rPr>
              <a:t>List</a:t>
            </a:r>
            <a:r>
              <a:rPr lang="tr-TR" sz="2800" dirty="0" smtClean="0">
                <a:solidFill>
                  <a:schemeClr val="accent1"/>
                </a:solidFill>
              </a:rPr>
              <a:t> = [True, ‘b’, x]  </a:t>
            </a:r>
            <a:r>
              <a:rPr lang="tr-TR" sz="2800" dirty="0" smtClean="0"/>
              <a:t>şeklinde oluşturulur</a:t>
            </a:r>
          </a:p>
          <a:p>
            <a:pPr marL="0" indent="0">
              <a:buNone/>
            </a:pPr>
            <a:endParaRPr lang="tr-TR" sz="2800" dirty="0" smtClean="0"/>
          </a:p>
          <a:p>
            <a:r>
              <a:rPr lang="tr-TR" sz="2800" dirty="0" err="1" smtClean="0">
                <a:solidFill>
                  <a:srgbClr val="92D050"/>
                </a:solidFill>
              </a:rPr>
              <a:t>Lista</a:t>
            </a:r>
            <a:r>
              <a:rPr lang="tr-TR" sz="2800" dirty="0" smtClean="0">
                <a:solidFill>
                  <a:srgbClr val="92D050"/>
                </a:solidFill>
              </a:rPr>
              <a:t> = [‘a’, 12, ‘</a:t>
            </a:r>
            <a:r>
              <a:rPr lang="tr-TR" sz="2800" dirty="0" err="1" smtClean="0">
                <a:solidFill>
                  <a:srgbClr val="92D050"/>
                </a:solidFill>
              </a:rPr>
              <a:t>two</a:t>
            </a:r>
            <a:r>
              <a:rPr lang="tr-TR" sz="2800" dirty="0" smtClean="0">
                <a:solidFill>
                  <a:srgbClr val="92D050"/>
                </a:solidFill>
              </a:rPr>
              <a:t>’]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smtClean="0"/>
              <a:t> </a:t>
            </a:r>
            <a:r>
              <a:rPr lang="tr-TR" sz="2800" dirty="0" err="1" smtClean="0">
                <a:solidFill>
                  <a:srgbClr val="7030A0"/>
                </a:solidFill>
              </a:rPr>
              <a:t>Listb</a:t>
            </a:r>
            <a:r>
              <a:rPr lang="tr-TR" sz="2800" dirty="0" smtClean="0">
                <a:solidFill>
                  <a:srgbClr val="7030A0"/>
                </a:solidFill>
              </a:rPr>
              <a:t> = [‘</a:t>
            </a:r>
            <a:r>
              <a:rPr lang="tr-TR" sz="2800" dirty="0" err="1" smtClean="0">
                <a:solidFill>
                  <a:srgbClr val="7030A0"/>
                </a:solidFill>
              </a:rPr>
              <a:t>four</a:t>
            </a:r>
            <a:r>
              <a:rPr lang="tr-TR" sz="2800" dirty="0" smtClean="0">
                <a:solidFill>
                  <a:srgbClr val="7030A0"/>
                </a:solidFill>
              </a:rPr>
              <a:t>’, 36, ‘z’]</a:t>
            </a:r>
            <a:endParaRPr lang="tr-TR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tr-TR" sz="2800" dirty="0" smtClean="0"/>
              <a:t>  </a:t>
            </a:r>
            <a:r>
              <a:rPr lang="tr-TR" sz="2800" dirty="0" err="1" smtClean="0">
                <a:solidFill>
                  <a:srgbClr val="FF0000"/>
                </a:solidFill>
              </a:rPr>
              <a:t>allList</a:t>
            </a:r>
            <a:r>
              <a:rPr lang="tr-TR" sz="2800" dirty="0" smtClean="0">
                <a:solidFill>
                  <a:srgbClr val="FF0000"/>
                </a:solidFill>
              </a:rPr>
              <a:t> = </a:t>
            </a:r>
            <a:r>
              <a:rPr lang="tr-TR" sz="2800" dirty="0" err="1" smtClean="0">
                <a:solidFill>
                  <a:srgbClr val="FF0000"/>
                </a:solidFill>
              </a:rPr>
              <a:t>Lista</a:t>
            </a:r>
            <a:r>
              <a:rPr lang="tr-TR" sz="2800" dirty="0" smtClean="0">
                <a:solidFill>
                  <a:srgbClr val="FF0000"/>
                </a:solidFill>
              </a:rPr>
              <a:t> + </a:t>
            </a:r>
            <a:r>
              <a:rPr lang="tr-TR" sz="2800" dirty="0" err="1" smtClean="0">
                <a:solidFill>
                  <a:srgbClr val="FF0000"/>
                </a:solidFill>
              </a:rPr>
              <a:t>Listb</a:t>
            </a:r>
            <a:endParaRPr lang="tr-TR" sz="2800" dirty="0" smtClean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+ operatörü ile iki listeyi birleştirip tek bir liste haline getirebiliriz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04418" y="2136891"/>
            <a:ext cx="10515600" cy="4351338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rgbClr val="FC8564"/>
                </a:solidFill>
              </a:rPr>
              <a:t>tupleL</a:t>
            </a:r>
            <a:r>
              <a:rPr lang="tr-TR" sz="2800" dirty="0" smtClean="0">
                <a:solidFill>
                  <a:srgbClr val="FC8564"/>
                </a:solidFill>
              </a:rPr>
              <a:t> = (1, 'iki', 3)</a:t>
            </a:r>
          </a:p>
          <a:p>
            <a:pPr marL="0" indent="0">
              <a:buNone/>
            </a:pPr>
            <a:r>
              <a:rPr lang="tr-TR" sz="2800" dirty="0" smtClean="0"/>
              <a:t>  </a:t>
            </a:r>
            <a:r>
              <a:rPr lang="tr-TR" sz="2800" dirty="0" err="1" smtClean="0">
                <a:solidFill>
                  <a:srgbClr val="FF33CC"/>
                </a:solidFill>
              </a:rPr>
              <a:t>tupleL</a:t>
            </a:r>
            <a:r>
              <a:rPr lang="tr-TR" sz="2800" dirty="0" smtClean="0">
                <a:solidFill>
                  <a:srgbClr val="FF33CC"/>
                </a:solidFill>
              </a:rPr>
              <a:t> = (7, 12, ‘sekiz’)</a:t>
            </a:r>
          </a:p>
          <a:p>
            <a:pPr marL="0" indent="0">
              <a:buNone/>
            </a:pPr>
            <a:endParaRPr lang="tr-TR" sz="2800" dirty="0" smtClean="0">
              <a:solidFill>
                <a:srgbClr val="FF33CC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Liste içeriğini yeniden düzenledik.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sz="2800" dirty="0"/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004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64360" y="1593954"/>
            <a:ext cx="8915400" cy="4581993"/>
          </a:xfrm>
        </p:spPr>
        <p:txBody>
          <a:bodyPr>
            <a:noAutofit/>
          </a:bodyPr>
          <a:lstStyle/>
          <a:p>
            <a:r>
              <a:rPr lang="tr-TR" sz="2800" dirty="0" err="1" smtClean="0">
                <a:solidFill>
                  <a:srgbClr val="FC8564"/>
                </a:solidFill>
              </a:rPr>
              <a:t>tupleL</a:t>
            </a:r>
            <a:r>
              <a:rPr lang="tr-TR" sz="2800" dirty="0" smtClean="0">
                <a:solidFill>
                  <a:srgbClr val="CC00FF"/>
                </a:solidFill>
              </a:rPr>
              <a:t>[0</a:t>
            </a:r>
            <a:r>
              <a:rPr lang="tr-TR" sz="2800" dirty="0">
                <a:solidFill>
                  <a:srgbClr val="CC00FF"/>
                </a:solidFill>
              </a:rPr>
              <a:t>]</a:t>
            </a:r>
            <a:r>
              <a:rPr lang="tr-TR" sz="2800" dirty="0"/>
              <a:t> = </a:t>
            </a:r>
            <a:r>
              <a:rPr lang="tr-TR" sz="2800" dirty="0" smtClean="0"/>
              <a:t>10</a:t>
            </a:r>
          </a:p>
          <a:p>
            <a:pPr marL="0" indent="0">
              <a:buNone/>
            </a:pPr>
            <a:endParaRPr lang="tr-TR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Böyle bir işlem yapılamaz çünkü </a:t>
            </a:r>
            <a:r>
              <a:rPr lang="tr-TR" sz="2800" dirty="0" err="1" smtClean="0"/>
              <a:t>tuple</a:t>
            </a:r>
            <a:r>
              <a:rPr lang="tr-TR" sz="2800" dirty="0" smtClean="0"/>
              <a:t> liste türünde herhangi bir indeksteki elemana yeniden atama yapılamaz</a:t>
            </a:r>
          </a:p>
          <a:p>
            <a:endParaRPr lang="tr-TR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/>
              <a:t>T</a:t>
            </a:r>
            <a:r>
              <a:rPr lang="tr-TR" sz="2800" dirty="0" err="1" smtClean="0"/>
              <a:t>uple</a:t>
            </a:r>
            <a:r>
              <a:rPr lang="tr-TR" sz="2800" dirty="0"/>
              <a:t> liste türü oluşturulduktan sonra liste içindeki içeriğin tamamı dışında herhangi bir değişiklik </a:t>
            </a:r>
            <a:r>
              <a:rPr lang="tr-TR" sz="2800" dirty="0" smtClean="0"/>
              <a:t>yapılamaz</a:t>
            </a: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214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2060"/>
                </a:solidFill>
              </a:rPr>
              <a:t>TUPLE METOTLARI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>
                <a:solidFill>
                  <a:schemeClr val="accent6"/>
                </a:solidFill>
              </a:rPr>
              <a:t>tupleL</a:t>
            </a:r>
            <a:r>
              <a:rPr lang="tr-TR" sz="2800" dirty="0"/>
              <a:t> = 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(1, 'iki', 3</a:t>
            </a:r>
            <a:r>
              <a:rPr lang="tr-TR" sz="28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tr-TR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sz="2800" dirty="0" err="1" smtClean="0">
                <a:solidFill>
                  <a:schemeClr val="accent6"/>
                </a:solidFill>
              </a:rPr>
              <a:t>tupleL</a:t>
            </a:r>
            <a:r>
              <a:rPr lang="tr-TR" sz="2800" dirty="0" err="1" smtClean="0">
                <a:solidFill>
                  <a:srgbClr val="FF0000"/>
                </a:solidFill>
              </a:rPr>
              <a:t>.count</a:t>
            </a:r>
            <a:r>
              <a:rPr lang="tr-TR" sz="2800" dirty="0" smtClean="0">
                <a:solidFill>
                  <a:srgbClr val="7030A0"/>
                </a:solidFill>
              </a:rPr>
              <a:t>(‘iki’)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333333"/>
                </a:solidFill>
              </a:rPr>
              <a:t>Parametre </a:t>
            </a:r>
            <a:r>
              <a:rPr lang="tr-TR" sz="2800" dirty="0" err="1" smtClean="0">
                <a:solidFill>
                  <a:srgbClr val="333333"/>
                </a:solidFill>
              </a:rPr>
              <a:t>içindeli</a:t>
            </a:r>
            <a:r>
              <a:rPr lang="tr-TR" sz="2800" dirty="0" smtClean="0">
                <a:solidFill>
                  <a:srgbClr val="333333"/>
                </a:solidFill>
              </a:rPr>
              <a:t> ifadenin liste içinde kaç tane olduğunu belirler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6817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14400" y="2254624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chemeClr val="accent6"/>
                </a:solidFill>
              </a:rPr>
              <a:t>tupleL</a:t>
            </a:r>
            <a:r>
              <a:rPr lang="tr-TR" sz="2800" dirty="0" err="1">
                <a:solidFill>
                  <a:srgbClr val="FF0000"/>
                </a:solidFill>
              </a:rPr>
              <a:t>.index</a:t>
            </a:r>
            <a:r>
              <a:rPr lang="tr-TR" sz="2800" dirty="0">
                <a:solidFill>
                  <a:srgbClr val="7030A0"/>
                </a:solidFill>
              </a:rPr>
              <a:t>('dokuz</a:t>
            </a:r>
            <a:r>
              <a:rPr lang="tr-TR" sz="2800" dirty="0" smtClean="0">
                <a:solidFill>
                  <a:srgbClr val="7030A0"/>
                </a:solidFill>
              </a:rPr>
              <a:t>')</a:t>
            </a:r>
          </a:p>
          <a:p>
            <a:endParaRPr lang="tr-TR" sz="2800" dirty="0" smtClean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>
                <a:solidFill>
                  <a:srgbClr val="333333"/>
                </a:solidFill>
              </a:rPr>
              <a:t>P</a:t>
            </a:r>
            <a:r>
              <a:rPr lang="tr-TR" sz="2800" dirty="0" smtClean="0">
                <a:solidFill>
                  <a:srgbClr val="333333"/>
                </a:solidFill>
              </a:rPr>
              <a:t>arametrede bulunan elemanın </a:t>
            </a:r>
            <a:r>
              <a:rPr lang="tr-TR" sz="2800" dirty="0" err="1" smtClean="0">
                <a:solidFill>
                  <a:srgbClr val="333333"/>
                </a:solidFill>
              </a:rPr>
              <a:t>tuple</a:t>
            </a:r>
            <a:r>
              <a:rPr lang="tr-TR" sz="2800" dirty="0" smtClean="0">
                <a:solidFill>
                  <a:srgbClr val="333333"/>
                </a:solidFill>
              </a:rPr>
              <a:t> içinde ilk bulunduğu </a:t>
            </a:r>
            <a:r>
              <a:rPr lang="tr-TR" sz="2800" dirty="0" err="1" smtClean="0">
                <a:solidFill>
                  <a:srgbClr val="333333"/>
                </a:solidFill>
              </a:rPr>
              <a:t>index</a:t>
            </a:r>
            <a:r>
              <a:rPr lang="tr-TR" sz="2800" dirty="0" smtClean="0">
                <a:solidFill>
                  <a:srgbClr val="333333"/>
                </a:solidFill>
              </a:rPr>
              <a:t> numarasını verir</a:t>
            </a:r>
            <a:endParaRPr lang="tr-TR" sz="2800" dirty="0">
              <a:solidFill>
                <a:srgbClr val="333333"/>
              </a:solidFill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7235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26141" y="1931894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rgbClr val="FF00FF"/>
                </a:solidFill>
              </a:rPr>
              <a:t>names</a:t>
            </a:r>
            <a:r>
              <a:rPr lang="tr-TR" sz="2800" dirty="0"/>
              <a:t> = 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('veli', '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mehmet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', 'hülya')</a:t>
            </a:r>
          </a:p>
          <a:p>
            <a:pPr marL="0" indent="0">
              <a:buNone/>
            </a:pPr>
            <a:r>
              <a:rPr lang="tr-TR" sz="2800" dirty="0" smtClean="0"/>
              <a:t>     </a:t>
            </a:r>
            <a:r>
              <a:rPr lang="tr-TR" sz="2800" dirty="0" err="1" smtClean="0">
                <a:solidFill>
                  <a:srgbClr val="FF00FF"/>
                </a:solidFill>
              </a:rPr>
              <a:t>names</a:t>
            </a:r>
            <a:r>
              <a:rPr lang="tr-TR" sz="2800" dirty="0"/>
              <a:t> </a:t>
            </a:r>
            <a:r>
              <a:rPr lang="tr-TR" sz="2800" b="1" dirty="0" smtClean="0">
                <a:solidFill>
                  <a:srgbClr val="FF0000"/>
                </a:solidFill>
              </a:rPr>
              <a:t>+</a:t>
            </a:r>
            <a:r>
              <a:rPr lang="tr-TR" sz="2800" dirty="0" smtClean="0"/>
              <a:t> </a:t>
            </a:r>
            <a:r>
              <a:rPr lang="tr-TR" sz="2800" dirty="0" err="1" smtClean="0">
                <a:solidFill>
                  <a:schemeClr val="accent6"/>
                </a:solidFill>
              </a:rPr>
              <a:t>tupleL</a:t>
            </a:r>
            <a:endParaRPr lang="tr-TR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tr-TR" sz="2800" dirty="0" smtClean="0"/>
              <a:t>                                       </a:t>
            </a:r>
            <a:r>
              <a:rPr lang="tr-TR" dirty="0" smtClean="0"/>
              <a:t>ya da </a:t>
            </a:r>
          </a:p>
          <a:p>
            <a:pPr marL="0" indent="0">
              <a:buNone/>
            </a:pPr>
            <a:endParaRPr lang="tr-TR" sz="2800" dirty="0" smtClean="0"/>
          </a:p>
          <a:p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('veli', '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mehmet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', 'hülya')</a:t>
            </a:r>
            <a:r>
              <a:rPr lang="tr-TR" sz="2800" dirty="0"/>
              <a:t> </a:t>
            </a:r>
            <a:r>
              <a:rPr lang="tr-TR" sz="2800" b="1" dirty="0">
                <a:solidFill>
                  <a:srgbClr val="FF0000"/>
                </a:solidFill>
              </a:rPr>
              <a:t>+</a:t>
            </a:r>
            <a:r>
              <a:rPr lang="tr-TR" sz="2800" dirty="0">
                <a:solidFill>
                  <a:schemeClr val="accent6"/>
                </a:solidFill>
              </a:rPr>
              <a:t> </a:t>
            </a:r>
            <a:r>
              <a:rPr lang="tr-TR" sz="2800" dirty="0" err="1" smtClean="0">
                <a:solidFill>
                  <a:schemeClr val="accent6"/>
                </a:solidFill>
              </a:rPr>
              <a:t>tupleL</a:t>
            </a:r>
            <a:endParaRPr lang="tr-TR" sz="2800" dirty="0" smtClean="0">
              <a:solidFill>
                <a:schemeClr val="accent6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 smtClean="0">
                <a:solidFill>
                  <a:srgbClr val="333333"/>
                </a:solidFill>
              </a:rPr>
              <a:t>tuple</a:t>
            </a:r>
            <a:r>
              <a:rPr lang="tr-TR" sz="2800" dirty="0" smtClean="0">
                <a:solidFill>
                  <a:srgbClr val="333333"/>
                </a:solidFill>
              </a:rPr>
              <a:t> listeler </a:t>
            </a:r>
            <a:r>
              <a:rPr lang="tr-TR" sz="2800" b="1" dirty="0" smtClean="0">
                <a:solidFill>
                  <a:srgbClr val="FF0000"/>
                </a:solidFill>
              </a:rPr>
              <a:t>+</a:t>
            </a:r>
            <a:r>
              <a:rPr lang="tr-TR" sz="2800" dirty="0" smtClean="0">
                <a:solidFill>
                  <a:srgbClr val="333333"/>
                </a:solidFill>
              </a:rPr>
              <a:t> operatörü ile birleştirilerek tek bir </a:t>
            </a:r>
            <a:r>
              <a:rPr lang="tr-TR" sz="2800" dirty="0" err="1" smtClean="0">
                <a:solidFill>
                  <a:srgbClr val="333333"/>
                </a:solidFill>
              </a:rPr>
              <a:t>tuple</a:t>
            </a:r>
            <a:r>
              <a:rPr lang="tr-TR" sz="2800" dirty="0" smtClean="0">
                <a:solidFill>
                  <a:srgbClr val="333333"/>
                </a:solidFill>
              </a:rPr>
              <a:t> haline getirilebilir</a:t>
            </a:r>
            <a:endParaRPr lang="tr-TR" sz="2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0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>
                <a:solidFill>
                  <a:srgbClr val="FF0000"/>
                </a:solidFill>
              </a:rPr>
              <a:t>DİCTİONARY</a:t>
            </a:r>
            <a:endParaRPr lang="tr-TR" sz="4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57473" y="2161888"/>
            <a:ext cx="10515600" cy="4351338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Dictionary liste türü </a:t>
            </a:r>
            <a:r>
              <a:rPr lang="tr-TR" sz="2800" dirty="0" err="1" smtClean="0"/>
              <a:t>key</a:t>
            </a:r>
            <a:r>
              <a:rPr lang="tr-TR" sz="2800" dirty="0" smtClean="0"/>
              <a:t>(anahtar)-</a:t>
            </a:r>
            <a:r>
              <a:rPr lang="tr-TR" sz="2800" dirty="0" err="1" smtClean="0"/>
              <a:t>value</a:t>
            </a:r>
            <a:r>
              <a:rPr lang="tr-TR" sz="2800" dirty="0" smtClean="0"/>
              <a:t>(değer şeklinde yazılır)</a:t>
            </a:r>
          </a:p>
          <a:p>
            <a:endParaRPr lang="tr-TR" sz="2800" dirty="0" smtClean="0"/>
          </a:p>
          <a:p>
            <a:r>
              <a:rPr lang="tr-TR" sz="2800" dirty="0" err="1">
                <a:solidFill>
                  <a:srgbClr val="3333CC"/>
                </a:solidFill>
              </a:rPr>
              <a:t>dictionary</a:t>
            </a:r>
            <a:r>
              <a:rPr lang="tr-TR" sz="2800" dirty="0">
                <a:solidFill>
                  <a:srgbClr val="3333CC"/>
                </a:solidFill>
              </a:rPr>
              <a:t> = </a:t>
            </a:r>
            <a:r>
              <a:rPr lang="tr-TR" sz="2800" dirty="0">
                <a:solidFill>
                  <a:srgbClr val="FF3300"/>
                </a:solidFill>
              </a:rPr>
              <a:t>{'</a:t>
            </a:r>
            <a:r>
              <a:rPr lang="tr-TR" sz="2800" dirty="0" err="1">
                <a:solidFill>
                  <a:srgbClr val="FF3300"/>
                </a:solidFill>
              </a:rPr>
              <a:t>key</a:t>
            </a:r>
            <a:r>
              <a:rPr lang="tr-TR" sz="2800" dirty="0">
                <a:solidFill>
                  <a:srgbClr val="FF3300"/>
                </a:solidFill>
              </a:rPr>
              <a:t>' : '</a:t>
            </a:r>
            <a:r>
              <a:rPr lang="tr-TR" sz="2800" dirty="0" err="1">
                <a:solidFill>
                  <a:srgbClr val="FF3300"/>
                </a:solidFill>
              </a:rPr>
              <a:t>value</a:t>
            </a:r>
            <a:r>
              <a:rPr lang="tr-TR" sz="2800" dirty="0">
                <a:solidFill>
                  <a:srgbClr val="FF3300"/>
                </a:solidFill>
              </a:rPr>
              <a:t>'}</a:t>
            </a:r>
          </a:p>
          <a:p>
            <a:pPr marL="0" indent="0">
              <a:buNone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5346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4195" y="1214203"/>
            <a:ext cx="10515600" cy="5531371"/>
          </a:xfrm>
        </p:spPr>
        <p:txBody>
          <a:bodyPr>
            <a:noAutofit/>
          </a:bodyPr>
          <a:lstStyle/>
          <a:p>
            <a:r>
              <a:rPr lang="tr-TR" sz="2800" dirty="0" err="1">
                <a:solidFill>
                  <a:srgbClr val="3333CC"/>
                </a:solidFill>
              </a:rPr>
              <a:t>plakalarD</a:t>
            </a:r>
            <a:r>
              <a:rPr lang="tr-TR" sz="2800" dirty="0">
                <a:solidFill>
                  <a:srgbClr val="009900"/>
                </a:solidFill>
              </a:rPr>
              <a:t> = </a:t>
            </a:r>
            <a:r>
              <a:rPr lang="tr-TR" sz="2800" dirty="0">
                <a:solidFill>
                  <a:srgbClr val="FF3300"/>
                </a:solidFill>
              </a:rPr>
              <a:t>{'</a:t>
            </a:r>
            <a:r>
              <a:rPr lang="tr-TR" sz="2800" dirty="0" err="1">
                <a:solidFill>
                  <a:srgbClr val="FF3300"/>
                </a:solidFill>
              </a:rPr>
              <a:t>kocaeli</a:t>
            </a:r>
            <a:r>
              <a:rPr lang="tr-TR" sz="2800" dirty="0">
                <a:solidFill>
                  <a:srgbClr val="FF3300"/>
                </a:solidFill>
              </a:rPr>
              <a:t>': </a:t>
            </a:r>
            <a:r>
              <a:rPr lang="tr-TR" sz="2800" dirty="0"/>
              <a:t>41</a:t>
            </a:r>
            <a:r>
              <a:rPr lang="tr-TR" sz="2800" dirty="0">
                <a:solidFill>
                  <a:srgbClr val="FF3300"/>
                </a:solidFill>
              </a:rPr>
              <a:t>, '</a:t>
            </a:r>
            <a:r>
              <a:rPr lang="tr-TR" sz="2800" dirty="0" err="1">
                <a:solidFill>
                  <a:srgbClr val="FF3300"/>
                </a:solidFill>
              </a:rPr>
              <a:t>istanbul</a:t>
            </a:r>
            <a:r>
              <a:rPr lang="tr-TR" sz="2800" dirty="0">
                <a:solidFill>
                  <a:srgbClr val="FF3300"/>
                </a:solidFill>
              </a:rPr>
              <a:t>': </a:t>
            </a:r>
            <a:r>
              <a:rPr lang="tr-TR" sz="2800" dirty="0"/>
              <a:t>34</a:t>
            </a:r>
            <a:r>
              <a:rPr lang="tr-TR" sz="2800" dirty="0" smtClean="0">
                <a:solidFill>
                  <a:srgbClr val="FF3300"/>
                </a:solidFill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 smtClean="0"/>
              <a:t>key</a:t>
            </a:r>
            <a:r>
              <a:rPr lang="tr-TR" sz="2800" dirty="0" smtClean="0"/>
              <a:t> olarak şehir isimlerini </a:t>
            </a:r>
            <a:r>
              <a:rPr lang="tr-TR" sz="2800" dirty="0" err="1" smtClean="0"/>
              <a:t>value</a:t>
            </a:r>
            <a:r>
              <a:rPr lang="tr-TR" sz="2800" dirty="0" smtClean="0"/>
              <a:t> olarak da plakaları tanımladık.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sz="2800" dirty="0"/>
          </a:p>
          <a:p>
            <a:r>
              <a:rPr lang="tr-TR" sz="2800" dirty="0" err="1">
                <a:solidFill>
                  <a:srgbClr val="3333CC"/>
                </a:solidFill>
              </a:rPr>
              <a:t>plakalarD</a:t>
            </a:r>
            <a:r>
              <a:rPr lang="tr-TR" sz="2800" dirty="0">
                <a:solidFill>
                  <a:srgbClr val="008080"/>
                </a:solidFill>
              </a:rPr>
              <a:t>['</a:t>
            </a:r>
            <a:r>
              <a:rPr lang="tr-TR" sz="2800" dirty="0" err="1">
                <a:solidFill>
                  <a:srgbClr val="008080"/>
                </a:solidFill>
              </a:rPr>
              <a:t>ankara</a:t>
            </a:r>
            <a:r>
              <a:rPr lang="tr-TR" sz="2800" dirty="0">
                <a:solidFill>
                  <a:srgbClr val="008080"/>
                </a:solidFill>
              </a:rPr>
              <a:t>']</a:t>
            </a:r>
            <a:r>
              <a:rPr lang="tr-TR" sz="2800" dirty="0"/>
              <a:t> = </a:t>
            </a:r>
            <a:r>
              <a:rPr lang="tr-TR" sz="2800" dirty="0" smtClean="0"/>
              <a:t>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Dizi içine </a:t>
            </a:r>
            <a:r>
              <a:rPr lang="tr-TR" sz="2800" dirty="0" err="1" smtClean="0"/>
              <a:t>key</a:t>
            </a:r>
            <a:r>
              <a:rPr lang="tr-TR" sz="2800" dirty="0" smtClean="0"/>
              <a:t> değeri olarak ‘</a:t>
            </a:r>
            <a:r>
              <a:rPr lang="tr-TR" sz="2800" dirty="0" err="1" smtClean="0"/>
              <a:t>ankara</a:t>
            </a:r>
            <a:r>
              <a:rPr lang="tr-TR" sz="2800" dirty="0" smtClean="0"/>
              <a:t>’, </a:t>
            </a:r>
            <a:r>
              <a:rPr lang="tr-TR" sz="2800" dirty="0" err="1" smtClean="0"/>
              <a:t>value</a:t>
            </a:r>
            <a:r>
              <a:rPr lang="tr-TR" sz="2800" dirty="0" smtClean="0"/>
              <a:t> değeri olarak da 6 değerinin ekledik.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sz="2800" dirty="0"/>
          </a:p>
          <a:p>
            <a:r>
              <a:rPr lang="tr-TR" sz="2800" dirty="0" err="1">
                <a:solidFill>
                  <a:srgbClr val="3333CC"/>
                </a:solidFill>
              </a:rPr>
              <a:t>plakalarD</a:t>
            </a:r>
            <a:r>
              <a:rPr lang="tr-TR" sz="2800" dirty="0">
                <a:solidFill>
                  <a:srgbClr val="92D050"/>
                </a:solidFill>
              </a:rPr>
              <a:t>['</a:t>
            </a:r>
            <a:r>
              <a:rPr lang="tr-TR" sz="2800" dirty="0" err="1">
                <a:solidFill>
                  <a:srgbClr val="92D050"/>
                </a:solidFill>
              </a:rPr>
              <a:t>kocaeli</a:t>
            </a:r>
            <a:r>
              <a:rPr lang="tr-TR" sz="2800" dirty="0">
                <a:solidFill>
                  <a:srgbClr val="92D050"/>
                </a:solidFill>
              </a:rPr>
              <a:t>']</a:t>
            </a:r>
            <a:r>
              <a:rPr lang="tr-TR" sz="2800" dirty="0"/>
              <a:t> = '</a:t>
            </a:r>
            <a:r>
              <a:rPr lang="tr-TR" sz="2800" dirty="0" err="1"/>
              <a:t>new</a:t>
            </a:r>
            <a:r>
              <a:rPr lang="tr-TR" sz="2800" dirty="0"/>
              <a:t> </a:t>
            </a:r>
            <a:r>
              <a:rPr lang="tr-TR" sz="2800" dirty="0" err="1" smtClean="0"/>
              <a:t>value</a:t>
            </a:r>
            <a:r>
              <a:rPr lang="tr-TR" sz="2800" dirty="0" smtClean="0"/>
              <a:t>‘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Bu şekilde dizi içinde bulunan ‘Kocaeli’ </a:t>
            </a:r>
            <a:r>
              <a:rPr lang="tr-TR" sz="2800" dirty="0" err="1" smtClean="0"/>
              <a:t>keyine</a:t>
            </a:r>
            <a:r>
              <a:rPr lang="tr-TR" sz="2800" dirty="0" smtClean="0"/>
              <a:t> yeni bir </a:t>
            </a:r>
            <a:r>
              <a:rPr lang="tr-TR" sz="2800" dirty="0" err="1" smtClean="0"/>
              <a:t>value</a:t>
            </a:r>
            <a:r>
              <a:rPr lang="tr-TR" sz="2800" dirty="0" smtClean="0"/>
              <a:t> değeri atadık.</a:t>
            </a:r>
            <a:endParaRPr lang="tr-TR" sz="2800" dirty="0"/>
          </a:p>
          <a:p>
            <a:pPr>
              <a:buFont typeface="Courier New" panose="02070309020205020404" pitchFamily="49" charset="0"/>
              <a:buChar char="o"/>
            </a:pPr>
            <a:endParaRPr lang="tr-TR" sz="2800" dirty="0" smtClean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9260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97767" y="580208"/>
            <a:ext cx="10515600" cy="5903259"/>
          </a:xfrm>
        </p:spPr>
        <p:txBody>
          <a:bodyPr>
            <a:noAutofit/>
          </a:bodyPr>
          <a:lstStyle/>
          <a:p>
            <a:r>
              <a:rPr lang="tr-TR" sz="1600" dirty="0" err="1">
                <a:solidFill>
                  <a:srgbClr val="C00000"/>
                </a:solidFill>
              </a:rPr>
              <a:t>users</a:t>
            </a:r>
            <a:r>
              <a:rPr lang="tr-TR" sz="1600" dirty="0"/>
              <a:t> = {</a:t>
            </a:r>
          </a:p>
          <a:p>
            <a:pPr marL="0" indent="0">
              <a:buNone/>
            </a:pPr>
            <a:r>
              <a:rPr lang="tr-TR" sz="1600" dirty="0"/>
              <a:t>    </a:t>
            </a:r>
            <a:r>
              <a:rPr lang="tr-TR" sz="1600" dirty="0">
                <a:solidFill>
                  <a:srgbClr val="339966"/>
                </a:solidFill>
              </a:rPr>
              <a:t>'</a:t>
            </a:r>
            <a:r>
              <a:rPr lang="tr-TR" sz="1600" dirty="0" err="1">
                <a:solidFill>
                  <a:srgbClr val="339966"/>
                </a:solidFill>
              </a:rPr>
              <a:t>velibakirtas</a:t>
            </a:r>
            <a:r>
              <a:rPr lang="tr-TR" sz="1600" dirty="0">
                <a:solidFill>
                  <a:srgbClr val="339966"/>
                </a:solidFill>
              </a:rPr>
              <a:t>'</a:t>
            </a:r>
            <a:r>
              <a:rPr lang="tr-TR" sz="1600" dirty="0"/>
              <a:t>: {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age</a:t>
            </a:r>
            <a:r>
              <a:rPr lang="tr-TR" sz="1600" dirty="0"/>
              <a:t>': 21,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roles</a:t>
            </a:r>
            <a:r>
              <a:rPr lang="tr-TR" sz="1600" dirty="0"/>
              <a:t>': ['</a:t>
            </a:r>
            <a:r>
              <a:rPr lang="tr-TR" sz="1600" dirty="0" err="1"/>
              <a:t>admin</a:t>
            </a:r>
            <a:r>
              <a:rPr lang="tr-TR" sz="1600" dirty="0"/>
              <a:t>','</a:t>
            </a:r>
            <a:r>
              <a:rPr lang="tr-TR" sz="1600" dirty="0" err="1"/>
              <a:t>user</a:t>
            </a:r>
            <a:r>
              <a:rPr lang="tr-TR" sz="1600" dirty="0"/>
              <a:t>'],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email</a:t>
            </a:r>
            <a:r>
              <a:rPr lang="tr-TR" sz="1600" dirty="0"/>
              <a:t>': 'veli@gmail.com',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adress</a:t>
            </a:r>
            <a:r>
              <a:rPr lang="tr-TR" sz="1600" dirty="0"/>
              <a:t>': '</a:t>
            </a:r>
            <a:r>
              <a:rPr lang="tr-TR" sz="1600" dirty="0" err="1"/>
              <a:t>istanbul</a:t>
            </a:r>
            <a:r>
              <a:rPr lang="tr-TR" sz="1600" dirty="0"/>
              <a:t>',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phone</a:t>
            </a:r>
            <a:r>
              <a:rPr lang="tr-TR" sz="1600" dirty="0"/>
              <a:t>': 124533,</a:t>
            </a:r>
          </a:p>
          <a:p>
            <a:pPr marL="0" indent="0">
              <a:buNone/>
            </a:pPr>
            <a:r>
              <a:rPr lang="tr-TR" sz="1600" dirty="0"/>
              <a:t>    },</a:t>
            </a:r>
          </a:p>
          <a:p>
            <a:pPr marL="0" indent="0">
              <a:buNone/>
            </a:pPr>
            <a:r>
              <a:rPr lang="tr-TR" sz="1600" dirty="0"/>
              <a:t>    </a:t>
            </a:r>
            <a:r>
              <a:rPr lang="tr-TR" sz="1600" dirty="0">
                <a:solidFill>
                  <a:srgbClr val="339966"/>
                </a:solidFill>
              </a:rPr>
              <a:t>'</a:t>
            </a:r>
            <a:r>
              <a:rPr lang="tr-TR" sz="1600" dirty="0" err="1">
                <a:solidFill>
                  <a:srgbClr val="339966"/>
                </a:solidFill>
              </a:rPr>
              <a:t>mehmetbakirtas</a:t>
            </a:r>
            <a:r>
              <a:rPr lang="tr-TR" sz="1600" dirty="0">
                <a:solidFill>
                  <a:srgbClr val="339966"/>
                </a:solidFill>
              </a:rPr>
              <a:t>'</a:t>
            </a:r>
            <a:r>
              <a:rPr lang="tr-TR" sz="1600" dirty="0"/>
              <a:t>: {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age</a:t>
            </a:r>
            <a:r>
              <a:rPr lang="tr-TR" sz="1600" dirty="0"/>
              <a:t>': 16,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roles</a:t>
            </a:r>
            <a:r>
              <a:rPr lang="tr-TR" sz="1600" dirty="0"/>
              <a:t>': ['</a:t>
            </a:r>
            <a:r>
              <a:rPr lang="tr-TR" sz="1600" dirty="0" err="1"/>
              <a:t>user</a:t>
            </a:r>
            <a:r>
              <a:rPr lang="tr-TR" sz="1600" dirty="0"/>
              <a:t>'],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email</a:t>
            </a:r>
            <a:r>
              <a:rPr lang="tr-TR" sz="1600" dirty="0"/>
              <a:t>': 'mehmet@hotmail.com',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adress</a:t>
            </a:r>
            <a:r>
              <a:rPr lang="tr-TR" sz="1600" dirty="0"/>
              <a:t>': 'karaman',</a:t>
            </a:r>
          </a:p>
          <a:p>
            <a:pPr marL="0" indent="0">
              <a:buNone/>
            </a:pPr>
            <a:r>
              <a:rPr lang="tr-TR" sz="1600" dirty="0"/>
              <a:t>        '</a:t>
            </a:r>
            <a:r>
              <a:rPr lang="tr-TR" sz="1600" dirty="0" err="1"/>
              <a:t>phone</a:t>
            </a:r>
            <a:r>
              <a:rPr lang="tr-TR" sz="1600" dirty="0"/>
              <a:t>': 448348,</a:t>
            </a:r>
          </a:p>
          <a:p>
            <a:pPr marL="0" indent="0">
              <a:buNone/>
            </a:pPr>
            <a:r>
              <a:rPr lang="tr-TR" sz="1600" dirty="0"/>
              <a:t>    }</a:t>
            </a:r>
          </a:p>
          <a:p>
            <a:pPr marL="0" indent="0">
              <a:buNone/>
            </a:pPr>
            <a:r>
              <a:rPr lang="tr-TR" sz="1600" dirty="0"/>
              <a:t>}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1669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31471" y="1468155"/>
            <a:ext cx="10515600" cy="610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 smtClean="0"/>
              <a:t>Öncek</a:t>
            </a:r>
            <a:r>
              <a:rPr lang="tr-TR" sz="2800" dirty="0"/>
              <a:t>i</a:t>
            </a:r>
            <a:r>
              <a:rPr lang="tr-TR" sz="2800" dirty="0" smtClean="0"/>
              <a:t> sayfada bir </a:t>
            </a:r>
            <a:r>
              <a:rPr lang="tr-TR" sz="2800" dirty="0" err="1" smtClean="0"/>
              <a:t>dictionary</a:t>
            </a:r>
            <a:r>
              <a:rPr lang="tr-TR" sz="2800" dirty="0" smtClean="0"/>
              <a:t> dizi örgüsü oluşturduk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 err="1" smtClean="0">
                <a:solidFill>
                  <a:schemeClr val="accent2"/>
                </a:solidFill>
              </a:rPr>
              <a:t>print</a:t>
            </a:r>
            <a:r>
              <a:rPr lang="tr-TR" sz="2800" dirty="0" smtClean="0"/>
              <a:t>(</a:t>
            </a:r>
            <a:r>
              <a:rPr lang="tr-TR" sz="2800" dirty="0" err="1" smtClean="0">
                <a:solidFill>
                  <a:srgbClr val="C00000"/>
                </a:solidFill>
              </a:rPr>
              <a:t>users</a:t>
            </a:r>
            <a:r>
              <a:rPr lang="tr-TR" sz="2800" dirty="0"/>
              <a:t>[</a:t>
            </a:r>
            <a:r>
              <a:rPr lang="tr-TR" sz="2800" dirty="0">
                <a:solidFill>
                  <a:srgbClr val="339966"/>
                </a:solidFill>
              </a:rPr>
              <a:t>'</a:t>
            </a:r>
            <a:r>
              <a:rPr lang="tr-TR" sz="2800" dirty="0" err="1">
                <a:solidFill>
                  <a:srgbClr val="339966"/>
                </a:solidFill>
              </a:rPr>
              <a:t>velibakirtas</a:t>
            </a:r>
            <a:r>
              <a:rPr lang="tr-TR" sz="2800" dirty="0">
                <a:solidFill>
                  <a:srgbClr val="339966"/>
                </a:solidFill>
              </a:rPr>
              <a:t>'</a:t>
            </a:r>
            <a:r>
              <a:rPr lang="tr-TR" sz="2800" dirty="0"/>
              <a:t>])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dictionary</a:t>
            </a:r>
            <a:r>
              <a:rPr lang="tr-TR" sz="2800" dirty="0" smtClean="0"/>
              <a:t> dizisindeki ‘</a:t>
            </a:r>
            <a:r>
              <a:rPr lang="tr-TR" sz="2800" dirty="0" err="1" smtClean="0"/>
              <a:t>velibakirtas</a:t>
            </a:r>
            <a:r>
              <a:rPr lang="tr-TR" sz="2800" dirty="0" smtClean="0"/>
              <a:t>’ </a:t>
            </a:r>
            <a:r>
              <a:rPr lang="tr-TR" sz="2800" dirty="0" err="1" smtClean="0"/>
              <a:t>keyindeki</a:t>
            </a:r>
            <a:r>
              <a:rPr lang="tr-TR" sz="2800" dirty="0" smtClean="0"/>
              <a:t> </a:t>
            </a:r>
            <a:r>
              <a:rPr lang="tr-TR" sz="2800" dirty="0" err="1" smtClean="0"/>
              <a:t>value</a:t>
            </a:r>
            <a:r>
              <a:rPr lang="tr-TR" sz="2800" dirty="0" smtClean="0"/>
              <a:t> ifadelerini yazdırdık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sz="2800" dirty="0" smtClean="0"/>
          </a:p>
          <a:p>
            <a:r>
              <a:rPr lang="tr-TR" sz="2800" dirty="0" err="1">
                <a:solidFill>
                  <a:srgbClr val="FF9933"/>
                </a:solidFill>
              </a:rPr>
              <a:t>print</a:t>
            </a:r>
            <a:r>
              <a:rPr lang="tr-TR" sz="2800" dirty="0"/>
              <a:t>(</a:t>
            </a:r>
            <a:r>
              <a:rPr lang="tr-TR" sz="2800" dirty="0" err="1">
                <a:solidFill>
                  <a:srgbClr val="C00000"/>
                </a:solidFill>
              </a:rPr>
              <a:t>users</a:t>
            </a:r>
            <a:r>
              <a:rPr lang="tr-TR" sz="2800" dirty="0"/>
              <a:t>[</a:t>
            </a:r>
            <a:r>
              <a:rPr lang="tr-TR" sz="2800" dirty="0">
                <a:solidFill>
                  <a:srgbClr val="008080"/>
                </a:solidFill>
              </a:rPr>
              <a:t>'</a:t>
            </a:r>
            <a:r>
              <a:rPr lang="tr-TR" sz="2800" dirty="0" err="1">
                <a:solidFill>
                  <a:srgbClr val="008080"/>
                </a:solidFill>
              </a:rPr>
              <a:t>mehmetbakirtas</a:t>
            </a:r>
            <a:r>
              <a:rPr lang="tr-TR" sz="2800" dirty="0">
                <a:solidFill>
                  <a:srgbClr val="008080"/>
                </a:solidFill>
              </a:rPr>
              <a:t>'</a:t>
            </a:r>
            <a:r>
              <a:rPr lang="tr-TR" sz="2800" dirty="0"/>
              <a:t>][</a:t>
            </a:r>
            <a:r>
              <a:rPr lang="tr-TR" sz="2800" dirty="0">
                <a:solidFill>
                  <a:srgbClr val="99FF33"/>
                </a:solidFill>
              </a:rPr>
              <a:t>'</a:t>
            </a:r>
            <a:r>
              <a:rPr lang="tr-TR" sz="2800" dirty="0" err="1">
                <a:solidFill>
                  <a:srgbClr val="99FF33"/>
                </a:solidFill>
              </a:rPr>
              <a:t>email</a:t>
            </a:r>
            <a:r>
              <a:rPr lang="tr-TR" sz="2800" dirty="0" smtClean="0">
                <a:solidFill>
                  <a:srgbClr val="99FF33"/>
                </a:solidFill>
              </a:rPr>
              <a:t>'</a:t>
            </a:r>
            <a:r>
              <a:rPr lang="tr-TR" sz="2800" dirty="0" smtClean="0"/>
              <a:t>])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dictionary</a:t>
            </a:r>
            <a:r>
              <a:rPr lang="tr-TR" sz="2800" dirty="0" smtClean="0"/>
              <a:t> dizisindeki ‘</a:t>
            </a:r>
            <a:r>
              <a:rPr lang="tr-TR" sz="2800" dirty="0" err="1" smtClean="0"/>
              <a:t>mehmetbakirtas</a:t>
            </a:r>
            <a:r>
              <a:rPr lang="tr-TR" sz="2800" dirty="0" smtClean="0"/>
              <a:t>’ </a:t>
            </a:r>
            <a:r>
              <a:rPr lang="tr-TR" sz="2800" dirty="0" err="1" smtClean="0"/>
              <a:t>keyine</a:t>
            </a:r>
            <a:r>
              <a:rPr lang="tr-TR" sz="2800" dirty="0" smtClean="0"/>
              <a:t> </a:t>
            </a:r>
            <a:r>
              <a:rPr lang="tr-TR" sz="2800" dirty="0" err="1" smtClean="0"/>
              <a:t>value</a:t>
            </a:r>
            <a:r>
              <a:rPr lang="tr-TR" sz="2800" dirty="0" smtClean="0"/>
              <a:t> olarak tanımlanan ‘</a:t>
            </a:r>
            <a:r>
              <a:rPr lang="tr-TR" sz="2800" dirty="0" err="1" smtClean="0"/>
              <a:t>email</a:t>
            </a:r>
            <a:r>
              <a:rPr lang="tr-TR" sz="2800" dirty="0" smtClean="0"/>
              <a:t>’ </a:t>
            </a:r>
            <a:r>
              <a:rPr lang="tr-TR" sz="2800" dirty="0" err="1" smtClean="0"/>
              <a:t>keyinin</a:t>
            </a:r>
            <a:r>
              <a:rPr lang="tr-TR" sz="2800" dirty="0" smtClean="0"/>
              <a:t> </a:t>
            </a:r>
            <a:r>
              <a:rPr lang="tr-TR" sz="2800" dirty="0" err="1" smtClean="0"/>
              <a:t>value</a:t>
            </a:r>
            <a:r>
              <a:rPr lang="tr-TR" sz="2800" dirty="0" smtClean="0"/>
              <a:t> ifadelerini yazdırır.</a:t>
            </a:r>
            <a:endParaRPr lang="tr-TR" sz="2800" dirty="0"/>
          </a:p>
          <a:p>
            <a:pPr>
              <a:buFont typeface="Courier New" panose="02070309020205020404" pitchFamily="49" charset="0"/>
              <a:buChar char="o"/>
            </a:pPr>
            <a:endParaRPr lang="tr-TR" sz="2800" dirty="0"/>
          </a:p>
          <a:p>
            <a:pPr>
              <a:buFont typeface="Courier New" panose="02070309020205020404" pitchFamily="49" charset="0"/>
              <a:buChar char="o"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99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>
                <a:solidFill>
                  <a:srgbClr val="FF0000"/>
                </a:solidFill>
              </a:rPr>
              <a:t>SETS</a:t>
            </a:r>
            <a:endParaRPr lang="tr-TR" sz="4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013678"/>
            <a:ext cx="8915400" cy="3777622"/>
          </a:xfrm>
        </p:spPr>
        <p:txBody>
          <a:bodyPr>
            <a:noAutofit/>
          </a:bodyPr>
          <a:lstStyle/>
          <a:p>
            <a:r>
              <a:rPr lang="tr-TR" sz="2800" dirty="0" err="1">
                <a:solidFill>
                  <a:srgbClr val="00B050"/>
                </a:solidFill>
              </a:rPr>
              <a:t>fruits</a:t>
            </a:r>
            <a:r>
              <a:rPr lang="tr-TR" sz="2800" dirty="0"/>
              <a:t> = </a:t>
            </a:r>
            <a:r>
              <a:rPr lang="tr-TR" sz="2800" dirty="0">
                <a:solidFill>
                  <a:srgbClr val="002060"/>
                </a:solidFill>
              </a:rPr>
              <a:t>{'</a:t>
            </a:r>
            <a:r>
              <a:rPr lang="tr-TR" sz="2800" dirty="0" err="1">
                <a:solidFill>
                  <a:srgbClr val="002060"/>
                </a:solidFill>
              </a:rPr>
              <a:t>orange</a:t>
            </a:r>
            <a:r>
              <a:rPr lang="tr-TR" sz="2800" dirty="0">
                <a:solidFill>
                  <a:srgbClr val="002060"/>
                </a:solidFill>
              </a:rPr>
              <a:t>','</a:t>
            </a:r>
            <a:r>
              <a:rPr lang="tr-TR" sz="2800" dirty="0" err="1">
                <a:solidFill>
                  <a:srgbClr val="002060"/>
                </a:solidFill>
              </a:rPr>
              <a:t>apple</a:t>
            </a:r>
            <a:r>
              <a:rPr lang="tr-TR" sz="2800" dirty="0">
                <a:solidFill>
                  <a:srgbClr val="002060"/>
                </a:solidFill>
              </a:rPr>
              <a:t>','banana'}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Set türündeki listeler süslü parantez içinde yazılırlar.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sz="2800" dirty="0" smtClean="0"/>
          </a:p>
          <a:p>
            <a:pPr marL="0" indent="0">
              <a:buNone/>
            </a:pPr>
            <a:endParaRPr lang="tr-TR" sz="2800" dirty="0" smtClean="0"/>
          </a:p>
          <a:p>
            <a:r>
              <a:rPr lang="tr-TR" sz="2800" dirty="0" err="1" smtClean="0">
                <a:solidFill>
                  <a:srgbClr val="FF9933"/>
                </a:solidFill>
              </a:rPr>
              <a:t>fruitsA</a:t>
            </a:r>
            <a:r>
              <a:rPr lang="tr-TR" sz="2800" dirty="0"/>
              <a:t> = </a:t>
            </a:r>
            <a:r>
              <a:rPr lang="tr-TR" sz="2800" dirty="0">
                <a:solidFill>
                  <a:srgbClr val="33CCFF"/>
                </a:solidFill>
              </a:rPr>
              <a:t>{'</a:t>
            </a:r>
            <a:r>
              <a:rPr lang="tr-TR" sz="2800" dirty="0" err="1">
                <a:solidFill>
                  <a:srgbClr val="33CCFF"/>
                </a:solidFill>
              </a:rPr>
              <a:t>orange</a:t>
            </a:r>
            <a:r>
              <a:rPr lang="tr-TR" sz="2800" dirty="0">
                <a:solidFill>
                  <a:srgbClr val="33CCFF"/>
                </a:solidFill>
              </a:rPr>
              <a:t>','</a:t>
            </a:r>
            <a:r>
              <a:rPr lang="tr-TR" sz="2800" dirty="0" err="1">
                <a:solidFill>
                  <a:srgbClr val="33CCFF"/>
                </a:solidFill>
              </a:rPr>
              <a:t>apple</a:t>
            </a:r>
            <a:r>
              <a:rPr lang="tr-TR" sz="2800" dirty="0">
                <a:solidFill>
                  <a:srgbClr val="33CCFF"/>
                </a:solidFill>
              </a:rPr>
              <a:t>',</a:t>
            </a:r>
            <a:r>
              <a:rPr lang="tr-TR" sz="2800" dirty="0" smtClean="0">
                <a:solidFill>
                  <a:srgbClr val="33CCFF"/>
                </a:solidFill>
              </a:rPr>
              <a:t>'banana‘, ‘</a:t>
            </a:r>
            <a:r>
              <a:rPr lang="tr-TR" sz="2800" dirty="0" err="1" smtClean="0">
                <a:solidFill>
                  <a:srgbClr val="33CCFF"/>
                </a:solidFill>
              </a:rPr>
              <a:t>orange</a:t>
            </a:r>
            <a:r>
              <a:rPr lang="tr-TR" sz="2800" dirty="0" smtClean="0">
                <a:solidFill>
                  <a:srgbClr val="33CCFF"/>
                </a:solidFill>
              </a:rPr>
              <a:t>’}</a:t>
            </a:r>
            <a:endParaRPr lang="tr-TR" sz="2800" dirty="0">
              <a:solidFill>
                <a:srgbClr val="33CCF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Set liste türünde her elemandan bir tane bulunabilir. Elemanlar tekrarlanamaz.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4444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6400" y="1864204"/>
            <a:ext cx="10515600" cy="4351338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rgbClr val="92D050"/>
                </a:solidFill>
              </a:rPr>
              <a:t>Lista</a:t>
            </a:r>
            <a:r>
              <a:rPr lang="tr-TR" sz="2800" dirty="0" smtClean="0">
                <a:solidFill>
                  <a:srgbClr val="92D050"/>
                </a:solidFill>
              </a:rPr>
              <a:t> = [‘a’, 12, ‘</a:t>
            </a:r>
            <a:r>
              <a:rPr lang="tr-TR" sz="2800" dirty="0" err="1" smtClean="0">
                <a:solidFill>
                  <a:srgbClr val="92D050"/>
                </a:solidFill>
              </a:rPr>
              <a:t>two</a:t>
            </a:r>
            <a:r>
              <a:rPr lang="tr-TR" sz="2800" dirty="0" smtClean="0">
                <a:solidFill>
                  <a:srgbClr val="92D050"/>
                </a:solidFill>
              </a:rPr>
              <a:t>’]</a:t>
            </a:r>
          </a:p>
          <a:p>
            <a:pPr marL="0" indent="0">
              <a:buNone/>
            </a:pPr>
            <a:r>
              <a:rPr lang="tr-TR" sz="2800" dirty="0" err="1" smtClean="0">
                <a:solidFill>
                  <a:srgbClr val="0CC47A"/>
                </a:solidFill>
              </a:rPr>
              <a:t>len</a:t>
            </a:r>
            <a:r>
              <a:rPr lang="tr-TR" sz="2800" dirty="0" smtClean="0"/>
              <a:t>(</a:t>
            </a:r>
            <a:r>
              <a:rPr lang="tr-TR" sz="2800" dirty="0" err="1"/>
              <a:t>L</a:t>
            </a:r>
            <a:r>
              <a:rPr lang="tr-TR" sz="2800" dirty="0" err="1" smtClean="0"/>
              <a:t>ista</a:t>
            </a:r>
            <a:r>
              <a:rPr lang="tr-TR" sz="2800" dirty="0" smtClean="0"/>
              <a:t>) metodu ile listedeki karakter sayısı tespit edilir</a:t>
            </a:r>
          </a:p>
          <a:p>
            <a:endParaRPr lang="tr-TR" sz="2800" dirty="0" smtClean="0"/>
          </a:p>
          <a:p>
            <a:r>
              <a:rPr lang="tr-TR" sz="2800" dirty="0" smtClean="0"/>
              <a:t>Liste içindeki her eleman </a:t>
            </a:r>
            <a:r>
              <a:rPr lang="tr-TR" sz="2800" dirty="0" err="1" smtClean="0"/>
              <a:t>index</a:t>
            </a:r>
            <a:r>
              <a:rPr lang="tr-TR" sz="2800" dirty="0" smtClean="0"/>
              <a:t> numarasına sahiptir.</a:t>
            </a:r>
          </a:p>
          <a:p>
            <a:r>
              <a:rPr lang="tr-TR" sz="2800" dirty="0" smtClean="0"/>
              <a:t>Elemanların </a:t>
            </a:r>
            <a:r>
              <a:rPr lang="tr-TR" sz="2800" dirty="0" err="1" smtClean="0"/>
              <a:t>index</a:t>
            </a:r>
            <a:r>
              <a:rPr lang="tr-TR" sz="2800" dirty="0" smtClean="0"/>
              <a:t> numaraları ‘0’ dan başlar</a:t>
            </a:r>
          </a:p>
          <a:p>
            <a:pPr marL="0" indent="0"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ÖRN: </a:t>
            </a:r>
            <a:r>
              <a:rPr lang="tr-TR" sz="2800" dirty="0" err="1" smtClean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tr-TR" sz="2800" dirty="0" smtClean="0"/>
              <a:t>(</a:t>
            </a:r>
            <a:r>
              <a:rPr lang="tr-TR" sz="2800" dirty="0" err="1" smtClean="0"/>
              <a:t>Lista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[0]) </a:t>
            </a:r>
          </a:p>
          <a:p>
            <a:pPr marL="0" indent="0">
              <a:buNone/>
            </a:pPr>
            <a:r>
              <a:rPr lang="tr-TR" sz="2800" dirty="0" err="1" smtClean="0"/>
              <a:t>Lista</a:t>
            </a:r>
            <a:r>
              <a:rPr lang="tr-TR" sz="2800" dirty="0" smtClean="0"/>
              <a:t> listesinin 0. </a:t>
            </a:r>
            <a:r>
              <a:rPr lang="tr-TR" sz="2800" dirty="0" err="1" smtClean="0"/>
              <a:t>indexteki</a:t>
            </a:r>
            <a:r>
              <a:rPr lang="tr-TR" sz="2800" dirty="0" smtClean="0"/>
              <a:t> elemanını yazdırırız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563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14458" y="1099279"/>
            <a:ext cx="8915400" cy="5016708"/>
          </a:xfrm>
        </p:spPr>
        <p:txBody>
          <a:bodyPr>
            <a:noAutofit/>
          </a:bodyPr>
          <a:lstStyle/>
          <a:p>
            <a:r>
              <a:rPr lang="tr-TR" sz="2800" dirty="0" smtClean="0"/>
              <a:t>Set türündeki listelerde elemanlar indekslenemez.</a:t>
            </a:r>
          </a:p>
          <a:p>
            <a:endParaRPr lang="tr-TR" sz="2800" dirty="0"/>
          </a:p>
          <a:p>
            <a:r>
              <a:rPr lang="tr-TR" sz="2800" dirty="0" smtClean="0"/>
              <a:t>Haliyle indeks numarası bulunmayan elemanlarda liste içinde sıralama yapılamaz( </a:t>
            </a:r>
            <a:r>
              <a:rPr lang="tr-TR" sz="2800" dirty="0" smtClean="0">
                <a:solidFill>
                  <a:srgbClr val="7030A0"/>
                </a:solidFill>
              </a:rPr>
              <a:t>[</a:t>
            </a:r>
            <a:r>
              <a:rPr lang="tr-TR" sz="2800" dirty="0" err="1" smtClean="0">
                <a:solidFill>
                  <a:srgbClr val="7030A0"/>
                </a:solidFill>
              </a:rPr>
              <a:t>x:y</a:t>
            </a:r>
            <a:r>
              <a:rPr lang="tr-TR" sz="2800" dirty="0" smtClean="0">
                <a:solidFill>
                  <a:srgbClr val="7030A0"/>
                </a:solidFill>
              </a:rPr>
              <a:t>] ifadesi kullanılamaz)</a:t>
            </a:r>
          </a:p>
          <a:p>
            <a:endParaRPr lang="tr-TR" sz="2800" dirty="0" smtClean="0">
              <a:solidFill>
                <a:srgbClr val="7030A0"/>
              </a:solidFill>
            </a:endParaRPr>
          </a:p>
          <a:p>
            <a:endParaRPr lang="tr-TR" sz="2800" dirty="0">
              <a:solidFill>
                <a:srgbClr val="7030A0"/>
              </a:solidFill>
            </a:endParaRPr>
          </a:p>
          <a:p>
            <a:r>
              <a:rPr lang="tr-TR" sz="2800" dirty="0" err="1" smtClean="0">
                <a:solidFill>
                  <a:srgbClr val="FF0000"/>
                </a:solidFill>
              </a:rPr>
              <a:t>for</a:t>
            </a:r>
            <a:r>
              <a:rPr lang="tr-TR" sz="2800" dirty="0" smtClean="0">
                <a:solidFill>
                  <a:srgbClr val="7030A0"/>
                </a:solidFill>
              </a:rPr>
              <a:t> </a:t>
            </a:r>
            <a:r>
              <a:rPr lang="tr-TR" sz="2800" dirty="0" smtClean="0"/>
              <a:t>x</a:t>
            </a:r>
            <a:r>
              <a:rPr lang="tr-TR" sz="2800" dirty="0" smtClean="0">
                <a:solidFill>
                  <a:srgbClr val="7030A0"/>
                </a:solidFill>
              </a:rPr>
              <a:t> </a:t>
            </a:r>
            <a:r>
              <a:rPr lang="tr-TR" sz="2800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tr-TR" sz="2800" dirty="0" smtClean="0">
                <a:solidFill>
                  <a:srgbClr val="7030A0"/>
                </a:solidFill>
              </a:rPr>
              <a:t> </a:t>
            </a:r>
            <a:r>
              <a:rPr lang="tr-TR" sz="2800" dirty="0" err="1" smtClean="0">
                <a:solidFill>
                  <a:srgbClr val="009900"/>
                </a:solidFill>
              </a:rPr>
              <a:t>fruits</a:t>
            </a:r>
            <a:r>
              <a:rPr lang="tr-TR" sz="2800" dirty="0">
                <a:solidFill>
                  <a:srgbClr val="009900"/>
                </a:solidFill>
              </a:rPr>
              <a:t> </a:t>
            </a:r>
            <a:r>
              <a:rPr lang="tr-TR" sz="2800" dirty="0" smtClean="0"/>
              <a:t>komutu ile liste içindeki elemanları </a:t>
            </a:r>
            <a:r>
              <a:rPr lang="tr-TR" sz="2800" dirty="0" err="1" smtClean="0"/>
              <a:t>x’e</a:t>
            </a:r>
            <a:r>
              <a:rPr lang="tr-TR" sz="2800" dirty="0" smtClean="0"/>
              <a:t> tanımlayabiliriz</a:t>
            </a:r>
            <a:endParaRPr lang="tr-TR" sz="2800" dirty="0" smtClean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49369" y="1728865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rgbClr val="FF00FF"/>
                </a:solidFill>
              </a:rPr>
              <a:t>myList</a:t>
            </a:r>
            <a:r>
              <a:rPr lang="tr-TR" sz="2800" dirty="0">
                <a:solidFill>
                  <a:srgbClr val="FF00FF"/>
                </a:solidFill>
              </a:rPr>
              <a:t> </a:t>
            </a:r>
            <a:r>
              <a:rPr lang="tr-TR" sz="2800" dirty="0"/>
              <a:t>= </a:t>
            </a:r>
            <a:r>
              <a:rPr lang="tr-TR" sz="2800" dirty="0">
                <a:solidFill>
                  <a:srgbClr val="99FF33"/>
                </a:solidFill>
              </a:rPr>
              <a:t>[1,2,5,4,1,3,2,3</a:t>
            </a:r>
            <a:r>
              <a:rPr lang="tr-TR" sz="2800" dirty="0" smtClean="0">
                <a:solidFill>
                  <a:srgbClr val="99FF33"/>
                </a:solidFill>
              </a:rPr>
              <a:t>]</a:t>
            </a:r>
          </a:p>
          <a:p>
            <a:pPr marL="0" indent="0">
              <a:buNone/>
            </a:pPr>
            <a:r>
              <a:rPr lang="tr-TR" sz="2800" dirty="0" err="1" smtClean="0">
                <a:solidFill>
                  <a:srgbClr val="FF9933"/>
                </a:solidFill>
              </a:rPr>
              <a:t>print</a:t>
            </a:r>
            <a:r>
              <a:rPr lang="tr-TR" sz="2800" dirty="0" smtClean="0">
                <a:solidFill>
                  <a:srgbClr val="99FF33"/>
                </a:solidFill>
              </a:rPr>
              <a:t>(</a:t>
            </a:r>
            <a:r>
              <a:rPr lang="tr-TR" sz="2800" dirty="0" smtClean="0">
                <a:solidFill>
                  <a:srgbClr val="0099FF"/>
                </a:solidFill>
              </a:rPr>
              <a:t>set</a:t>
            </a:r>
            <a:r>
              <a:rPr lang="tr-TR" sz="2800" dirty="0" smtClean="0">
                <a:solidFill>
                  <a:srgbClr val="99FF33"/>
                </a:solidFill>
              </a:rPr>
              <a:t>(</a:t>
            </a:r>
            <a:r>
              <a:rPr lang="tr-TR" sz="2800" dirty="0" err="1" smtClean="0">
                <a:solidFill>
                  <a:srgbClr val="FF00FF"/>
                </a:solidFill>
              </a:rPr>
              <a:t>myList</a:t>
            </a:r>
            <a:r>
              <a:rPr lang="tr-TR" sz="2800" dirty="0" smtClean="0">
                <a:solidFill>
                  <a:srgbClr val="99FF33"/>
                </a:solidFill>
              </a:rPr>
              <a:t>))</a:t>
            </a:r>
            <a:endParaRPr lang="tr-TR" sz="2800" dirty="0">
              <a:solidFill>
                <a:srgbClr val="99FF33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 smtClean="0"/>
              <a:t>myList</a:t>
            </a:r>
            <a:r>
              <a:rPr lang="tr-TR" sz="2800" dirty="0" smtClean="0"/>
              <a:t> adlı diziyi set </a:t>
            </a:r>
            <a:r>
              <a:rPr lang="tr-TR" sz="2800" dirty="0" err="1" smtClean="0"/>
              <a:t>construcorü</a:t>
            </a:r>
            <a:r>
              <a:rPr lang="tr-TR" sz="2800" dirty="0" smtClean="0"/>
              <a:t> ile set türünde bir listeye çevirip yazdırdık.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Yazdırılacak yeni listede </a:t>
            </a:r>
            <a:r>
              <a:rPr lang="tr-TR" sz="2800" dirty="0" err="1" smtClean="0"/>
              <a:t>myList</a:t>
            </a:r>
            <a:r>
              <a:rPr lang="tr-TR" sz="2800" dirty="0" smtClean="0"/>
              <a:t> dizisinde tekrarlı bulunan elemanlar tek eleman haline gelecek.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9673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2060"/>
                </a:solidFill>
              </a:rPr>
              <a:t>SETS METOTLARI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>
                <a:solidFill>
                  <a:schemeClr val="accent6"/>
                </a:solidFill>
              </a:rPr>
              <a:t>fruits</a:t>
            </a:r>
            <a:r>
              <a:rPr lang="tr-TR" sz="2800" dirty="0">
                <a:solidFill>
                  <a:schemeClr val="accent6"/>
                </a:solidFill>
              </a:rPr>
              <a:t> </a:t>
            </a:r>
            <a:r>
              <a:rPr lang="tr-TR" sz="2800" dirty="0"/>
              <a:t>= 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{'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','</a:t>
            </a:r>
            <a:r>
              <a:rPr lang="tr-TR" sz="2800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','banana'}</a:t>
            </a:r>
          </a:p>
          <a:p>
            <a:endParaRPr lang="tr-TR" sz="2800" dirty="0" smtClean="0"/>
          </a:p>
          <a:p>
            <a:r>
              <a:rPr lang="tr-TR" sz="2800" dirty="0" err="1">
                <a:solidFill>
                  <a:schemeClr val="accent6"/>
                </a:solidFill>
              </a:rPr>
              <a:t>fruits</a:t>
            </a:r>
            <a:r>
              <a:rPr lang="tr-TR" sz="2800" dirty="0" err="1">
                <a:solidFill>
                  <a:srgbClr val="FF0000"/>
                </a:solidFill>
              </a:rPr>
              <a:t>.add</a:t>
            </a:r>
            <a:r>
              <a:rPr lang="tr-TR" sz="2800" dirty="0">
                <a:solidFill>
                  <a:srgbClr val="7030A0"/>
                </a:solidFill>
              </a:rPr>
              <a:t>('</a:t>
            </a:r>
            <a:r>
              <a:rPr lang="tr-TR" sz="2800" dirty="0" err="1">
                <a:solidFill>
                  <a:srgbClr val="7030A0"/>
                </a:solidFill>
              </a:rPr>
              <a:t>cherry</a:t>
            </a:r>
            <a:r>
              <a:rPr lang="tr-TR" sz="2800" dirty="0">
                <a:solidFill>
                  <a:srgbClr val="7030A0"/>
                </a:solidFill>
              </a:rPr>
              <a:t>')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FF0000"/>
                </a:solidFill>
              </a:rPr>
              <a:t>.</a:t>
            </a:r>
            <a:r>
              <a:rPr lang="tr-TR" sz="2800" dirty="0" err="1" smtClean="0">
                <a:solidFill>
                  <a:srgbClr val="FF0000"/>
                </a:solidFill>
              </a:rPr>
              <a:t>add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smtClean="0"/>
              <a:t>metodu ile set listesine parametrede belirtilen ifadeyi ekler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43016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836" y="2160494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chemeClr val="accent6"/>
                </a:solidFill>
              </a:rPr>
              <a:t>fruits</a:t>
            </a:r>
            <a:r>
              <a:rPr lang="tr-TR" sz="2800" dirty="0" err="1">
                <a:solidFill>
                  <a:srgbClr val="FF0000"/>
                </a:solidFill>
              </a:rPr>
              <a:t>.update</a:t>
            </a:r>
            <a:r>
              <a:rPr lang="tr-TR" sz="2800" dirty="0">
                <a:solidFill>
                  <a:srgbClr val="7030A0"/>
                </a:solidFill>
              </a:rPr>
              <a:t>(['mango','</a:t>
            </a:r>
            <a:r>
              <a:rPr lang="tr-TR" sz="2800" dirty="0" err="1">
                <a:solidFill>
                  <a:srgbClr val="7030A0"/>
                </a:solidFill>
              </a:rPr>
              <a:t>grape</a:t>
            </a:r>
            <a:r>
              <a:rPr lang="tr-TR" sz="2800" dirty="0" smtClean="0">
                <a:solidFill>
                  <a:srgbClr val="7030A0"/>
                </a:solidFill>
              </a:rPr>
              <a:t>'])</a:t>
            </a:r>
          </a:p>
          <a:p>
            <a:pPr marL="0" indent="0">
              <a:buNone/>
            </a:pPr>
            <a:endParaRPr lang="tr-TR" sz="2800" dirty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FF0000"/>
                </a:solidFill>
              </a:rPr>
              <a:t>.</a:t>
            </a:r>
            <a:r>
              <a:rPr lang="tr-TR" sz="2800" dirty="0" err="1" smtClean="0">
                <a:solidFill>
                  <a:srgbClr val="FF0000"/>
                </a:solidFill>
              </a:rPr>
              <a:t>update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smtClean="0"/>
              <a:t>metodu ile set listesine yeni liste göndererek birden </a:t>
            </a:r>
            <a:r>
              <a:rPr lang="tr-TR" sz="2800" dirty="0" err="1" smtClean="0"/>
              <a:t>fazka</a:t>
            </a:r>
            <a:r>
              <a:rPr lang="tr-TR" sz="2800" dirty="0" smtClean="0"/>
              <a:t> eleman eklenebilir.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17490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64777" y="1837765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chemeClr val="accent6"/>
                </a:solidFill>
              </a:rPr>
              <a:t>fruits</a:t>
            </a:r>
            <a:r>
              <a:rPr lang="tr-TR" sz="2800" dirty="0" err="1">
                <a:solidFill>
                  <a:srgbClr val="FF0000"/>
                </a:solidFill>
              </a:rPr>
              <a:t>.remove</a:t>
            </a:r>
            <a:r>
              <a:rPr lang="tr-TR" sz="2800" dirty="0">
                <a:solidFill>
                  <a:srgbClr val="7030A0"/>
                </a:solidFill>
              </a:rPr>
              <a:t>('mango')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>
                <a:solidFill>
                  <a:srgbClr val="FF0000"/>
                </a:solidFill>
              </a:rPr>
              <a:t>.</a:t>
            </a:r>
            <a:r>
              <a:rPr lang="tr-TR" sz="2800" dirty="0" err="1" smtClean="0">
                <a:solidFill>
                  <a:srgbClr val="FF0000"/>
                </a:solidFill>
              </a:rPr>
              <a:t>remove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smtClean="0"/>
              <a:t>metodu ile parametrede belirtilen elemanı liste içinden siler.</a:t>
            </a:r>
          </a:p>
          <a:p>
            <a:pPr marL="0" indent="0">
              <a:buNone/>
            </a:pPr>
            <a:r>
              <a:rPr lang="tr-TR" sz="2800" dirty="0" smtClean="0"/>
              <a:t>                                   ya 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accent6"/>
                </a:solidFill>
              </a:rPr>
              <a:t>fruits</a:t>
            </a:r>
            <a:r>
              <a:rPr lang="tr-TR" sz="2800" dirty="0" err="1">
                <a:solidFill>
                  <a:srgbClr val="FF0000"/>
                </a:solidFill>
              </a:rPr>
              <a:t>.discard</a:t>
            </a:r>
            <a:r>
              <a:rPr lang="tr-TR" sz="2800" dirty="0">
                <a:solidFill>
                  <a:srgbClr val="7030A0"/>
                </a:solidFill>
              </a:rPr>
              <a:t>('</a:t>
            </a:r>
            <a:r>
              <a:rPr lang="tr-TR" sz="2800" dirty="0" err="1">
                <a:solidFill>
                  <a:srgbClr val="7030A0"/>
                </a:solidFill>
              </a:rPr>
              <a:t>orange</a:t>
            </a:r>
            <a:r>
              <a:rPr lang="tr-TR" sz="2800" dirty="0">
                <a:solidFill>
                  <a:srgbClr val="7030A0"/>
                </a:solidFill>
              </a:rPr>
              <a:t>')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.</a:t>
            </a:r>
            <a:r>
              <a:rPr lang="tr-TR" sz="2800" dirty="0" err="1" smtClean="0"/>
              <a:t>discard</a:t>
            </a:r>
            <a:r>
              <a:rPr lang="tr-TR" sz="2800" dirty="0" smtClean="0"/>
              <a:t> metodu ile de parametredeki elemanı silinebilir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28901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>
                <a:solidFill>
                  <a:schemeClr val="accent6"/>
                </a:solidFill>
              </a:rPr>
              <a:t>fruits</a:t>
            </a:r>
            <a:r>
              <a:rPr lang="tr-TR" sz="2800" dirty="0" err="1">
                <a:solidFill>
                  <a:srgbClr val="FF0000"/>
                </a:solidFill>
              </a:rPr>
              <a:t>.clear</a:t>
            </a:r>
            <a:r>
              <a:rPr lang="tr-TR" sz="2800" dirty="0" smtClean="0">
                <a:solidFill>
                  <a:srgbClr val="7030A0"/>
                </a:solidFill>
              </a:rPr>
              <a:t>()</a:t>
            </a:r>
          </a:p>
          <a:p>
            <a:endParaRPr lang="tr-TR" sz="2800" dirty="0">
              <a:solidFill>
                <a:srgbClr val="7030A0"/>
              </a:solidFill>
            </a:endParaRPr>
          </a:p>
          <a:p>
            <a:endParaRPr lang="tr-TR" sz="2800" dirty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Listedeki tüm elemanları siler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436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76862" y="2016529"/>
            <a:ext cx="10515600" cy="4351338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rgbClr val="92D050"/>
                </a:solidFill>
              </a:rPr>
              <a:t>Lista</a:t>
            </a:r>
            <a:r>
              <a:rPr lang="tr-TR" sz="2800" dirty="0" smtClean="0">
                <a:solidFill>
                  <a:srgbClr val="92D050"/>
                </a:solidFill>
              </a:rPr>
              <a:t> = [‘a’, 12, ‘</a:t>
            </a:r>
            <a:r>
              <a:rPr lang="tr-TR" sz="2800" dirty="0" err="1" smtClean="0">
                <a:solidFill>
                  <a:srgbClr val="92D050"/>
                </a:solidFill>
              </a:rPr>
              <a:t>two</a:t>
            </a:r>
            <a:r>
              <a:rPr lang="tr-TR" sz="2800" dirty="0" smtClean="0">
                <a:solidFill>
                  <a:srgbClr val="92D050"/>
                </a:solidFill>
              </a:rPr>
              <a:t>’]</a:t>
            </a:r>
          </a:p>
          <a:p>
            <a:pPr marL="0" indent="0">
              <a:buNone/>
            </a:pPr>
            <a:r>
              <a:rPr lang="tr-TR" sz="2800" dirty="0" smtClean="0"/>
              <a:t>   </a:t>
            </a:r>
            <a:r>
              <a:rPr lang="tr-TR" sz="2800" dirty="0" err="1" smtClean="0">
                <a:solidFill>
                  <a:srgbClr val="7030A0"/>
                </a:solidFill>
              </a:rPr>
              <a:t>Listb</a:t>
            </a:r>
            <a:r>
              <a:rPr lang="tr-TR" sz="2800" dirty="0" smtClean="0">
                <a:solidFill>
                  <a:srgbClr val="7030A0"/>
                </a:solidFill>
              </a:rPr>
              <a:t> = [‘</a:t>
            </a:r>
            <a:r>
              <a:rPr lang="tr-TR" sz="2800" dirty="0" err="1" smtClean="0">
                <a:solidFill>
                  <a:srgbClr val="7030A0"/>
                </a:solidFill>
              </a:rPr>
              <a:t>four</a:t>
            </a:r>
            <a:r>
              <a:rPr lang="tr-TR" sz="2800" dirty="0" smtClean="0">
                <a:solidFill>
                  <a:srgbClr val="7030A0"/>
                </a:solidFill>
              </a:rPr>
              <a:t>’, 36, ‘z’]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smtClean="0"/>
              <a:t>  </a:t>
            </a:r>
            <a:r>
              <a:rPr lang="tr-TR" sz="2800" dirty="0" err="1" smtClean="0"/>
              <a:t>allist</a:t>
            </a:r>
            <a:r>
              <a:rPr lang="tr-TR" sz="2800" dirty="0" smtClean="0"/>
              <a:t> = [</a:t>
            </a:r>
            <a:r>
              <a:rPr lang="tr-TR" sz="2800" dirty="0" err="1" smtClean="0">
                <a:solidFill>
                  <a:schemeClr val="accent6">
                    <a:lumMod val="75000"/>
                  </a:schemeClr>
                </a:solidFill>
              </a:rPr>
              <a:t>Lista</a:t>
            </a:r>
            <a:r>
              <a:rPr lang="tr-TR" sz="2800" dirty="0" err="1" smtClean="0"/>
              <a:t>,</a:t>
            </a:r>
            <a:r>
              <a:rPr lang="tr-TR" sz="2800" dirty="0" err="1" smtClean="0">
                <a:solidFill>
                  <a:srgbClr val="7030A0"/>
                </a:solidFill>
              </a:rPr>
              <a:t>Listb</a:t>
            </a:r>
            <a:r>
              <a:rPr lang="tr-TR" sz="2800" dirty="0" smtClean="0"/>
              <a:t>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Bu şekilde liste içinde liste oluşturabiliriz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0084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7748" y="2179877"/>
            <a:ext cx="10515600" cy="4351338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rgbClr val="FFC000"/>
                </a:solidFill>
              </a:rPr>
              <a:t>carlist</a:t>
            </a:r>
            <a:r>
              <a:rPr lang="tr-TR" sz="2800" dirty="0">
                <a:solidFill>
                  <a:srgbClr val="FFC000"/>
                </a:solidFill>
              </a:rPr>
              <a:t> = ['</a:t>
            </a:r>
            <a:r>
              <a:rPr lang="tr-TR" sz="2800" dirty="0" err="1">
                <a:solidFill>
                  <a:srgbClr val="FFC000"/>
                </a:solidFill>
              </a:rPr>
              <a:t>bmw</a:t>
            </a:r>
            <a:r>
              <a:rPr lang="tr-TR" sz="2800" dirty="0">
                <a:solidFill>
                  <a:srgbClr val="FFC000"/>
                </a:solidFill>
              </a:rPr>
              <a:t>','</a:t>
            </a:r>
            <a:r>
              <a:rPr lang="tr-TR" sz="2800" dirty="0" err="1">
                <a:solidFill>
                  <a:srgbClr val="FFC000"/>
                </a:solidFill>
              </a:rPr>
              <a:t>mercedes</a:t>
            </a:r>
            <a:r>
              <a:rPr lang="tr-TR" sz="2800" dirty="0">
                <a:solidFill>
                  <a:srgbClr val="FFC000"/>
                </a:solidFill>
              </a:rPr>
              <a:t>','</a:t>
            </a:r>
            <a:r>
              <a:rPr lang="tr-TR" sz="2800" dirty="0" err="1">
                <a:solidFill>
                  <a:srgbClr val="FFC000"/>
                </a:solidFill>
              </a:rPr>
              <a:t>opel</a:t>
            </a:r>
            <a:r>
              <a:rPr lang="tr-TR" sz="2800" dirty="0">
                <a:solidFill>
                  <a:srgbClr val="FFC000"/>
                </a:solidFill>
              </a:rPr>
              <a:t>','</a:t>
            </a:r>
            <a:r>
              <a:rPr lang="tr-TR" sz="2800" dirty="0" err="1">
                <a:solidFill>
                  <a:srgbClr val="FFC000"/>
                </a:solidFill>
              </a:rPr>
              <a:t>mazda</a:t>
            </a:r>
            <a:r>
              <a:rPr lang="tr-TR" sz="2800" dirty="0" smtClean="0">
                <a:solidFill>
                  <a:srgbClr val="FFC000"/>
                </a:solidFill>
              </a:rPr>
              <a:t>']</a:t>
            </a:r>
          </a:p>
          <a:p>
            <a:pPr marL="0" indent="0">
              <a:buNone/>
            </a:pPr>
            <a:endParaRPr lang="tr-TR" sz="2800" dirty="0" smtClean="0">
              <a:solidFill>
                <a:srgbClr val="FFC000"/>
              </a:solidFill>
            </a:endParaRPr>
          </a:p>
          <a:p>
            <a:r>
              <a:rPr lang="tr-TR" sz="2800" dirty="0" smtClean="0">
                <a:solidFill>
                  <a:srgbClr val="FFC000"/>
                </a:solidFill>
              </a:rPr>
              <a:t>  </a:t>
            </a:r>
            <a:r>
              <a:rPr lang="tr-TR" sz="2800" dirty="0" err="1" smtClean="0">
                <a:solidFill>
                  <a:srgbClr val="FFC000"/>
                </a:solidFill>
              </a:rPr>
              <a:t>carlist</a:t>
            </a:r>
            <a:r>
              <a:rPr lang="tr-TR" sz="2800" dirty="0" smtClean="0">
                <a:solidFill>
                  <a:srgbClr val="7030A0"/>
                </a:solidFill>
              </a:rPr>
              <a:t>[0]</a:t>
            </a:r>
            <a:r>
              <a:rPr lang="tr-TR" sz="2800" dirty="0" smtClean="0">
                <a:solidFill>
                  <a:srgbClr val="FFC000"/>
                </a:solidFill>
              </a:rPr>
              <a:t> = </a:t>
            </a:r>
            <a:r>
              <a:rPr lang="tr-TR" sz="2800" dirty="0" smtClean="0">
                <a:solidFill>
                  <a:srgbClr val="FF3399"/>
                </a:solidFill>
              </a:rPr>
              <a:t>‘</a:t>
            </a:r>
            <a:r>
              <a:rPr lang="tr-TR" sz="2800" dirty="0" err="1" smtClean="0">
                <a:solidFill>
                  <a:srgbClr val="FF3399"/>
                </a:solidFill>
              </a:rPr>
              <a:t>mazda</a:t>
            </a:r>
            <a:r>
              <a:rPr lang="tr-TR" sz="2800" dirty="0" smtClean="0">
                <a:solidFill>
                  <a:srgbClr val="FF3399"/>
                </a:solidFill>
              </a:rPr>
              <a:t>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Dizide 0. indekste bulunan </a:t>
            </a:r>
            <a:r>
              <a:rPr lang="tr-TR" sz="2800" dirty="0" smtClean="0">
                <a:solidFill>
                  <a:srgbClr val="FFFF00"/>
                </a:solidFill>
              </a:rPr>
              <a:t>‘</a:t>
            </a:r>
            <a:r>
              <a:rPr lang="tr-TR" sz="2800" dirty="0" err="1" smtClean="0">
                <a:solidFill>
                  <a:srgbClr val="FFFF00"/>
                </a:solidFill>
              </a:rPr>
              <a:t>bmw</a:t>
            </a:r>
            <a:r>
              <a:rPr lang="tr-TR" sz="2800" dirty="0" smtClean="0">
                <a:solidFill>
                  <a:srgbClr val="FFFF00"/>
                </a:solidFill>
              </a:rPr>
              <a:t>’ </a:t>
            </a:r>
            <a:r>
              <a:rPr lang="tr-TR" sz="2800" dirty="0" smtClean="0"/>
              <a:t>elemanını </a:t>
            </a:r>
            <a:r>
              <a:rPr lang="tr-TR" sz="2800" dirty="0" smtClean="0">
                <a:solidFill>
                  <a:srgbClr val="FF3399"/>
                </a:solidFill>
              </a:rPr>
              <a:t>‘</a:t>
            </a:r>
            <a:r>
              <a:rPr lang="tr-TR" sz="2800" dirty="0" err="1" smtClean="0">
                <a:solidFill>
                  <a:srgbClr val="FF3399"/>
                </a:solidFill>
              </a:rPr>
              <a:t>mazda</a:t>
            </a:r>
            <a:r>
              <a:rPr lang="tr-TR" sz="2800" dirty="0" smtClean="0">
                <a:solidFill>
                  <a:srgbClr val="FF3399"/>
                </a:solidFill>
              </a:rPr>
              <a:t>’ </a:t>
            </a:r>
            <a:r>
              <a:rPr lang="tr-TR" sz="2800" dirty="0" smtClean="0"/>
              <a:t>ifadesi ile değiştirdik</a:t>
            </a: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24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79949" y="2270260"/>
            <a:ext cx="10515600" cy="4351338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3366FF"/>
                </a:solidFill>
              </a:rPr>
              <a:t>İ3</a:t>
            </a:r>
            <a:r>
              <a:rPr lang="tr-TR" sz="2800" dirty="0" smtClean="0"/>
              <a:t> = </a:t>
            </a:r>
            <a:r>
              <a:rPr lang="tr-TR" sz="2800" dirty="0" err="1" smtClean="0">
                <a:solidFill>
                  <a:srgbClr val="FFFF00"/>
                </a:solidFill>
              </a:rPr>
              <a:t>carlist</a:t>
            </a:r>
            <a:r>
              <a:rPr lang="tr-TR" sz="2800" dirty="0" smtClean="0"/>
              <a:t> </a:t>
            </a:r>
            <a:r>
              <a:rPr lang="tr-TR" sz="2800" dirty="0" smtClean="0">
                <a:solidFill>
                  <a:srgbClr val="CC00FF"/>
                </a:solidFill>
              </a:rPr>
              <a:t>[0:3]</a:t>
            </a:r>
          </a:p>
          <a:p>
            <a:pPr marL="0" indent="0">
              <a:buNone/>
            </a:pPr>
            <a:r>
              <a:rPr lang="tr-TR" sz="2800" dirty="0" err="1" smtClean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tr-TR" sz="2800" dirty="0" smtClean="0">
                <a:solidFill>
                  <a:srgbClr val="3366FF"/>
                </a:solidFill>
              </a:rPr>
              <a:t>(İ3)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 smtClean="0"/>
              <a:t>carlist</a:t>
            </a:r>
            <a:r>
              <a:rPr lang="tr-TR" sz="2800" dirty="0" smtClean="0"/>
              <a:t> dizisinin ilk 3 elemanını yazdırır</a:t>
            </a:r>
            <a:endParaRPr lang="tr-TR" sz="2800" dirty="0"/>
          </a:p>
          <a:p>
            <a:pPr marL="0" indent="0">
              <a:buNone/>
            </a:pP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30046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98615" y="2365491"/>
            <a:ext cx="10515600" cy="4351338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rgbClr val="FFFF00"/>
                </a:solidFill>
              </a:rPr>
              <a:t>carlist</a:t>
            </a:r>
            <a:r>
              <a:rPr lang="tr-TR" sz="2800" dirty="0"/>
              <a:t> </a:t>
            </a:r>
            <a:r>
              <a:rPr lang="tr-TR" sz="2800" dirty="0" smtClean="0">
                <a:solidFill>
                  <a:srgbClr val="CC00FF"/>
                </a:solidFill>
              </a:rPr>
              <a:t>[0:2]</a:t>
            </a:r>
            <a:r>
              <a:rPr lang="tr-TR" sz="2800" dirty="0" smtClean="0"/>
              <a:t> = 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</a:rPr>
              <a:t>[‘</a:t>
            </a:r>
            <a:r>
              <a:rPr lang="tr-TR" sz="2800" dirty="0" err="1" smtClean="0">
                <a:solidFill>
                  <a:schemeClr val="accent4">
                    <a:lumMod val="75000"/>
                  </a:schemeClr>
                </a:solidFill>
              </a:rPr>
              <a:t>toyota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</a:rPr>
              <a:t>’ , ‘</a:t>
            </a:r>
            <a:r>
              <a:rPr lang="tr-TR" sz="2800" dirty="0" err="1" smtClean="0">
                <a:solidFill>
                  <a:schemeClr val="accent4">
                    <a:lumMod val="75000"/>
                  </a:schemeClr>
                </a:solidFill>
              </a:rPr>
              <a:t>renault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</a:rPr>
              <a:t>’]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err="1" smtClean="0"/>
              <a:t>carlist</a:t>
            </a:r>
            <a:r>
              <a:rPr lang="tr-TR" sz="2800" dirty="0" smtClean="0"/>
              <a:t> dizisindeki ilk 2 elemanı ‘</a:t>
            </a:r>
            <a:r>
              <a:rPr lang="tr-TR" sz="2800" dirty="0" err="1" smtClean="0"/>
              <a:t>toyota</a:t>
            </a:r>
            <a:r>
              <a:rPr lang="tr-TR" sz="2800" dirty="0" smtClean="0"/>
              <a:t>’ ve ‘</a:t>
            </a:r>
            <a:r>
              <a:rPr lang="tr-TR" sz="2800" dirty="0" err="1" smtClean="0"/>
              <a:t>renault</a:t>
            </a:r>
            <a:r>
              <a:rPr lang="tr-TR" sz="2800" dirty="0" smtClean="0"/>
              <a:t>’ elemanlarıyla değiştirir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4476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34182" y="1968709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err="1" smtClean="0">
                <a:solidFill>
                  <a:srgbClr val="FFFF00"/>
                </a:solidFill>
              </a:rPr>
              <a:t>carlist</a:t>
            </a:r>
            <a:r>
              <a:rPr lang="tr-TR" sz="2800" dirty="0" smtClean="0">
                <a:solidFill>
                  <a:srgbClr val="FFFF00"/>
                </a:solidFill>
              </a:rPr>
              <a:t> + 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</a:rPr>
              <a:t>[‘</a:t>
            </a:r>
            <a:r>
              <a:rPr lang="tr-TR" sz="2800" dirty="0" err="1" smtClean="0">
                <a:solidFill>
                  <a:schemeClr val="accent4">
                    <a:lumMod val="75000"/>
                  </a:schemeClr>
                </a:solidFill>
              </a:rPr>
              <a:t>audi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</a:rPr>
              <a:t>’ , ‘</a:t>
            </a:r>
            <a:r>
              <a:rPr lang="tr-TR" sz="2800" dirty="0" err="1" smtClean="0">
                <a:solidFill>
                  <a:schemeClr val="accent4">
                    <a:lumMod val="75000"/>
                  </a:schemeClr>
                </a:solidFill>
              </a:rPr>
              <a:t>nissan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</a:rPr>
              <a:t>’]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Diziye ‘</a:t>
            </a:r>
            <a:r>
              <a:rPr lang="tr-TR" sz="2800" dirty="0" err="1" smtClean="0"/>
              <a:t>audi</a:t>
            </a:r>
            <a:r>
              <a:rPr lang="tr-TR" sz="2800" dirty="0" smtClean="0"/>
              <a:t>’ ve ‘</a:t>
            </a:r>
            <a:r>
              <a:rPr lang="tr-TR" sz="2800" dirty="0" err="1" smtClean="0"/>
              <a:t>nissan</a:t>
            </a:r>
            <a:r>
              <a:rPr lang="tr-TR" sz="2800" dirty="0" smtClean="0"/>
              <a:t>’ elemanlarını ekler</a:t>
            </a:r>
          </a:p>
          <a:p>
            <a:pPr marL="0" indent="0">
              <a:buNone/>
            </a:pPr>
            <a:endParaRPr lang="tr-TR" sz="2800" dirty="0" smtClean="0"/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 smtClean="0">
                <a:solidFill>
                  <a:srgbClr val="0CC47A"/>
                </a:solidFill>
              </a:rPr>
              <a:t>del</a:t>
            </a:r>
            <a:r>
              <a:rPr lang="tr-TR" sz="2800" dirty="0" smtClean="0">
                <a:solidFill>
                  <a:srgbClr val="7030A0"/>
                </a:solidFill>
              </a:rPr>
              <a:t> </a:t>
            </a:r>
            <a:r>
              <a:rPr lang="tr-TR" sz="2800" dirty="0" err="1" smtClean="0">
                <a:solidFill>
                  <a:srgbClr val="FFFF00"/>
                </a:solidFill>
              </a:rPr>
              <a:t>carlist</a:t>
            </a: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>
                <a:solidFill>
                  <a:srgbClr val="7030A0"/>
                </a:solidFill>
              </a:rPr>
              <a:t>[1]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Dizide 1. indeksteki elemanı siler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6736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96841" y="2656564"/>
            <a:ext cx="10515600" cy="4351338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rgbClr val="FFFF00"/>
                </a:solidFill>
              </a:rPr>
              <a:t>carlist</a:t>
            </a: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>
                <a:solidFill>
                  <a:srgbClr val="7030A0"/>
                </a:solidFill>
              </a:rPr>
              <a:t>[::-1]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800" dirty="0" smtClean="0"/>
              <a:t>Dizideki elemanları ters döndürür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8885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</TotalTime>
  <Words>551</Words>
  <Application>Microsoft Office PowerPoint</Application>
  <PresentationFormat>Geniş ekran</PresentationFormat>
  <Paragraphs>173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Courier New</vt:lpstr>
      <vt:lpstr>Wingdings 3</vt:lpstr>
      <vt:lpstr>Duman</vt:lpstr>
      <vt:lpstr>PYTHON LİSTELEME TÜRLERİ</vt:lpstr>
      <vt:lpstr>LİST(DİZİ)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LİSTE(DİZİ) METOTLARI</vt:lpstr>
      <vt:lpstr>numbers = [1, 10, 5, 16, 4, 9, 10] letters = ['a', 'g', 's', 'b', 'y', 'a', 's']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TUPLE</vt:lpstr>
      <vt:lpstr>PowerPoint Sunusu</vt:lpstr>
      <vt:lpstr>PowerPoint Sunusu</vt:lpstr>
      <vt:lpstr>TUPLE METOTLARI</vt:lpstr>
      <vt:lpstr>PowerPoint Sunusu</vt:lpstr>
      <vt:lpstr>PowerPoint Sunusu</vt:lpstr>
      <vt:lpstr>DİCTİONARY</vt:lpstr>
      <vt:lpstr>PowerPoint Sunusu</vt:lpstr>
      <vt:lpstr>PowerPoint Sunusu</vt:lpstr>
      <vt:lpstr>PowerPoint Sunusu</vt:lpstr>
      <vt:lpstr>SETS</vt:lpstr>
      <vt:lpstr>PowerPoint Sunusu</vt:lpstr>
      <vt:lpstr>PowerPoint Sunusu</vt:lpstr>
      <vt:lpstr>SETS METOTLARI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LİSTELEME TÜRLERİ</dc:title>
  <dc:creator>Asus</dc:creator>
  <cp:lastModifiedBy>Asus</cp:lastModifiedBy>
  <cp:revision>25</cp:revision>
  <dcterms:created xsi:type="dcterms:W3CDTF">2020-10-23T15:56:23Z</dcterms:created>
  <dcterms:modified xsi:type="dcterms:W3CDTF">2020-10-24T10:11:28Z</dcterms:modified>
</cp:coreProperties>
</file>