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33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33683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60334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105697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23671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208773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55497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FACB1-9483-4CAD-AFC4-C07349899126}" type="datetimeFigureOut">
              <a:rPr lang="en-US" smtClean="0"/>
              <a:t>24-Feb-21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12528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FACB1-9483-4CAD-AFC4-C07349899126}"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323264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FACB1-9483-4CAD-AFC4-C07349899126}"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25946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316287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399667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722C167-0B2F-4A74-810D-7513FC110DA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21181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7B16-DF25-4E16-9244-402AC262351F}"/>
              </a:ext>
            </a:extLst>
          </p:cNvPr>
          <p:cNvSpPr>
            <a:spLocks noGrp="1"/>
          </p:cNvSpPr>
          <p:nvPr>
            <p:ph type="ctrTitle"/>
          </p:nvPr>
        </p:nvSpPr>
        <p:spPr/>
        <p:txBody>
          <a:bodyPr>
            <a:normAutofit/>
          </a:bodyPr>
          <a:lstStyle/>
          <a:p>
            <a:r>
              <a:rPr lang="en-US" dirty="0"/>
              <a:t>Bidding When Items’ Selling Price increases in Competitive Environment</a:t>
            </a:r>
          </a:p>
        </p:txBody>
      </p:sp>
      <p:sp>
        <p:nvSpPr>
          <p:cNvPr id="3" name="Subtitle 2">
            <a:extLst>
              <a:ext uri="{FF2B5EF4-FFF2-40B4-BE49-F238E27FC236}">
                <a16:creationId xmlns:a16="http://schemas.microsoft.com/office/drawing/2014/main" id="{C5BEB616-4DE1-475D-BEB4-9800A018AEFF}"/>
              </a:ext>
            </a:extLst>
          </p:cNvPr>
          <p:cNvSpPr>
            <a:spLocks noGrp="1"/>
          </p:cNvSpPr>
          <p:nvPr>
            <p:ph type="subTitle" idx="1"/>
          </p:nvPr>
        </p:nvSpPr>
        <p:spPr/>
        <p:txBody>
          <a:bodyPr/>
          <a:lstStyle/>
          <a:p>
            <a:r>
              <a:rPr lang="en-US" dirty="0" err="1"/>
              <a:t>Jhorman</a:t>
            </a:r>
            <a:r>
              <a:rPr lang="en-US" dirty="0"/>
              <a:t> </a:t>
            </a:r>
            <a:r>
              <a:rPr lang="en-US" dirty="0" err="1"/>
              <a:t>Arlex</a:t>
            </a:r>
            <a:r>
              <a:rPr lang="en-US" dirty="0"/>
              <a:t> Perez </a:t>
            </a:r>
            <a:r>
              <a:rPr lang="en-US" dirty="0" err="1"/>
              <a:t>Buendia</a:t>
            </a:r>
            <a:r>
              <a:rPr lang="en-US" dirty="0"/>
              <a:t>, Veli Can Erdem, </a:t>
            </a:r>
            <a:r>
              <a:rPr lang="en-US" dirty="0" err="1"/>
              <a:t>Sharang</a:t>
            </a:r>
            <a:r>
              <a:rPr lang="en-US" dirty="0"/>
              <a:t> Kaul, Alexandros </a:t>
            </a:r>
            <a:r>
              <a:rPr lang="en-US" dirty="0" err="1"/>
              <a:t>Nikolau</a:t>
            </a:r>
            <a:endParaRPr lang="en-US" dirty="0"/>
          </a:p>
        </p:txBody>
      </p:sp>
    </p:spTree>
    <p:extLst>
      <p:ext uri="{BB962C8B-B14F-4D97-AF65-F5344CB8AC3E}">
        <p14:creationId xmlns:p14="http://schemas.microsoft.com/office/powerpoint/2010/main" val="109625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2B3E-209F-43B2-87CA-2AE10FE07286}"/>
              </a:ext>
            </a:extLst>
          </p:cNvPr>
          <p:cNvSpPr>
            <a:spLocks noGrp="1"/>
          </p:cNvSpPr>
          <p:nvPr>
            <p:ph type="title"/>
          </p:nvPr>
        </p:nvSpPr>
        <p:spPr/>
        <p:txBody>
          <a:bodyPr/>
          <a:lstStyle/>
          <a:p>
            <a:r>
              <a:rPr lang="en-US" dirty="0"/>
              <a:t>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87CF3E-3675-4DBB-90DD-08C1336AC7CF}"/>
                  </a:ext>
                </a:extLst>
              </p:cNvPr>
              <p:cNvSpPr>
                <a:spLocks noGrp="1"/>
              </p:cNvSpPr>
              <p:nvPr>
                <p:ph idx="1"/>
              </p:nvPr>
            </p:nvSpPr>
            <p:spPr/>
            <p:txBody>
              <a:bodyPr>
                <a:normAutofit/>
              </a:bodyPr>
              <a:lstStyle/>
              <a:p>
                <a:r>
                  <a:rPr lang="en-US" sz="2400" dirty="0"/>
                  <a:t>Testing was done with 4 different agents with different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oMath>
                </a14:m>
                <a:r>
                  <a:rPr lang="en-US" sz="2400" dirty="0"/>
                  <a:t> values.</a:t>
                </a:r>
              </a:p>
              <a:p>
                <a:r>
                  <a:rPr lang="en-US" sz="2400" dirty="0"/>
                  <a:t>In the test, the agent with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r>
                      <a:rPr lang="en-US" sz="2400" b="0" i="1" smtClean="0">
                        <a:latin typeface="Cambria Math" panose="02040503050406030204" pitchFamily="18" charset="0"/>
                      </a:rPr>
                      <m:t>=5</m:t>
                    </m:r>
                  </m:oMath>
                </a14:m>
                <a:r>
                  <a:rPr lang="en-US" sz="2400" dirty="0"/>
                  <a:t> has won.</a:t>
                </a:r>
              </a:p>
            </p:txBody>
          </p:sp>
        </mc:Choice>
        <mc:Fallback xmlns="">
          <p:sp>
            <p:nvSpPr>
              <p:cNvPr id="3" name="Content Placeholder 2">
                <a:extLst>
                  <a:ext uri="{FF2B5EF4-FFF2-40B4-BE49-F238E27FC236}">
                    <a16:creationId xmlns:a16="http://schemas.microsoft.com/office/drawing/2014/main" id="{2287CF3E-3675-4DBB-90DD-08C1336AC7CF}"/>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spTree>
    <p:extLst>
      <p:ext uri="{BB962C8B-B14F-4D97-AF65-F5344CB8AC3E}">
        <p14:creationId xmlns:p14="http://schemas.microsoft.com/office/powerpoint/2010/main" val="263463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63E1-D902-4A65-81DE-0B6146D4C176}"/>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6C80C2CF-D326-4C1E-8F15-088989434771}"/>
              </a:ext>
            </a:extLst>
          </p:cNvPr>
          <p:cNvSpPr>
            <a:spLocks noGrp="1"/>
          </p:cNvSpPr>
          <p:nvPr>
            <p:ph idx="1"/>
          </p:nvPr>
        </p:nvSpPr>
        <p:spPr/>
        <p:txBody>
          <a:bodyPr>
            <a:normAutofit/>
          </a:bodyPr>
          <a:lstStyle/>
          <a:p>
            <a:r>
              <a:rPr lang="en-US" sz="2400" dirty="0"/>
              <a:t>A competitive environment, with bundles to sell by bidder having constantly increasing prices.</a:t>
            </a:r>
          </a:p>
          <a:p>
            <a:r>
              <a:rPr lang="en-US" sz="2400" dirty="0"/>
              <a:t>Compared to supply of items, it is expected to have some bundles increase in more than 300% value at the end.</a:t>
            </a:r>
          </a:p>
          <a:p>
            <a:r>
              <a:rPr lang="en-US" sz="2400" dirty="0"/>
              <a:t>The winner of the auction is the one with most credits minus a penalty of leftover items.</a:t>
            </a:r>
          </a:p>
        </p:txBody>
      </p:sp>
    </p:spTree>
    <p:extLst>
      <p:ext uri="{BB962C8B-B14F-4D97-AF65-F5344CB8AC3E}">
        <p14:creationId xmlns:p14="http://schemas.microsoft.com/office/powerpoint/2010/main" val="106312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C85E-AE22-437C-B159-DBE2BC22CB9B}"/>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ED66C7BB-499F-42DC-B25C-BAA0E4384399}"/>
              </a:ext>
            </a:extLst>
          </p:cNvPr>
          <p:cNvSpPr>
            <a:spLocks noGrp="1"/>
          </p:cNvSpPr>
          <p:nvPr>
            <p:ph idx="1"/>
          </p:nvPr>
        </p:nvSpPr>
        <p:spPr/>
        <p:txBody>
          <a:bodyPr>
            <a:normAutofit/>
          </a:bodyPr>
          <a:lstStyle/>
          <a:p>
            <a:r>
              <a:rPr lang="en-US" sz="2400" dirty="0"/>
              <a:t>Competitive prices to bid along the auction.</a:t>
            </a:r>
          </a:p>
          <a:p>
            <a:r>
              <a:rPr lang="en-US" sz="2400" dirty="0"/>
              <a:t>Adequate values for each of items with respect to their return values.</a:t>
            </a:r>
          </a:p>
          <a:p>
            <a:r>
              <a:rPr lang="en-US" sz="2400" dirty="0"/>
              <a:t>Selling at right time to maximize the profit.</a:t>
            </a:r>
          </a:p>
        </p:txBody>
      </p:sp>
    </p:spTree>
    <p:extLst>
      <p:ext uri="{BB962C8B-B14F-4D97-AF65-F5344CB8AC3E}">
        <p14:creationId xmlns:p14="http://schemas.microsoft.com/office/powerpoint/2010/main" val="393043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FC14-73BC-49B7-BFB0-3B3D76D5199C}"/>
              </a:ext>
            </a:extLst>
          </p:cNvPr>
          <p:cNvSpPr>
            <a:spLocks noGrp="1"/>
          </p:cNvSpPr>
          <p:nvPr>
            <p:ph type="title"/>
          </p:nvPr>
        </p:nvSpPr>
        <p:spPr/>
        <p:txBody>
          <a:bodyPr/>
          <a:lstStyle/>
          <a:p>
            <a:r>
              <a:rPr lang="en-US" dirty="0"/>
              <a:t>Item Values</a:t>
            </a:r>
          </a:p>
        </p:txBody>
      </p:sp>
      <p:sp>
        <p:nvSpPr>
          <p:cNvPr id="3" name="Content Placeholder 2">
            <a:extLst>
              <a:ext uri="{FF2B5EF4-FFF2-40B4-BE49-F238E27FC236}">
                <a16:creationId xmlns:a16="http://schemas.microsoft.com/office/drawing/2014/main" id="{0BE0DC8D-836E-4080-BF44-8BB574F73967}"/>
              </a:ext>
            </a:extLst>
          </p:cNvPr>
          <p:cNvSpPr>
            <a:spLocks noGrp="1"/>
          </p:cNvSpPr>
          <p:nvPr>
            <p:ph idx="1"/>
          </p:nvPr>
        </p:nvSpPr>
        <p:spPr/>
        <p:txBody>
          <a:bodyPr>
            <a:normAutofit/>
          </a:bodyPr>
          <a:lstStyle/>
          <a:p>
            <a:r>
              <a:rPr lang="en-US" sz="2400" dirty="0"/>
              <a:t>Considering the sell values at Auction B, the maximal value of item is defined hierarchically, as in Resource A first, then B, then C / D etc.</a:t>
            </a:r>
          </a:p>
          <a:p>
            <a:r>
              <a:rPr lang="en-US" sz="2400" dirty="0"/>
              <a:t>From each bundle, infer the value of the item from it. If it contains another item and the item’s value is already inferred, subtract the inferred value. If not so, choose one to put into hierarchy which decides which item’s value to infer first.</a:t>
            </a:r>
          </a:p>
        </p:txBody>
      </p:sp>
    </p:spTree>
    <p:extLst>
      <p:ext uri="{BB962C8B-B14F-4D97-AF65-F5344CB8AC3E}">
        <p14:creationId xmlns:p14="http://schemas.microsoft.com/office/powerpoint/2010/main" val="322132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2F16-0CA8-446D-9AA7-E16086D96410}"/>
              </a:ext>
            </a:extLst>
          </p:cNvPr>
          <p:cNvSpPr>
            <a:spLocks noGrp="1"/>
          </p:cNvSpPr>
          <p:nvPr>
            <p:ph type="title"/>
          </p:nvPr>
        </p:nvSpPr>
        <p:spPr/>
        <p:txBody>
          <a:bodyPr/>
          <a:lstStyle/>
          <a:p>
            <a:r>
              <a:rPr lang="en-US" dirty="0"/>
              <a:t>Item Values continued</a:t>
            </a:r>
          </a:p>
        </p:txBody>
      </p:sp>
      <p:sp>
        <p:nvSpPr>
          <p:cNvPr id="3" name="Content Placeholder 2">
            <a:extLst>
              <a:ext uri="{FF2B5EF4-FFF2-40B4-BE49-F238E27FC236}">
                <a16:creationId xmlns:a16="http://schemas.microsoft.com/office/drawing/2014/main" id="{5B3595F2-5518-4D44-9A69-86DA505EEE2F}"/>
              </a:ext>
            </a:extLst>
          </p:cNvPr>
          <p:cNvSpPr>
            <a:spLocks noGrp="1"/>
          </p:cNvSpPr>
          <p:nvPr>
            <p:ph idx="1"/>
          </p:nvPr>
        </p:nvSpPr>
        <p:spPr/>
        <p:txBody>
          <a:bodyPr>
            <a:normAutofit/>
          </a:bodyPr>
          <a:lstStyle/>
          <a:p>
            <a:r>
              <a:rPr lang="en-US" sz="2400" dirty="0"/>
              <a:t>Example: Both A and B is in AAB. Order of inference: A first where AAB is ignored, then B where AAB’s B value is calculated. </a:t>
            </a:r>
          </a:p>
          <a:p>
            <a:r>
              <a:rPr lang="en-US" sz="2400" dirty="0"/>
              <a:t>Calculate all B values per bundle it participates. Then, store the maximal value.</a:t>
            </a:r>
          </a:p>
          <a:p>
            <a:r>
              <a:rPr lang="en-US" sz="2400" dirty="0"/>
              <a:t>This value is used at both buying and selling of items.</a:t>
            </a:r>
          </a:p>
          <a:p>
            <a:r>
              <a:rPr lang="en-US" sz="2400" dirty="0"/>
              <a:t>Note that some other approaches are also viable than the ignoring a bundle, however considering the start prices of bundles, this is also appropriate.</a:t>
            </a:r>
          </a:p>
        </p:txBody>
      </p:sp>
    </p:spTree>
    <p:extLst>
      <p:ext uri="{BB962C8B-B14F-4D97-AF65-F5344CB8AC3E}">
        <p14:creationId xmlns:p14="http://schemas.microsoft.com/office/powerpoint/2010/main" val="117723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B64-7E76-48C3-B1B8-78238BCD1147}"/>
              </a:ext>
            </a:extLst>
          </p:cNvPr>
          <p:cNvSpPr>
            <a:spLocks noGrp="1"/>
          </p:cNvSpPr>
          <p:nvPr>
            <p:ph type="title"/>
          </p:nvPr>
        </p:nvSpPr>
        <p:spPr/>
        <p:txBody>
          <a:bodyPr/>
          <a:lstStyle/>
          <a:p>
            <a:r>
              <a:rPr lang="en-US" dirty="0"/>
              <a:t>Buying an Item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4317A-513A-4272-9493-4FDAAEE1CCA9}"/>
                  </a:ext>
                </a:extLst>
              </p:cNvPr>
              <p:cNvSpPr>
                <a:spLocks noGrp="1"/>
              </p:cNvSpPr>
              <p:nvPr>
                <p:ph idx="1"/>
              </p:nvPr>
            </p:nvSpPr>
            <p:spPr/>
            <p:txBody>
              <a:bodyPr>
                <a:normAutofit/>
              </a:bodyPr>
              <a:lstStyle/>
              <a:p>
                <a:r>
                  <a:rPr lang="en-US" sz="2400" dirty="0"/>
                  <a:t>We introduce two values, </a:t>
                </a:r>
                <a14:m>
                  <m:oMath xmlns:m="http://schemas.openxmlformats.org/officeDocument/2006/math">
                    <m:r>
                      <a:rPr lang="en-US" sz="2400" b="0" i="1" smtClean="0">
                        <a:latin typeface="Cambria Math" panose="02040503050406030204" pitchFamily="18" charset="0"/>
                      </a:rPr>
                      <m:t>𝑒𝑥𝑝𝑒𝑐𝑡𝑒𝑑𝑂𝑣𝑒𝑟𝐷𝑒𝑚𝑎𝑛𝑑</m:t>
                    </m:r>
                  </m:oMath>
                </a14:m>
                <a:r>
                  <a:rPr lang="en-US" sz="2400" b="0" dirty="0"/>
                  <a:t>, represented by</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𝑖𝑡𝑒𝑚𝐶𝑜𝑒𝑓𝑓𝑠</m:t>
                    </m:r>
                  </m:oMath>
                </a14:m>
                <a:r>
                  <a:rPr lang="en-US" sz="2400" b="0" dirty="0"/>
                  <a:t> in code, and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oMath>
                </a14:m>
                <a:r>
                  <a:rPr lang="en-US" sz="2400" dirty="0"/>
                  <a:t>.</a:t>
                </a:r>
              </a:p>
              <a:p>
                <a:r>
                  <a:rPr lang="en-US" sz="2400" b="0" dirty="0"/>
                  <a:t>The first value corresponds to supply </a:t>
                </a:r>
                <a:r>
                  <a:rPr lang="en-US" sz="2400" dirty="0"/>
                  <a:t>/ demand for each round and it is the case with this assignment that the least value is </a:t>
                </a:r>
                <a14:m>
                  <m:oMath xmlns:m="http://schemas.openxmlformats.org/officeDocument/2006/math">
                    <m:r>
                      <a:rPr lang="en-US" sz="2400" b="0" i="1" smtClean="0">
                        <a:latin typeface="Cambria Math" panose="02040503050406030204" pitchFamily="18" charset="0"/>
                      </a:rPr>
                      <m:t>0.66</m:t>
                    </m:r>
                  </m:oMath>
                </a14:m>
                <a:r>
                  <a:rPr lang="en-US" sz="2400" b="0" dirty="0"/>
                  <a:t>, which is for B.</a:t>
                </a:r>
              </a:p>
            </p:txBody>
          </p:sp>
        </mc:Choice>
        <mc:Fallback xmlns="">
          <p:sp>
            <p:nvSpPr>
              <p:cNvPr id="3" name="Content Placeholder 2">
                <a:extLst>
                  <a:ext uri="{FF2B5EF4-FFF2-40B4-BE49-F238E27FC236}">
                    <a16:creationId xmlns:a16="http://schemas.microsoft.com/office/drawing/2014/main" id="{C5A4317A-513A-4272-9493-4FDAAEE1CCA9}"/>
                  </a:ext>
                </a:extLst>
              </p:cNvPr>
              <p:cNvSpPr>
                <a:spLocks noGrp="1" noRot="1" noChangeAspect="1" noMove="1" noResize="1" noEditPoints="1" noAdjustHandles="1" noChangeArrowheads="1" noChangeShapeType="1" noTextEdit="1"/>
              </p:cNvSpPr>
              <p:nvPr>
                <p:ph idx="1"/>
              </p:nvPr>
            </p:nvSpPr>
            <p:spPr>
              <a:blipFill>
                <a:blip r:embed="rId2"/>
                <a:stretch>
                  <a:fillRect l="-552" r="-1326"/>
                </a:stretch>
              </a:blipFill>
            </p:spPr>
            <p:txBody>
              <a:bodyPr/>
              <a:lstStyle/>
              <a:p>
                <a:r>
                  <a:rPr lang="en-US">
                    <a:noFill/>
                  </a:rPr>
                  <a:t> </a:t>
                </a:r>
              </a:p>
            </p:txBody>
          </p:sp>
        </mc:Fallback>
      </mc:AlternateContent>
    </p:spTree>
    <p:extLst>
      <p:ext uri="{BB962C8B-B14F-4D97-AF65-F5344CB8AC3E}">
        <p14:creationId xmlns:p14="http://schemas.microsoft.com/office/powerpoint/2010/main" val="17633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86E6-0042-4F76-9FA7-EFA8C9BAC882}"/>
              </a:ext>
            </a:extLst>
          </p:cNvPr>
          <p:cNvSpPr>
            <a:spLocks noGrp="1"/>
          </p:cNvSpPr>
          <p:nvPr>
            <p:ph type="title"/>
          </p:nvPr>
        </p:nvSpPr>
        <p:spPr/>
        <p:txBody>
          <a:bodyPr/>
          <a:lstStyle/>
          <a:p>
            <a:r>
              <a:rPr lang="en-US" dirty="0"/>
              <a:t>Expected Over Demand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1F92B3-C2F6-4039-9A02-93CF72BD6BE0}"/>
                  </a:ext>
                </a:extLst>
              </p:cNvPr>
              <p:cNvSpPr>
                <a:spLocks noGrp="1"/>
              </p:cNvSpPr>
              <p:nvPr>
                <p:ph idx="1"/>
              </p:nvPr>
            </p:nvSpPr>
            <p:spPr/>
            <p:txBody>
              <a:bodyPr/>
              <a:lstStyle/>
              <a:p>
                <a14:m>
                  <m:oMath xmlns:m="http://schemas.openxmlformats.org/officeDocument/2006/math">
                    <m:r>
                      <a:rPr lang="en-US" sz="2400" i="1" smtClean="0">
                        <a:effectLst/>
                        <a:latin typeface="Cambria Math" panose="02040503050406030204" pitchFamily="18" charset="0"/>
                        <a:ea typeface="Calibri" panose="020F0502020204030204" pitchFamily="34" charset="0"/>
                      </a:rPr>
                      <m:t>𝑒𝑥𝑝𝑒𝑐𝑡𝑒𝑑𝑂𝑣𝑒𝑟𝐷𝑒𝑚𝑎𝑛𝑑</m:t>
                    </m:r>
                    <m:r>
                      <a:rPr lang="en-US" sz="2400" i="1" smtClean="0">
                        <a:effectLst/>
                        <a:latin typeface="Cambria Math" panose="02040503050406030204" pitchFamily="18" charset="0"/>
                        <a:ea typeface="Calibri" panose="020F0502020204030204" pitchFamily="34" charset="0"/>
                      </a:rPr>
                      <m:t>=1−2 ∗ </m:t>
                    </m:r>
                    <m:f>
                      <m:fPr>
                        <m:ctrlPr>
                          <a:rPr lang="en-US" sz="2400" i="1">
                            <a:effectLst/>
                            <a:latin typeface="Cambria Math" panose="02040503050406030204" pitchFamily="18" charset="0"/>
                            <a:ea typeface="Calibri" panose="020F0502020204030204" pitchFamily="34" charset="0"/>
                          </a:rPr>
                        </m:ctrlPr>
                      </m:fPr>
                      <m:num>
                        <m:r>
                          <a:rPr lang="en-US" sz="2400" i="1">
                            <a:effectLst/>
                            <a:latin typeface="Cambria Math" panose="02040503050406030204" pitchFamily="18" charset="0"/>
                            <a:ea typeface="Calibri" panose="020F0502020204030204" pitchFamily="34" charset="0"/>
                          </a:rPr>
                          <m:t>𝑠𝑢𝑝𝑝𝑙𝑦𝑃𝑒𝑟𝑅𝑜𝑢𝑛𝑑</m:t>
                        </m:r>
                      </m:num>
                      <m:den>
                        <m:r>
                          <a:rPr lang="en-US" sz="2400" i="1">
                            <a:effectLst/>
                            <a:latin typeface="Cambria Math" panose="02040503050406030204" pitchFamily="18" charset="0"/>
                            <a:ea typeface="Calibri" panose="020F0502020204030204" pitchFamily="34" charset="0"/>
                          </a:rPr>
                          <m:t>𝑡𝑜𝑡𝑎𝑙𝑁𝑢𝑚𝑂𝑓𝐼𝑡𝑒𝑚𝐼𝑛𝐵𝑢𝑛𝑑𝑙𝑒𝑠</m:t>
                        </m:r>
                      </m:den>
                    </m:f>
                  </m:oMath>
                </a14:m>
                <a:endParaRPr lang="en-US" sz="2400" dirty="0">
                  <a:effectLst/>
                  <a:latin typeface="Arial" panose="020B0604020202020204" pitchFamily="34" charset="0"/>
                  <a:ea typeface="Calibri" panose="020F0502020204030204" pitchFamily="34" charset="0"/>
                </a:endParaRPr>
              </a:p>
              <a:p>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Calculated </a:t>
                </a:r>
                <a:r>
                  <a:rPr kumimoji="0" lang="en-US" altLang="en-US" sz="2400" b="0" i="0"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a:t>expectedOverDemand</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values are the following: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BA1F92B3-C2F6-4039-9A02-93CF72BD6BE0}"/>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3C00AAC-25E9-4DCF-9771-3B648A37CE9A}"/>
              </a:ext>
            </a:extLst>
          </p:cNvPr>
          <p:cNvGraphicFramePr>
            <a:graphicFrameLocks noGrp="1"/>
          </p:cNvGraphicFramePr>
          <p:nvPr>
            <p:extLst>
              <p:ext uri="{D42A27DB-BD31-4B8C-83A1-F6EECF244321}">
                <p14:modId xmlns:p14="http://schemas.microsoft.com/office/powerpoint/2010/main" val="829434113"/>
              </p:ext>
            </p:extLst>
          </p:nvPr>
        </p:nvGraphicFramePr>
        <p:xfrm>
          <a:off x="1438928" y="4521661"/>
          <a:ext cx="9314142" cy="1217668"/>
        </p:xfrm>
        <a:graphic>
          <a:graphicData uri="http://schemas.openxmlformats.org/drawingml/2006/table">
            <a:tbl>
              <a:tblPr firstRow="1" firstCol="1" bandRow="1">
                <a:tableStyleId>{5C22544A-7EE6-4342-B048-85BDC9FD1C3A}</a:tableStyleId>
              </a:tblPr>
              <a:tblGrid>
                <a:gridCol w="1552025">
                  <a:extLst>
                    <a:ext uri="{9D8B030D-6E8A-4147-A177-3AD203B41FA5}">
                      <a16:colId xmlns:a16="http://schemas.microsoft.com/office/drawing/2014/main" val="3752651743"/>
                    </a:ext>
                  </a:extLst>
                </a:gridCol>
                <a:gridCol w="1552025">
                  <a:extLst>
                    <a:ext uri="{9D8B030D-6E8A-4147-A177-3AD203B41FA5}">
                      <a16:colId xmlns:a16="http://schemas.microsoft.com/office/drawing/2014/main" val="1892540457"/>
                    </a:ext>
                  </a:extLst>
                </a:gridCol>
                <a:gridCol w="1552025">
                  <a:extLst>
                    <a:ext uri="{9D8B030D-6E8A-4147-A177-3AD203B41FA5}">
                      <a16:colId xmlns:a16="http://schemas.microsoft.com/office/drawing/2014/main" val="4165691817"/>
                    </a:ext>
                  </a:extLst>
                </a:gridCol>
                <a:gridCol w="1552025">
                  <a:extLst>
                    <a:ext uri="{9D8B030D-6E8A-4147-A177-3AD203B41FA5}">
                      <a16:colId xmlns:a16="http://schemas.microsoft.com/office/drawing/2014/main" val="3974547501"/>
                    </a:ext>
                  </a:extLst>
                </a:gridCol>
                <a:gridCol w="1553021">
                  <a:extLst>
                    <a:ext uri="{9D8B030D-6E8A-4147-A177-3AD203B41FA5}">
                      <a16:colId xmlns:a16="http://schemas.microsoft.com/office/drawing/2014/main" val="2973426890"/>
                    </a:ext>
                  </a:extLst>
                </a:gridCol>
                <a:gridCol w="1553021">
                  <a:extLst>
                    <a:ext uri="{9D8B030D-6E8A-4147-A177-3AD203B41FA5}">
                      <a16:colId xmlns:a16="http://schemas.microsoft.com/office/drawing/2014/main" val="720231624"/>
                    </a:ext>
                  </a:extLst>
                </a:gridCol>
              </a:tblGrid>
              <a:tr h="608834">
                <a:tc>
                  <a:txBody>
                    <a:bodyPr/>
                    <a:lstStyle/>
                    <a:p>
                      <a:pPr marL="0" marR="0">
                        <a:lnSpc>
                          <a:spcPct val="107000"/>
                        </a:lnSpc>
                        <a:spcBef>
                          <a:spcPts val="0"/>
                        </a:spcBef>
                        <a:spcAft>
                          <a:spcPts val="0"/>
                        </a:spcAft>
                      </a:pPr>
                      <a:r>
                        <a:rPr lang="en-US" sz="2400">
                          <a:effectLst/>
                        </a:rPr>
                        <a:t>A</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B</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C</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D</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E</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F</a:t>
                      </a:r>
                      <a:endParaRPr lang="en-US" sz="240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729900749"/>
                  </a:ext>
                </a:extLst>
              </a:tr>
              <a:tr h="608834">
                <a:tc>
                  <a:txBody>
                    <a:bodyPr/>
                    <a:lstStyle/>
                    <a:p>
                      <a:pPr marL="0" marR="0">
                        <a:lnSpc>
                          <a:spcPct val="107000"/>
                        </a:lnSpc>
                        <a:spcBef>
                          <a:spcPts val="0"/>
                        </a:spcBef>
                        <a:spcAft>
                          <a:spcPts val="0"/>
                        </a:spcAft>
                      </a:pPr>
                      <a:r>
                        <a:rPr lang="en-US" sz="2400">
                          <a:effectLst/>
                        </a:rPr>
                        <a:t>0.87</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0.66</a:t>
                      </a:r>
                      <a:endParaRPr lang="en-US" sz="2400" dirty="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0.94</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0.94</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0.97</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0.93</a:t>
                      </a:r>
                      <a:endParaRPr lang="en-US" sz="2400" dirty="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475677005"/>
                  </a:ext>
                </a:extLst>
              </a:tr>
            </a:tbl>
          </a:graphicData>
        </a:graphic>
      </p:graphicFrame>
    </p:spTree>
    <p:extLst>
      <p:ext uri="{BB962C8B-B14F-4D97-AF65-F5344CB8AC3E}">
        <p14:creationId xmlns:p14="http://schemas.microsoft.com/office/powerpoint/2010/main" val="133155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39E9-A0B2-48E9-B1A3-3F5F20E43850}"/>
              </a:ext>
            </a:extLst>
          </p:cNvPr>
          <p:cNvSpPr>
            <a:spLocks noGrp="1"/>
          </p:cNvSpPr>
          <p:nvPr>
            <p:ph type="title"/>
          </p:nvPr>
        </p:nvSpPr>
        <p:spPr/>
        <p:txBody>
          <a:bodyPr/>
          <a:lstStyle/>
          <a:p>
            <a:r>
              <a:rPr lang="en-US" dirty="0"/>
              <a:t>Expected Sell Round to Add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763C97-F26F-4987-A3A5-D9927DD4B5DD}"/>
                  </a:ext>
                </a:extLst>
              </p:cNvPr>
              <p:cNvSpPr>
                <a:spLocks noGrp="1"/>
              </p:cNvSpPr>
              <p:nvPr>
                <p:ph idx="1"/>
              </p:nvPr>
            </p:nvSpPr>
            <p:spPr/>
            <p:txBody>
              <a:bodyPr>
                <a:noAutofit/>
              </a:bodyPr>
              <a:lstStyle/>
              <a:p>
                <a:r>
                  <a:rPr lang="en-US" sz="2400" dirty="0"/>
                  <a:t>This value represents how many rounds after that the item’s corresponding bundle will be sold on average. </a:t>
                </a:r>
              </a:p>
              <a:p>
                <a:r>
                  <a:rPr lang="en-US" sz="2400" dirty="0" err="1"/>
                  <a:t>Emprically</a:t>
                </a:r>
                <a:r>
                  <a:rPr lang="en-US" sz="2400" dirty="0"/>
                  <a:t> this value is found to be optimal at 5.</a:t>
                </a:r>
              </a:p>
              <a:p>
                <a:r>
                  <a:rPr lang="en-US" sz="2400" dirty="0"/>
                  <a:t>The final bid is the following:</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r>
                            <a:rPr lang="en-US" sz="2000" b="0" i="1" smtClean="0">
                              <a:latin typeface="Cambria Math" panose="02040503050406030204" pitchFamily="18" charset="0"/>
                            </a:rPr>
                            <m:t>𝑒𝑥𝑝𝑒𝑐𝑡𝑒𝑑𝑀𝑎𝑥𝑉𝑎𝑙</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e>
                      </m:nary>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r>
                            <a:rPr lang="en-US" sz="2000" i="1">
                              <a:latin typeface="Cambria Math" panose="02040503050406030204" pitchFamily="18" charset="0"/>
                            </a:rPr>
                            <m:t>𝑒𝑥𝑝𝑒𝑐𝑡𝑒𝑑𝑂𝑣𝑒𝑟𝐷𝑒𝑚𝑎𝑛𝑑</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i="1">
                              <a:latin typeface="Cambria Math" panose="02040503050406030204" pitchFamily="18" charset="0"/>
                            </a:rPr>
                            <m:t>𝑒𝑥𝑝𝑒𝑐𝑡𝑒𝑑𝑆𝑒𝑙𝑙𝑅𝑜𝑢𝑛𝑑𝑇𝑜𝐴𝑑𝑑</m:t>
                          </m:r>
                          <m:r>
                            <a:rPr lang="en-US" sz="2000" i="1">
                              <a:latin typeface="Cambria Math" panose="02040503050406030204" pitchFamily="18" charset="0"/>
                            </a:rPr>
                            <m:t> ∗5</m:t>
                          </m:r>
                        </m:e>
                      </m:nary>
                      <m:r>
                        <a:rPr lang="en-US" sz="2000" i="1">
                          <a:latin typeface="Cambria Math" panose="02040503050406030204" pitchFamily="18" charset="0"/>
                        </a:rPr>
                        <m:t> ∀ </m:t>
                      </m:r>
                      <m:r>
                        <a:rPr lang="en-US" sz="2000" i="1">
                          <a:latin typeface="Cambria Math" panose="02040503050406030204" pitchFamily="18" charset="0"/>
                        </a:rPr>
                        <m:t>𝑖</m:t>
                      </m:r>
                    </m:oMath>
                  </m:oMathPara>
                </a14:m>
                <a:endParaRPr lang="en-US" sz="2000" b="0" dirty="0"/>
              </a:p>
              <a:p>
                <a:pPr marL="0" indent="0">
                  <a:buNone/>
                </a:pPr>
                <a:endParaRPr lang="en-US" sz="2400" b="0" dirty="0"/>
              </a:p>
              <a:p>
                <a:pPr marL="0" indent="0">
                  <a:buNone/>
                </a:pPr>
                <a:endParaRPr lang="en-US" sz="2400" b="0" dirty="0"/>
              </a:p>
            </p:txBody>
          </p:sp>
        </mc:Choice>
        <mc:Fallback>
          <p:sp>
            <p:nvSpPr>
              <p:cNvPr id="3" name="Content Placeholder 2">
                <a:extLst>
                  <a:ext uri="{FF2B5EF4-FFF2-40B4-BE49-F238E27FC236}">
                    <a16:creationId xmlns:a16="http://schemas.microsoft.com/office/drawing/2014/main" id="{B3763C97-F26F-4987-A3A5-D9927DD4B5DD}"/>
                  </a:ext>
                </a:extLst>
              </p:cNvPr>
              <p:cNvSpPr>
                <a:spLocks noGrp="1" noRot="1" noChangeAspect="1" noMove="1" noResize="1" noEditPoints="1" noAdjustHandles="1" noChangeArrowheads="1" noChangeShapeType="1" noTextEdit="1"/>
              </p:cNvSpPr>
              <p:nvPr>
                <p:ph idx="1"/>
              </p:nvPr>
            </p:nvSpPr>
            <p:spPr>
              <a:blipFill>
                <a:blip r:embed="rId2"/>
                <a:stretch>
                  <a:fillRect l="-552" t="-1658"/>
                </a:stretch>
              </a:blipFill>
            </p:spPr>
            <p:txBody>
              <a:bodyPr/>
              <a:lstStyle/>
              <a:p>
                <a:r>
                  <a:rPr lang="en-US">
                    <a:noFill/>
                  </a:rPr>
                  <a:t> </a:t>
                </a:r>
              </a:p>
            </p:txBody>
          </p:sp>
        </mc:Fallback>
      </mc:AlternateContent>
    </p:spTree>
    <p:extLst>
      <p:ext uri="{BB962C8B-B14F-4D97-AF65-F5344CB8AC3E}">
        <p14:creationId xmlns:p14="http://schemas.microsoft.com/office/powerpoint/2010/main" val="222903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7482-CDA4-463A-B203-2E22A8D26EDF}"/>
              </a:ext>
            </a:extLst>
          </p:cNvPr>
          <p:cNvSpPr>
            <a:spLocks noGrp="1"/>
          </p:cNvSpPr>
          <p:nvPr>
            <p:ph type="title"/>
          </p:nvPr>
        </p:nvSpPr>
        <p:spPr/>
        <p:txBody>
          <a:bodyPr/>
          <a:lstStyle/>
          <a:p>
            <a:r>
              <a:rPr lang="en-US" dirty="0"/>
              <a:t>Selling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53A2C9-5AF3-4F24-9CD1-2A3C0EFE59C2}"/>
                  </a:ext>
                </a:extLst>
              </p:cNvPr>
              <p:cNvSpPr>
                <a:spLocks noGrp="1"/>
              </p:cNvSpPr>
              <p:nvPr>
                <p:ph idx="1"/>
              </p:nvPr>
            </p:nvSpPr>
            <p:spPr/>
            <p:txBody>
              <a:bodyPr>
                <a:normAutofit/>
              </a:bodyPr>
              <a:lstStyle/>
              <a:p>
                <a:r>
                  <a:rPr lang="en-US" sz="2400" dirty="0"/>
                  <a:t>Selling is done when credits in the wallet are less than 2000, and in the last 20 rounds. </a:t>
                </a:r>
              </a:p>
              <a:p>
                <a:r>
                  <a:rPr lang="en-US" sz="2400" dirty="0"/>
                  <a:t>Selling bundle is chosen according to the </a:t>
                </a:r>
                <a14:m>
                  <m:oMath xmlns:m="http://schemas.openxmlformats.org/officeDocument/2006/math">
                    <m:r>
                      <a:rPr lang="en-US" sz="2400" b="0" i="1" smtClean="0">
                        <a:latin typeface="Cambria Math" panose="02040503050406030204" pitchFamily="18" charset="0"/>
                      </a:rPr>
                      <m:t>𝑝𝑟𝑜𝑗𝑒𝑐𝑡𝑒𝑑𝑀𝑎𝑥𝑉𝑎𝑙</m:t>
                    </m:r>
                  </m:oMath>
                </a14:m>
                <a:r>
                  <a:rPr lang="en-US" sz="2400" dirty="0"/>
                  <a:t> total of the bundle: if the bundle reaches a certain threshold </a:t>
                </a:r>
              </a:p>
              <a:p>
                <a:pPr marL="0" indent="0">
                  <a:buNone/>
                </a:pPr>
                <a:r>
                  <a:rPr lang="en-US" sz="2400" dirty="0"/>
                  <a:t>		</a:t>
                </a:r>
                <a14:m>
                  <m:oMath xmlns:m="http://schemas.openxmlformats.org/officeDocument/2006/math">
                    <m:f>
                      <m:fPr>
                        <m:ctrlPr>
                          <a:rPr lang="en-US" sz="2400" b="0" i="1" smtClean="0">
                            <a:latin typeface="Cambria Math" panose="02040503050406030204" pitchFamily="18" charset="0"/>
                          </a:rPr>
                        </m:ctrlPr>
                      </m:fPr>
                      <m:num>
                        <m:r>
                          <a:rPr lang="en-US" sz="2400" b="0" i="0" smtClean="0">
                            <a:latin typeface="Cambria Math" panose="02040503050406030204" pitchFamily="18" charset="0"/>
                          </a:rPr>
                          <m:t>1</m:t>
                        </m:r>
                      </m:num>
                      <m:den>
                        <m:r>
                          <a:rPr lang="en-US" sz="2400" b="0" i="1" smtClean="0">
                            <a:latin typeface="Cambria Math" panose="02040503050406030204" pitchFamily="18" charset="0"/>
                          </a:rPr>
                          <m:t>𝑎</m:t>
                        </m:r>
                      </m:den>
                    </m:f>
                    <m:r>
                      <a:rPr lang="en-US" sz="2400" b="0" i="1" smtClean="0">
                        <a:latin typeface="Cambria Math" panose="02040503050406030204" pitchFamily="18" charset="0"/>
                      </a:rPr>
                      <m:t> ∗ </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r>
                          <a:rPr lang="en-US" sz="2400" i="1" smtClean="0">
                            <a:latin typeface="Cambria Math" panose="02040503050406030204" pitchFamily="18" charset="0"/>
                          </a:rPr>
                          <m:t>𝑝𝑟𝑜𝑗𝑒𝑐𝑡𝑒𝑑𝑀𝑎𝑥𝑉𝑎𝑙</m:t>
                        </m:r>
                        <m:d>
                          <m:dPr>
                            <m:ctrlPr>
                              <a:rPr lang="en-US" sz="2400" i="1">
                                <a:latin typeface="Cambria Math" panose="02040503050406030204" pitchFamily="18" charset="0"/>
                              </a:rPr>
                            </m:ctrlPr>
                          </m:dPr>
                          <m:e>
                            <m:r>
                              <a:rPr lang="en-US" sz="2400" i="1">
                                <a:latin typeface="Cambria Math" panose="02040503050406030204" pitchFamily="18" charset="0"/>
                              </a:rPr>
                              <m:t>𝑖</m:t>
                            </m:r>
                          </m:e>
                        </m:d>
                      </m:e>
                    </m:nary>
                  </m:oMath>
                </a14:m>
                <a:endParaRPr lang="en-US" sz="2400" dirty="0"/>
              </a:p>
              <a:p>
                <a:r>
                  <a:rPr lang="en-US" sz="2400" dirty="0"/>
                  <a:t>the bundle </a:t>
                </a:r>
                <a:r>
                  <a:rPr lang="en-US" sz="2400"/>
                  <a:t>is sold.</a:t>
                </a:r>
                <a:endParaRPr lang="en-US" sz="2400" b="0" dirty="0"/>
              </a:p>
            </p:txBody>
          </p:sp>
        </mc:Choice>
        <mc:Fallback xmlns="">
          <p:sp>
            <p:nvSpPr>
              <p:cNvPr id="3" name="Content Placeholder 2">
                <a:extLst>
                  <a:ext uri="{FF2B5EF4-FFF2-40B4-BE49-F238E27FC236}">
                    <a16:creationId xmlns:a16="http://schemas.microsoft.com/office/drawing/2014/main" id="{1353A2C9-5AF3-4F24-9CD1-2A3C0EFE59C2}"/>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spTree>
    <p:extLst>
      <p:ext uri="{BB962C8B-B14F-4D97-AF65-F5344CB8AC3E}">
        <p14:creationId xmlns:p14="http://schemas.microsoft.com/office/powerpoint/2010/main" val="29635110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97</TotalTime>
  <Words>486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Gill Sans MT</vt:lpstr>
      <vt:lpstr>Wingdings 2</vt:lpstr>
      <vt:lpstr>Dividend</vt:lpstr>
      <vt:lpstr>Bidding When Items’ Selling Price increases in Competitive Environment</vt:lpstr>
      <vt:lpstr>Scenario</vt:lpstr>
      <vt:lpstr>Strategy</vt:lpstr>
      <vt:lpstr>Item Values</vt:lpstr>
      <vt:lpstr>Item Values continued</vt:lpstr>
      <vt:lpstr>Buying an Item</vt:lpstr>
      <vt:lpstr>Expected Over Demand</vt:lpstr>
      <vt:lpstr>Expected Sell Round to Add</vt:lpstr>
      <vt:lpstr>Selling</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Bidding When Items’ Selling Price increases in Competitive Environment</dc:title>
  <dc:creator>Veli Can Erdem</dc:creator>
  <cp:lastModifiedBy>Veli Can Erdem</cp:lastModifiedBy>
  <cp:revision>9</cp:revision>
  <dcterms:created xsi:type="dcterms:W3CDTF">2021-02-24T10:27:40Z</dcterms:created>
  <dcterms:modified xsi:type="dcterms:W3CDTF">2021-02-24T14:58:37Z</dcterms:modified>
</cp:coreProperties>
</file>