
<file path=[Content_Types].xml><?xml version="1.0" encoding="utf-8"?>
<Types xmlns="http://schemas.openxmlformats.org/package/2006/content-types">
  <Default Extension="jpeg" ContentType="image/jpeg"/>
  <Default Extension="png" ContentType="image/png"/>
  <Default Extension="tiff" ContentType="image/tif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sldIdLst>
    <p:sldId id="256" r:id="rId3"/>
    <p:sldId id="257" r:id="rId4"/>
    <p:sldId id="263" r:id="rId6"/>
    <p:sldId id="278" r:id="rId7"/>
    <p:sldId id="279" r:id="rId8"/>
    <p:sldId id="280" r:id="rId9"/>
    <p:sldId id="265" r:id="rId10"/>
    <p:sldId id="281" r:id="rId11"/>
    <p:sldId id="258" r:id="rId12"/>
    <p:sldId id="266" r:id="rId13"/>
    <p:sldId id="282" r:id="rId14"/>
    <p:sldId id="283" r:id="rId15"/>
    <p:sldId id="284" r:id="rId16"/>
    <p:sldId id="285" r:id="rId17"/>
    <p:sldId id="286" r:id="rId18"/>
    <p:sldId id="287" r:id="rId19"/>
    <p:sldId id="262" r:id="rId20"/>
    <p:sldId id="260" r:id="rId21"/>
    <p:sldId id="288" r:id="rId22"/>
    <p:sldId id="289" r:id="rId23"/>
    <p:sldId id="267" r:id="rId24"/>
    <p:sldId id="290" r:id="rId25"/>
    <p:sldId id="259" r:id="rId26"/>
    <p:sldId id="264" r:id="rId27"/>
    <p:sldId id="291" r:id="rId28"/>
    <p:sldId id="292" r:id="rId29"/>
    <p:sldId id="294" r:id="rId30"/>
    <p:sldId id="293" r:id="rId31"/>
    <p:sldId id="295" r:id="rId32"/>
    <p:sldId id="296" r:id="rId33"/>
    <p:sldId id="297" r:id="rId34"/>
    <p:sldId id="269" r:id="rId35"/>
    <p:sldId id="298" r:id="rId36"/>
    <p:sldId id="299" r:id="rId37"/>
    <p:sldId id="300" r:id="rId38"/>
    <p:sldId id="301" r:id="rId39"/>
    <p:sldId id="302" r:id="rId40"/>
    <p:sldId id="261" r:id="rId41"/>
    <p:sldId id="270" r:id="rId42"/>
    <p:sldId id="271" r:id="rId43"/>
    <p:sldId id="272" r:id="rId44"/>
    <p:sldId id="273" r:id="rId45"/>
    <p:sldId id="277" r:id="rId4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a:srgbClr val="425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11"/>
    <p:restoredTop sz="94737"/>
  </p:normalViewPr>
  <p:slideViewPr>
    <p:cSldViewPr snapToGrid="0" snapToObjects="1">
      <p:cViewPr varScale="1">
        <p:scale>
          <a:sx n="66" d="100"/>
          <a:sy n="66" d="100"/>
        </p:scale>
        <p:origin x="96"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62AE411E-D09E-AC4B-8FEC-37F6CB09C588}" type="doc">
      <dgm:prSet loTypeId="urn:microsoft.com/office/officeart/2005/8/layout/list1" loCatId="" qsTypeId="urn:microsoft.com/office/officeart/2005/8/quickstyle/simple1" qsCatId="simple" csTypeId="urn:microsoft.com/office/officeart/2005/8/colors/accent1_2" csCatId="accent1" phldr="1"/>
      <dgm:spPr/>
      <dgm:t>
        <a:bodyPr/>
        <a:lstStyle/>
        <a:p>
          <a:endParaRPr lang="zh-CN" altLang="en-US"/>
        </a:p>
      </dgm:t>
    </dgm:pt>
    <dgm:pt modelId="{A5EEA5E2-5E63-6146-8E2E-790F2053184C}">
      <dgm:prSet phldrT="[文本]" custT="1"/>
      <dgm:spPr>
        <a:gradFill rotWithShape="0">
          <a:gsLst>
            <a:gs pos="0">
              <a:srgbClr val="0432FF"/>
            </a:gs>
            <a:gs pos="50000">
              <a:schemeClr val="bg1">
                <a:lumMod val="85000"/>
              </a:schemeClr>
            </a:gs>
            <a:gs pos="50000">
              <a:schemeClr val="bg1">
                <a:lumMod val="85000"/>
              </a:schemeClr>
            </a:gs>
            <a:gs pos="100000">
              <a:srgbClr val="0432FF"/>
            </a:gs>
          </a:gsLst>
          <a:lin ang="5400000" scaled="1"/>
        </a:gradFill>
      </dgm:spPr>
      <dgm:t>
        <a:bodyPr/>
        <a:lstStyle/>
        <a:p>
          <a:r>
            <a:rPr lang="en-US" altLang="zh-CN" sz="3600" dirty="0">
              <a:ln>
                <a:solidFill>
                  <a:schemeClr val="lt1">
                    <a:hueOff val="0"/>
                    <a:satOff val="0"/>
                    <a:lumOff val="0"/>
                  </a:schemeClr>
                </a:solidFill>
              </a:ln>
              <a:effectLst>
                <a:outerShdw blurRad="50800" dist="38100" dir="2700000" sx="101000" sy="101000" algn="tl" rotWithShape="0">
                  <a:prstClr val="black">
                    <a:alpha val="78000"/>
                  </a:prstClr>
                </a:outerShdw>
              </a:effectLst>
              <a:latin typeface="Times New Roman" panose="02020603050405020304" pitchFamily="18" charset="0"/>
              <a:cs typeface="Times New Roman" panose="02020603050405020304" pitchFamily="18" charset="0"/>
            </a:rPr>
            <a:t>1.</a:t>
          </a:r>
          <a:r>
            <a:rPr lang="zh-CN" altLang="en-US" sz="3600" dirty="0">
              <a:ln>
                <a:solidFill>
                  <a:schemeClr val="lt1">
                    <a:hueOff val="0"/>
                    <a:satOff val="0"/>
                    <a:lumOff val="0"/>
                  </a:schemeClr>
                </a:solidFill>
              </a:ln>
              <a:effectLst>
                <a:outerShdw blurRad="50800" dist="38100" dir="2700000" sx="101000" sy="101000" algn="tl" rotWithShape="0">
                  <a:prstClr val="black">
                    <a:alpha val="78000"/>
                  </a:prstClr>
                </a:outerShdw>
              </a:effectLst>
              <a:latin typeface="Times New Roman" panose="02020603050405020304" pitchFamily="18" charset="0"/>
              <a:cs typeface="Times New Roman" panose="02020603050405020304" pitchFamily="18" charset="0"/>
            </a:rPr>
            <a:t> 系统分析</a:t>
          </a:r>
        </a:p>
      </dgm:t>
    </dgm:pt>
    <dgm:pt modelId="{00CE4B98-DBA6-7642-824B-9B20C413B580}" cxnId="{1DDC5145-AD49-FB41-9391-AB5051757420}" type="parTrans">
      <dgm:prSet/>
      <dgm:spPr/>
      <dgm:t>
        <a:bodyPr/>
        <a:lstStyle/>
        <a:p>
          <a:endParaRPr lang="zh-CN" altLang="en-US"/>
        </a:p>
      </dgm:t>
    </dgm:pt>
    <dgm:pt modelId="{B9AB332F-2621-0046-95EB-CE8195D3847B}" cxnId="{1DDC5145-AD49-FB41-9391-AB5051757420}" type="sibTrans">
      <dgm:prSet/>
      <dgm:spPr/>
      <dgm:t>
        <a:bodyPr/>
        <a:lstStyle/>
        <a:p>
          <a:endParaRPr lang="zh-CN" altLang="en-US"/>
        </a:p>
      </dgm:t>
    </dgm:pt>
    <dgm:pt modelId="{553C3A79-0A10-B04C-8A7D-62E1CEF018EB}">
      <dgm:prSet phldrT="[文本]" custT="1"/>
      <dgm:spPr>
        <a:gradFill rotWithShape="0">
          <a:gsLst>
            <a:gs pos="0">
              <a:srgbClr val="0432FF"/>
            </a:gs>
            <a:gs pos="51000">
              <a:schemeClr val="bg1">
                <a:lumMod val="85000"/>
              </a:schemeClr>
            </a:gs>
            <a:gs pos="51000">
              <a:schemeClr val="bg1">
                <a:lumMod val="85000"/>
              </a:schemeClr>
            </a:gs>
            <a:gs pos="100000">
              <a:srgbClr val="0432FF"/>
            </a:gs>
          </a:gsLst>
          <a:lin ang="5400000" scaled="1"/>
        </a:gradFill>
      </dgm:spPr>
      <dgm:t>
        <a:bodyPr/>
        <a:lstStyle/>
        <a:p>
          <a:r>
            <a:rPr lang="en-US" altLang="zh-CN" sz="3600" dirty="0">
              <a:ln>
                <a:solidFill>
                  <a:schemeClr val="lt1">
                    <a:hueOff val="0"/>
                    <a:satOff val="0"/>
                    <a:lumOff val="0"/>
                  </a:schemeClr>
                </a:solidFill>
              </a:ln>
              <a:effectLst>
                <a:outerShdw blurRad="50800" dist="38100" dir="2700000" sx="101000" sy="101000" algn="tl" rotWithShape="0">
                  <a:prstClr val="black">
                    <a:alpha val="78000"/>
                  </a:prstClr>
                </a:outerShdw>
              </a:effectLst>
              <a:latin typeface="Times New Roman" panose="02020603050405020304" pitchFamily="18" charset="0"/>
              <a:cs typeface="Times New Roman" panose="02020603050405020304" pitchFamily="18" charset="0"/>
            </a:rPr>
            <a:t>2.</a:t>
          </a:r>
          <a:r>
            <a:rPr lang="zh-CN" altLang="en-US" sz="3600" dirty="0">
              <a:ln>
                <a:solidFill>
                  <a:schemeClr val="lt1">
                    <a:hueOff val="0"/>
                    <a:satOff val="0"/>
                    <a:lumOff val="0"/>
                  </a:schemeClr>
                </a:solidFill>
              </a:ln>
              <a:effectLst>
                <a:outerShdw blurRad="50800" dist="38100" dir="2700000" sx="101000" sy="101000" algn="tl" rotWithShape="0">
                  <a:prstClr val="black">
                    <a:alpha val="78000"/>
                  </a:prstClr>
                </a:outerShdw>
              </a:effectLst>
              <a:latin typeface="Times New Roman" panose="02020603050405020304" pitchFamily="18" charset="0"/>
              <a:cs typeface="Times New Roman" panose="02020603050405020304" pitchFamily="18" charset="0"/>
            </a:rPr>
            <a:t> 电路设计</a:t>
          </a:r>
        </a:p>
      </dgm:t>
    </dgm:pt>
    <dgm:pt modelId="{6459A7AC-ABBE-CC49-8960-C6EF6C83826B}" cxnId="{4E6C2E97-1774-0C4F-AC05-E918C150BA6D}" type="parTrans">
      <dgm:prSet/>
      <dgm:spPr/>
      <dgm:t>
        <a:bodyPr/>
        <a:lstStyle/>
        <a:p>
          <a:endParaRPr lang="zh-CN" altLang="en-US"/>
        </a:p>
      </dgm:t>
    </dgm:pt>
    <dgm:pt modelId="{18FA2210-CD9F-C04B-8D42-545B5793B1D6}" cxnId="{4E6C2E97-1774-0C4F-AC05-E918C150BA6D}" type="sibTrans">
      <dgm:prSet/>
      <dgm:spPr/>
      <dgm:t>
        <a:bodyPr/>
        <a:lstStyle/>
        <a:p>
          <a:endParaRPr lang="zh-CN" altLang="en-US"/>
        </a:p>
      </dgm:t>
    </dgm:pt>
    <dgm:pt modelId="{DAD2B3E5-C917-8E47-96FB-900F06E6FF8C}">
      <dgm:prSet phldrT="[文本]" custT="1"/>
      <dgm:spPr>
        <a:gradFill rotWithShape="0">
          <a:gsLst>
            <a:gs pos="0">
              <a:srgbClr val="0432FF"/>
            </a:gs>
            <a:gs pos="50000">
              <a:schemeClr val="bg1">
                <a:lumMod val="85000"/>
              </a:schemeClr>
            </a:gs>
            <a:gs pos="49000">
              <a:schemeClr val="bg1">
                <a:lumMod val="85000"/>
              </a:schemeClr>
            </a:gs>
            <a:gs pos="100000">
              <a:srgbClr val="0432FF"/>
            </a:gs>
          </a:gsLst>
          <a:lin ang="5400000" scaled="1"/>
        </a:gradFill>
      </dgm:spPr>
      <dgm:t>
        <a:bodyPr/>
        <a:lstStyle/>
        <a:p>
          <a:r>
            <a:rPr lang="en-US" altLang="zh-CN" sz="3600" dirty="0">
              <a:ln>
                <a:solidFill>
                  <a:schemeClr val="lt1">
                    <a:hueOff val="0"/>
                    <a:satOff val="0"/>
                    <a:lumOff val="0"/>
                  </a:schemeClr>
                </a:solidFill>
              </a:ln>
              <a:effectLst>
                <a:outerShdw blurRad="50800" dist="38100" dir="2700000" sx="101000" sy="101000" algn="tl" rotWithShape="0">
                  <a:prstClr val="black">
                    <a:alpha val="78000"/>
                  </a:prstClr>
                </a:outerShdw>
              </a:effectLst>
              <a:latin typeface="Times New Roman" panose="02020603050405020304" pitchFamily="18" charset="0"/>
              <a:cs typeface="Times New Roman" panose="02020603050405020304" pitchFamily="18" charset="0"/>
            </a:rPr>
            <a:t>3</a:t>
          </a:r>
          <a:r>
            <a:rPr lang="zh-CN" altLang="en-US" sz="3600" dirty="0">
              <a:ln>
                <a:solidFill>
                  <a:schemeClr val="lt1">
                    <a:hueOff val="0"/>
                    <a:satOff val="0"/>
                    <a:lumOff val="0"/>
                  </a:schemeClr>
                </a:solidFill>
              </a:ln>
              <a:effectLst>
                <a:outerShdw blurRad="50800" dist="38100" dir="2700000" sx="101000" sy="101000" algn="tl" rotWithShape="0">
                  <a:prstClr val="black">
                    <a:alpha val="78000"/>
                  </a:prstClr>
                </a:outerShdw>
              </a:effectLst>
              <a:latin typeface="Times New Roman" panose="02020603050405020304" pitchFamily="18" charset="0"/>
              <a:cs typeface="Times New Roman" panose="02020603050405020304" pitchFamily="18" charset="0"/>
            </a:rPr>
            <a:t> 调试测试</a:t>
          </a:r>
        </a:p>
      </dgm:t>
    </dgm:pt>
    <dgm:pt modelId="{97C4662A-1D78-AC41-A14F-A5C834EC5338}" cxnId="{142BFE22-C773-414D-A7A2-0CCA8C652F73}" type="parTrans">
      <dgm:prSet/>
      <dgm:spPr/>
      <dgm:t>
        <a:bodyPr/>
        <a:lstStyle/>
        <a:p>
          <a:endParaRPr lang="zh-CN" altLang="en-US"/>
        </a:p>
      </dgm:t>
    </dgm:pt>
    <dgm:pt modelId="{5E931293-E0CC-B54B-AEA3-337FE1FFBA23}" cxnId="{142BFE22-C773-414D-A7A2-0CCA8C652F73}" type="sibTrans">
      <dgm:prSet/>
      <dgm:spPr/>
      <dgm:t>
        <a:bodyPr/>
        <a:lstStyle/>
        <a:p>
          <a:endParaRPr lang="zh-CN" altLang="en-US"/>
        </a:p>
      </dgm:t>
    </dgm:pt>
    <dgm:pt modelId="{D200DD0E-FDEC-BC4D-A88B-D929A07D5531}" type="pres">
      <dgm:prSet presAssocID="{62AE411E-D09E-AC4B-8FEC-37F6CB09C588}" presName="linear" presStyleCnt="0">
        <dgm:presLayoutVars>
          <dgm:dir/>
          <dgm:animLvl val="lvl"/>
          <dgm:resizeHandles val="exact"/>
        </dgm:presLayoutVars>
      </dgm:prSet>
      <dgm:spPr/>
      <dgm:t>
        <a:bodyPr/>
        <a:lstStyle/>
        <a:p>
          <a:endParaRPr lang="zh-CN" altLang="en-US"/>
        </a:p>
      </dgm:t>
    </dgm:pt>
    <dgm:pt modelId="{058C08DD-D646-304B-B107-B1A3E6D510BC}" type="pres">
      <dgm:prSet presAssocID="{A5EEA5E2-5E63-6146-8E2E-790F2053184C}" presName="parentLin" presStyleCnt="0"/>
      <dgm:spPr/>
    </dgm:pt>
    <dgm:pt modelId="{B46C9640-BC89-CA40-92B1-D216647743E1}" type="pres">
      <dgm:prSet presAssocID="{A5EEA5E2-5E63-6146-8E2E-790F2053184C}" presName="parentLeftMargin" presStyleLbl="node1" presStyleIdx="0" presStyleCnt="3"/>
      <dgm:spPr/>
      <dgm:t>
        <a:bodyPr/>
        <a:lstStyle/>
        <a:p>
          <a:endParaRPr lang="zh-CN" altLang="en-US"/>
        </a:p>
      </dgm:t>
    </dgm:pt>
    <dgm:pt modelId="{3D9BBB4E-FE89-9F46-97C2-8D1D99741CC9}" type="pres">
      <dgm:prSet presAssocID="{A5EEA5E2-5E63-6146-8E2E-790F2053184C}" presName="parentText" presStyleLbl="node1" presStyleIdx="0" presStyleCnt="3" custScaleX="94273" custScaleY="59050" custLinFactNeighborY="22023">
        <dgm:presLayoutVars>
          <dgm:chMax val="0"/>
          <dgm:bulletEnabled val="1"/>
        </dgm:presLayoutVars>
      </dgm:prSet>
      <dgm:spPr/>
      <dgm:t>
        <a:bodyPr/>
        <a:lstStyle/>
        <a:p>
          <a:endParaRPr lang="zh-CN" altLang="en-US"/>
        </a:p>
      </dgm:t>
    </dgm:pt>
    <dgm:pt modelId="{0F5C154C-C660-C247-A1DA-EA1FC27C613E}" type="pres">
      <dgm:prSet presAssocID="{A5EEA5E2-5E63-6146-8E2E-790F2053184C}" presName="negativeSpace" presStyleCnt="0"/>
      <dgm:spPr/>
    </dgm:pt>
    <dgm:pt modelId="{8ECC14AB-B3EF-9747-8E31-5484EABD0645}" type="pres">
      <dgm:prSet presAssocID="{A5EEA5E2-5E63-6146-8E2E-790F2053184C}" presName="childText" presStyleLbl="conFgAcc1" presStyleIdx="0" presStyleCnt="3">
        <dgm:presLayoutVars>
          <dgm:bulletEnabled val="1"/>
        </dgm:presLayoutVars>
      </dgm:prSet>
      <dgm:spPr>
        <a:ln w="25400"/>
      </dgm:spPr>
    </dgm:pt>
    <dgm:pt modelId="{B1FC76DA-980E-B647-BEED-B43C44FD1924}" type="pres">
      <dgm:prSet presAssocID="{B9AB332F-2621-0046-95EB-CE8195D3847B}" presName="spaceBetweenRectangles" presStyleCnt="0"/>
      <dgm:spPr/>
    </dgm:pt>
    <dgm:pt modelId="{414AA6CB-B94C-B74F-827B-8ECFE5480B0F}" type="pres">
      <dgm:prSet presAssocID="{553C3A79-0A10-B04C-8A7D-62E1CEF018EB}" presName="parentLin" presStyleCnt="0"/>
      <dgm:spPr/>
    </dgm:pt>
    <dgm:pt modelId="{8050FDE8-DB81-464E-B7C8-32043274D4D0}" type="pres">
      <dgm:prSet presAssocID="{553C3A79-0A10-B04C-8A7D-62E1CEF018EB}" presName="parentLeftMargin" presStyleLbl="node1" presStyleIdx="0" presStyleCnt="3"/>
      <dgm:spPr/>
      <dgm:t>
        <a:bodyPr/>
        <a:lstStyle/>
        <a:p>
          <a:endParaRPr lang="zh-CN" altLang="en-US"/>
        </a:p>
      </dgm:t>
    </dgm:pt>
    <dgm:pt modelId="{7DD1BB96-87A9-1B4C-AD43-57BC2D20FA48}" type="pres">
      <dgm:prSet presAssocID="{553C3A79-0A10-B04C-8A7D-62E1CEF018EB}" presName="parentText" presStyleLbl="node1" presStyleIdx="1" presStyleCnt="3" custScaleX="94277" custScaleY="59050" custLinFactNeighborX="99" custLinFactNeighborY="22964">
        <dgm:presLayoutVars>
          <dgm:chMax val="0"/>
          <dgm:bulletEnabled val="1"/>
        </dgm:presLayoutVars>
      </dgm:prSet>
      <dgm:spPr/>
      <dgm:t>
        <a:bodyPr/>
        <a:lstStyle/>
        <a:p>
          <a:endParaRPr lang="zh-CN" altLang="en-US"/>
        </a:p>
      </dgm:t>
    </dgm:pt>
    <dgm:pt modelId="{9EB8F105-55EF-E547-99BC-507D77CEDCC8}" type="pres">
      <dgm:prSet presAssocID="{553C3A79-0A10-B04C-8A7D-62E1CEF018EB}" presName="negativeSpace" presStyleCnt="0"/>
      <dgm:spPr/>
    </dgm:pt>
    <dgm:pt modelId="{9FDE5BF9-7BE5-934F-AB25-25FED54B3E66}" type="pres">
      <dgm:prSet presAssocID="{553C3A79-0A10-B04C-8A7D-62E1CEF018EB}" presName="childText" presStyleLbl="conFgAcc1" presStyleIdx="1" presStyleCnt="3">
        <dgm:presLayoutVars>
          <dgm:bulletEnabled val="1"/>
        </dgm:presLayoutVars>
      </dgm:prSet>
      <dgm:spPr>
        <a:ln w="25400"/>
      </dgm:spPr>
    </dgm:pt>
    <dgm:pt modelId="{889A758A-30F5-994B-9455-070AF8745528}" type="pres">
      <dgm:prSet presAssocID="{18FA2210-CD9F-C04B-8D42-545B5793B1D6}" presName="spaceBetweenRectangles" presStyleCnt="0"/>
      <dgm:spPr/>
    </dgm:pt>
    <dgm:pt modelId="{D61C0DA8-FF56-704B-BD80-819F4AFF5C36}" type="pres">
      <dgm:prSet presAssocID="{DAD2B3E5-C917-8E47-96FB-900F06E6FF8C}" presName="parentLin" presStyleCnt="0"/>
      <dgm:spPr/>
    </dgm:pt>
    <dgm:pt modelId="{2C02C231-5D37-6346-9FFE-4E1EC7518AE3}" type="pres">
      <dgm:prSet presAssocID="{DAD2B3E5-C917-8E47-96FB-900F06E6FF8C}" presName="parentLeftMargin" presStyleLbl="node1" presStyleIdx="1" presStyleCnt="3"/>
      <dgm:spPr/>
      <dgm:t>
        <a:bodyPr/>
        <a:lstStyle/>
        <a:p>
          <a:endParaRPr lang="zh-CN" altLang="en-US"/>
        </a:p>
      </dgm:t>
    </dgm:pt>
    <dgm:pt modelId="{D1882296-762F-7248-B414-A614F32926EF}" type="pres">
      <dgm:prSet presAssocID="{DAD2B3E5-C917-8E47-96FB-900F06E6FF8C}" presName="parentText" presStyleLbl="node1" presStyleIdx="2" presStyleCnt="3" custScaleX="94277" custScaleY="59050" custLinFactNeighborY="20873">
        <dgm:presLayoutVars>
          <dgm:chMax val="0"/>
          <dgm:bulletEnabled val="1"/>
        </dgm:presLayoutVars>
      </dgm:prSet>
      <dgm:spPr/>
      <dgm:t>
        <a:bodyPr/>
        <a:lstStyle/>
        <a:p>
          <a:endParaRPr lang="zh-CN" altLang="en-US"/>
        </a:p>
      </dgm:t>
    </dgm:pt>
    <dgm:pt modelId="{0B370ACE-AD2A-6547-A674-8D87933D6F43}" type="pres">
      <dgm:prSet presAssocID="{DAD2B3E5-C917-8E47-96FB-900F06E6FF8C}" presName="negativeSpace" presStyleCnt="0"/>
      <dgm:spPr/>
    </dgm:pt>
    <dgm:pt modelId="{1419203C-C09F-424B-B52F-D6785CDEDA46}" type="pres">
      <dgm:prSet presAssocID="{DAD2B3E5-C917-8E47-96FB-900F06E6FF8C}" presName="childText" presStyleLbl="conFgAcc1" presStyleIdx="2" presStyleCnt="3">
        <dgm:presLayoutVars>
          <dgm:bulletEnabled val="1"/>
        </dgm:presLayoutVars>
      </dgm:prSet>
      <dgm:spPr>
        <a:ln w="25400"/>
      </dgm:spPr>
    </dgm:pt>
  </dgm:ptLst>
  <dgm:cxnLst>
    <dgm:cxn modelId="{85EEBE14-C865-CC4F-8049-04CB2F2E59B8}" type="presOf" srcId="{553C3A79-0A10-B04C-8A7D-62E1CEF018EB}" destId="{7DD1BB96-87A9-1B4C-AD43-57BC2D20FA48}" srcOrd="1" destOrd="0" presId="urn:microsoft.com/office/officeart/2005/8/layout/list1"/>
    <dgm:cxn modelId="{2C19705B-4A6B-9149-8E03-F3A27E206F91}" type="presOf" srcId="{A5EEA5E2-5E63-6146-8E2E-790F2053184C}" destId="{B46C9640-BC89-CA40-92B1-D216647743E1}" srcOrd="0" destOrd="0" presId="urn:microsoft.com/office/officeart/2005/8/layout/list1"/>
    <dgm:cxn modelId="{142BFE22-C773-414D-A7A2-0CCA8C652F73}" srcId="{62AE411E-D09E-AC4B-8FEC-37F6CB09C588}" destId="{DAD2B3E5-C917-8E47-96FB-900F06E6FF8C}" srcOrd="2" destOrd="0" parTransId="{97C4662A-1D78-AC41-A14F-A5C834EC5338}" sibTransId="{5E931293-E0CC-B54B-AEA3-337FE1FFBA23}"/>
    <dgm:cxn modelId="{6FE35172-111B-C449-89F3-2E0BFA5EF099}" type="presOf" srcId="{62AE411E-D09E-AC4B-8FEC-37F6CB09C588}" destId="{D200DD0E-FDEC-BC4D-A88B-D929A07D5531}" srcOrd="0" destOrd="0" presId="urn:microsoft.com/office/officeart/2005/8/layout/list1"/>
    <dgm:cxn modelId="{9928A4FE-E9B7-F64B-BAA4-E69273B56745}" type="presOf" srcId="{DAD2B3E5-C917-8E47-96FB-900F06E6FF8C}" destId="{2C02C231-5D37-6346-9FFE-4E1EC7518AE3}" srcOrd="0" destOrd="0" presId="urn:microsoft.com/office/officeart/2005/8/layout/list1"/>
    <dgm:cxn modelId="{727C2F67-A093-E045-B8FC-30E6B0B0A64B}" type="presOf" srcId="{553C3A79-0A10-B04C-8A7D-62E1CEF018EB}" destId="{8050FDE8-DB81-464E-B7C8-32043274D4D0}" srcOrd="0" destOrd="0" presId="urn:microsoft.com/office/officeart/2005/8/layout/list1"/>
    <dgm:cxn modelId="{F908B1ED-4669-194B-BF02-0FF3EE12A004}" type="presOf" srcId="{DAD2B3E5-C917-8E47-96FB-900F06E6FF8C}" destId="{D1882296-762F-7248-B414-A614F32926EF}" srcOrd="1" destOrd="0" presId="urn:microsoft.com/office/officeart/2005/8/layout/list1"/>
    <dgm:cxn modelId="{963C2727-ED3B-274F-AE17-C5606818866E}" type="presOf" srcId="{A5EEA5E2-5E63-6146-8E2E-790F2053184C}" destId="{3D9BBB4E-FE89-9F46-97C2-8D1D99741CC9}" srcOrd="1" destOrd="0" presId="urn:microsoft.com/office/officeart/2005/8/layout/list1"/>
    <dgm:cxn modelId="{1DDC5145-AD49-FB41-9391-AB5051757420}" srcId="{62AE411E-D09E-AC4B-8FEC-37F6CB09C588}" destId="{A5EEA5E2-5E63-6146-8E2E-790F2053184C}" srcOrd="0" destOrd="0" parTransId="{00CE4B98-DBA6-7642-824B-9B20C413B580}" sibTransId="{B9AB332F-2621-0046-95EB-CE8195D3847B}"/>
    <dgm:cxn modelId="{4E6C2E97-1774-0C4F-AC05-E918C150BA6D}" srcId="{62AE411E-D09E-AC4B-8FEC-37F6CB09C588}" destId="{553C3A79-0A10-B04C-8A7D-62E1CEF018EB}" srcOrd="1" destOrd="0" parTransId="{6459A7AC-ABBE-CC49-8960-C6EF6C83826B}" sibTransId="{18FA2210-CD9F-C04B-8D42-545B5793B1D6}"/>
    <dgm:cxn modelId="{5505D329-D3C2-7749-94A4-593EA3790AFB}" type="presParOf" srcId="{D200DD0E-FDEC-BC4D-A88B-D929A07D5531}" destId="{058C08DD-D646-304B-B107-B1A3E6D510BC}" srcOrd="0" destOrd="0" presId="urn:microsoft.com/office/officeart/2005/8/layout/list1"/>
    <dgm:cxn modelId="{E5FCC62C-54CE-0649-A6AD-D22646BE00B2}" type="presParOf" srcId="{058C08DD-D646-304B-B107-B1A3E6D510BC}" destId="{B46C9640-BC89-CA40-92B1-D216647743E1}" srcOrd="0" destOrd="0" presId="urn:microsoft.com/office/officeart/2005/8/layout/list1"/>
    <dgm:cxn modelId="{86C22BF8-6347-D041-8CAB-F23F78030C3A}" type="presParOf" srcId="{058C08DD-D646-304B-B107-B1A3E6D510BC}" destId="{3D9BBB4E-FE89-9F46-97C2-8D1D99741CC9}" srcOrd="1" destOrd="0" presId="urn:microsoft.com/office/officeart/2005/8/layout/list1"/>
    <dgm:cxn modelId="{754E2E22-A27A-9F4C-B024-9CB60261E979}" type="presParOf" srcId="{D200DD0E-FDEC-BC4D-A88B-D929A07D5531}" destId="{0F5C154C-C660-C247-A1DA-EA1FC27C613E}" srcOrd="1" destOrd="0" presId="urn:microsoft.com/office/officeart/2005/8/layout/list1"/>
    <dgm:cxn modelId="{7C46B6BA-FC68-834B-8F5E-CB2524A8E5BD}" type="presParOf" srcId="{D200DD0E-FDEC-BC4D-A88B-D929A07D5531}" destId="{8ECC14AB-B3EF-9747-8E31-5484EABD0645}" srcOrd="2" destOrd="0" presId="urn:microsoft.com/office/officeart/2005/8/layout/list1"/>
    <dgm:cxn modelId="{4409A3DE-7198-4646-9100-3E16E4158FD3}" type="presParOf" srcId="{D200DD0E-FDEC-BC4D-A88B-D929A07D5531}" destId="{B1FC76DA-980E-B647-BEED-B43C44FD1924}" srcOrd="3" destOrd="0" presId="urn:microsoft.com/office/officeart/2005/8/layout/list1"/>
    <dgm:cxn modelId="{5A058896-67CF-374F-A5CB-7D2E04702936}" type="presParOf" srcId="{D200DD0E-FDEC-BC4D-A88B-D929A07D5531}" destId="{414AA6CB-B94C-B74F-827B-8ECFE5480B0F}" srcOrd="4" destOrd="0" presId="urn:microsoft.com/office/officeart/2005/8/layout/list1"/>
    <dgm:cxn modelId="{A684FBE2-16C9-9941-BE37-EF0E99904225}" type="presParOf" srcId="{414AA6CB-B94C-B74F-827B-8ECFE5480B0F}" destId="{8050FDE8-DB81-464E-B7C8-32043274D4D0}" srcOrd="0" destOrd="0" presId="urn:microsoft.com/office/officeart/2005/8/layout/list1"/>
    <dgm:cxn modelId="{626C2392-FE7D-024A-B6A9-272428CC22C0}" type="presParOf" srcId="{414AA6CB-B94C-B74F-827B-8ECFE5480B0F}" destId="{7DD1BB96-87A9-1B4C-AD43-57BC2D20FA48}" srcOrd="1" destOrd="0" presId="urn:microsoft.com/office/officeart/2005/8/layout/list1"/>
    <dgm:cxn modelId="{9FA74246-EC9D-3D40-A572-58FCA059DE23}" type="presParOf" srcId="{D200DD0E-FDEC-BC4D-A88B-D929A07D5531}" destId="{9EB8F105-55EF-E547-99BC-507D77CEDCC8}" srcOrd="5" destOrd="0" presId="urn:microsoft.com/office/officeart/2005/8/layout/list1"/>
    <dgm:cxn modelId="{F34835D1-6335-F04F-A789-F444FAFBB5A9}" type="presParOf" srcId="{D200DD0E-FDEC-BC4D-A88B-D929A07D5531}" destId="{9FDE5BF9-7BE5-934F-AB25-25FED54B3E66}" srcOrd="6" destOrd="0" presId="urn:microsoft.com/office/officeart/2005/8/layout/list1"/>
    <dgm:cxn modelId="{5590A8BC-4000-A54D-A96E-5C57AE17DEED}" type="presParOf" srcId="{D200DD0E-FDEC-BC4D-A88B-D929A07D5531}" destId="{889A758A-30F5-994B-9455-070AF8745528}" srcOrd="7" destOrd="0" presId="urn:microsoft.com/office/officeart/2005/8/layout/list1"/>
    <dgm:cxn modelId="{D77866AF-15F8-454A-8989-438AEB1D6553}" type="presParOf" srcId="{D200DD0E-FDEC-BC4D-A88B-D929A07D5531}" destId="{D61C0DA8-FF56-704B-BD80-819F4AFF5C36}" srcOrd="8" destOrd="0" presId="urn:microsoft.com/office/officeart/2005/8/layout/list1"/>
    <dgm:cxn modelId="{0136BB3E-DAC9-474D-A2CF-80330E1E11B2}" type="presParOf" srcId="{D61C0DA8-FF56-704B-BD80-819F4AFF5C36}" destId="{2C02C231-5D37-6346-9FFE-4E1EC7518AE3}" srcOrd="0" destOrd="0" presId="urn:microsoft.com/office/officeart/2005/8/layout/list1"/>
    <dgm:cxn modelId="{3EA5EF8D-95DF-D14A-96E6-19550CF24979}" type="presParOf" srcId="{D61C0DA8-FF56-704B-BD80-819F4AFF5C36}" destId="{D1882296-762F-7248-B414-A614F32926EF}" srcOrd="1" destOrd="0" presId="urn:microsoft.com/office/officeart/2005/8/layout/list1"/>
    <dgm:cxn modelId="{0AEE964D-1874-B34E-B4CA-85CD97CC2B6C}" type="presParOf" srcId="{D200DD0E-FDEC-BC4D-A88B-D929A07D5531}" destId="{0B370ACE-AD2A-6547-A674-8D87933D6F43}" srcOrd="9" destOrd="0" presId="urn:microsoft.com/office/officeart/2005/8/layout/list1"/>
    <dgm:cxn modelId="{5B0293EA-6BA3-1A48-B31C-DCF1E195A542}" type="presParOf" srcId="{D200DD0E-FDEC-BC4D-A88B-D929A07D5531}" destId="{1419203C-C09F-424B-B52F-D6785CDEDA46}" srcOrd="10"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CC14AB-B3EF-9747-8E31-5484EABD0645}">
      <dsp:nvSpPr>
        <dsp:cNvPr id="0" name=""/>
        <dsp:cNvSpPr/>
      </dsp:nvSpPr>
      <dsp:spPr>
        <a:xfrm>
          <a:off x="0" y="170794"/>
          <a:ext cx="8128000" cy="1436400"/>
        </a:xfrm>
        <a:prstGeom prst="rect">
          <a:avLst/>
        </a:prstGeom>
        <a:solidFill>
          <a:schemeClr val="lt1">
            <a:alpha val="90000"/>
            <a:hueOff val="0"/>
            <a:satOff val="0"/>
            <a:lumOff val="0"/>
            <a:alphaOff val="0"/>
          </a:schemeClr>
        </a:solidFill>
        <a:ln w="254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dsp:style>
    </dsp:sp>
    <dsp:sp modelId="{3D9BBB4E-FE89-9F46-97C2-8D1D99741CC9}">
      <dsp:nvSpPr>
        <dsp:cNvPr id="0" name=""/>
        <dsp:cNvSpPr/>
      </dsp:nvSpPr>
      <dsp:spPr>
        <a:xfrm>
          <a:off x="406400" y="389082"/>
          <a:ext cx="5363756" cy="993598"/>
        </a:xfrm>
        <a:prstGeom prst="roundRect">
          <a:avLst/>
        </a:prstGeom>
        <a:gradFill rotWithShape="0">
          <a:gsLst>
            <a:gs pos="0">
              <a:srgbClr val="0432FF"/>
            </a:gs>
            <a:gs pos="50000">
              <a:schemeClr val="bg1">
                <a:lumMod val="85000"/>
              </a:schemeClr>
            </a:gs>
            <a:gs pos="50000">
              <a:schemeClr val="bg1">
                <a:lumMod val="85000"/>
              </a:schemeClr>
            </a:gs>
            <a:gs pos="100000">
              <a:srgbClr val="0432FF"/>
            </a:gs>
          </a:gsLst>
          <a:lin ang="5400000" scaled="1"/>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lvl="0" algn="l" defTabSz="1600200">
            <a:lnSpc>
              <a:spcPct val="90000"/>
            </a:lnSpc>
            <a:spcBef>
              <a:spcPct val="0"/>
            </a:spcBef>
            <a:spcAft>
              <a:spcPct val="35000"/>
            </a:spcAft>
          </a:pPr>
          <a:r>
            <a:rPr lang="en-US" altLang="zh-CN" sz="3600" kern="1200" dirty="0">
              <a:ln>
                <a:solidFill>
                  <a:schemeClr val="lt1">
                    <a:hueOff val="0"/>
                    <a:satOff val="0"/>
                    <a:lumOff val="0"/>
                  </a:schemeClr>
                </a:solidFill>
              </a:ln>
              <a:effectLst>
                <a:outerShdw blurRad="50800" dist="38100" dir="2700000" sx="101000" sy="101000" algn="tl" rotWithShape="0">
                  <a:prstClr val="black">
                    <a:alpha val="78000"/>
                  </a:prstClr>
                </a:outerShdw>
              </a:effectLst>
              <a:latin typeface="Times New Roman" panose="02020603050405020304" pitchFamily="18" charset="0"/>
              <a:cs typeface="Times New Roman" panose="02020603050405020304" pitchFamily="18" charset="0"/>
            </a:rPr>
            <a:t>1.</a:t>
          </a:r>
          <a:r>
            <a:rPr lang="zh-CN" altLang="en-US" sz="3600" kern="1200" dirty="0">
              <a:ln>
                <a:solidFill>
                  <a:schemeClr val="lt1">
                    <a:hueOff val="0"/>
                    <a:satOff val="0"/>
                    <a:lumOff val="0"/>
                  </a:schemeClr>
                </a:solidFill>
              </a:ln>
              <a:effectLst>
                <a:outerShdw blurRad="50800" dist="38100" dir="2700000" sx="101000" sy="101000" algn="tl" rotWithShape="0">
                  <a:prstClr val="black">
                    <a:alpha val="78000"/>
                  </a:prstClr>
                </a:outerShdw>
              </a:effectLst>
              <a:latin typeface="Times New Roman" panose="02020603050405020304" pitchFamily="18" charset="0"/>
              <a:cs typeface="Times New Roman" panose="02020603050405020304" pitchFamily="18" charset="0"/>
            </a:rPr>
            <a:t> 系统分析</a:t>
          </a:r>
        </a:p>
      </dsp:txBody>
      <dsp:txXfrm>
        <a:off x="454903" y="437585"/>
        <a:ext cx="5266750" cy="896592"/>
      </dsp:txXfrm>
    </dsp:sp>
    <dsp:sp modelId="{9FDE5BF9-7BE5-934F-AB25-25FED54B3E66}">
      <dsp:nvSpPr>
        <dsp:cNvPr id="0" name=""/>
        <dsp:cNvSpPr/>
      </dsp:nvSpPr>
      <dsp:spPr>
        <a:xfrm>
          <a:off x="0" y="2067272"/>
          <a:ext cx="8128000" cy="1436400"/>
        </a:xfrm>
        <a:prstGeom prst="rect">
          <a:avLst/>
        </a:prstGeom>
        <a:solidFill>
          <a:schemeClr val="lt1">
            <a:alpha val="90000"/>
            <a:hueOff val="0"/>
            <a:satOff val="0"/>
            <a:lumOff val="0"/>
            <a:alphaOff val="0"/>
          </a:schemeClr>
        </a:solidFill>
        <a:ln w="254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dsp:style>
    </dsp:sp>
    <dsp:sp modelId="{7DD1BB96-87A9-1B4C-AD43-57BC2D20FA48}">
      <dsp:nvSpPr>
        <dsp:cNvPr id="0" name=""/>
        <dsp:cNvSpPr/>
      </dsp:nvSpPr>
      <dsp:spPr>
        <a:xfrm>
          <a:off x="406802" y="2301395"/>
          <a:ext cx="5363984" cy="993598"/>
        </a:xfrm>
        <a:prstGeom prst="roundRect">
          <a:avLst/>
        </a:prstGeom>
        <a:gradFill rotWithShape="0">
          <a:gsLst>
            <a:gs pos="0">
              <a:srgbClr val="0432FF"/>
            </a:gs>
            <a:gs pos="51000">
              <a:schemeClr val="bg1">
                <a:lumMod val="85000"/>
              </a:schemeClr>
            </a:gs>
            <a:gs pos="51000">
              <a:schemeClr val="bg1">
                <a:lumMod val="85000"/>
              </a:schemeClr>
            </a:gs>
            <a:gs pos="100000">
              <a:srgbClr val="0432FF"/>
            </a:gs>
          </a:gsLst>
          <a:lin ang="5400000" scaled="1"/>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lvl="0" algn="l" defTabSz="1600200">
            <a:lnSpc>
              <a:spcPct val="90000"/>
            </a:lnSpc>
            <a:spcBef>
              <a:spcPct val="0"/>
            </a:spcBef>
            <a:spcAft>
              <a:spcPct val="35000"/>
            </a:spcAft>
          </a:pPr>
          <a:r>
            <a:rPr lang="en-US" altLang="zh-CN" sz="3600" kern="1200" dirty="0">
              <a:ln>
                <a:solidFill>
                  <a:schemeClr val="lt1">
                    <a:hueOff val="0"/>
                    <a:satOff val="0"/>
                    <a:lumOff val="0"/>
                  </a:schemeClr>
                </a:solidFill>
              </a:ln>
              <a:effectLst>
                <a:outerShdw blurRad="50800" dist="38100" dir="2700000" sx="101000" sy="101000" algn="tl" rotWithShape="0">
                  <a:prstClr val="black">
                    <a:alpha val="78000"/>
                  </a:prstClr>
                </a:outerShdw>
              </a:effectLst>
              <a:latin typeface="Times New Roman" panose="02020603050405020304" pitchFamily="18" charset="0"/>
              <a:cs typeface="Times New Roman" panose="02020603050405020304" pitchFamily="18" charset="0"/>
            </a:rPr>
            <a:t>2.</a:t>
          </a:r>
          <a:r>
            <a:rPr lang="zh-CN" altLang="en-US" sz="3600" kern="1200" dirty="0">
              <a:ln>
                <a:solidFill>
                  <a:schemeClr val="lt1">
                    <a:hueOff val="0"/>
                    <a:satOff val="0"/>
                    <a:lumOff val="0"/>
                  </a:schemeClr>
                </a:solidFill>
              </a:ln>
              <a:effectLst>
                <a:outerShdw blurRad="50800" dist="38100" dir="2700000" sx="101000" sy="101000" algn="tl" rotWithShape="0">
                  <a:prstClr val="black">
                    <a:alpha val="78000"/>
                  </a:prstClr>
                </a:outerShdw>
              </a:effectLst>
              <a:latin typeface="Times New Roman" panose="02020603050405020304" pitchFamily="18" charset="0"/>
              <a:cs typeface="Times New Roman" panose="02020603050405020304" pitchFamily="18" charset="0"/>
            </a:rPr>
            <a:t> 电路设计</a:t>
          </a:r>
        </a:p>
      </dsp:txBody>
      <dsp:txXfrm>
        <a:off x="455305" y="2349898"/>
        <a:ext cx="5266978" cy="896592"/>
      </dsp:txXfrm>
    </dsp:sp>
    <dsp:sp modelId="{1419203C-C09F-424B-B52F-D6785CDEDA46}">
      <dsp:nvSpPr>
        <dsp:cNvPr id="0" name=""/>
        <dsp:cNvSpPr/>
      </dsp:nvSpPr>
      <dsp:spPr>
        <a:xfrm>
          <a:off x="0" y="3963751"/>
          <a:ext cx="8128000" cy="1436400"/>
        </a:xfrm>
        <a:prstGeom prst="rect">
          <a:avLst/>
        </a:prstGeom>
        <a:solidFill>
          <a:schemeClr val="lt1">
            <a:alpha val="90000"/>
            <a:hueOff val="0"/>
            <a:satOff val="0"/>
            <a:lumOff val="0"/>
            <a:alphaOff val="0"/>
          </a:schemeClr>
        </a:solidFill>
        <a:ln w="254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dsp:style>
    </dsp:sp>
    <dsp:sp modelId="{D1882296-762F-7248-B414-A614F32926EF}">
      <dsp:nvSpPr>
        <dsp:cNvPr id="0" name=""/>
        <dsp:cNvSpPr/>
      </dsp:nvSpPr>
      <dsp:spPr>
        <a:xfrm>
          <a:off x="406400" y="4162690"/>
          <a:ext cx="5363984" cy="993598"/>
        </a:xfrm>
        <a:prstGeom prst="roundRect">
          <a:avLst/>
        </a:prstGeom>
        <a:gradFill rotWithShape="0">
          <a:gsLst>
            <a:gs pos="0">
              <a:srgbClr val="0432FF"/>
            </a:gs>
            <a:gs pos="50000">
              <a:schemeClr val="bg1">
                <a:lumMod val="85000"/>
              </a:schemeClr>
            </a:gs>
            <a:gs pos="49000">
              <a:schemeClr val="bg1">
                <a:lumMod val="85000"/>
              </a:schemeClr>
            </a:gs>
            <a:gs pos="100000">
              <a:srgbClr val="0432FF"/>
            </a:gs>
          </a:gsLst>
          <a:lin ang="5400000" scaled="1"/>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lvl="0" algn="l" defTabSz="1600200">
            <a:lnSpc>
              <a:spcPct val="90000"/>
            </a:lnSpc>
            <a:spcBef>
              <a:spcPct val="0"/>
            </a:spcBef>
            <a:spcAft>
              <a:spcPct val="35000"/>
            </a:spcAft>
          </a:pPr>
          <a:r>
            <a:rPr lang="en-US" altLang="zh-CN" sz="3600" kern="1200" dirty="0">
              <a:ln>
                <a:solidFill>
                  <a:schemeClr val="lt1">
                    <a:hueOff val="0"/>
                    <a:satOff val="0"/>
                    <a:lumOff val="0"/>
                  </a:schemeClr>
                </a:solidFill>
              </a:ln>
              <a:effectLst>
                <a:outerShdw blurRad="50800" dist="38100" dir="2700000" sx="101000" sy="101000" algn="tl" rotWithShape="0">
                  <a:prstClr val="black">
                    <a:alpha val="78000"/>
                  </a:prstClr>
                </a:outerShdw>
              </a:effectLst>
              <a:latin typeface="Times New Roman" panose="02020603050405020304" pitchFamily="18" charset="0"/>
              <a:cs typeface="Times New Roman" panose="02020603050405020304" pitchFamily="18" charset="0"/>
            </a:rPr>
            <a:t>3</a:t>
          </a:r>
          <a:r>
            <a:rPr lang="zh-CN" altLang="en-US" sz="3600" kern="1200" dirty="0">
              <a:ln>
                <a:solidFill>
                  <a:schemeClr val="lt1">
                    <a:hueOff val="0"/>
                    <a:satOff val="0"/>
                    <a:lumOff val="0"/>
                  </a:schemeClr>
                </a:solidFill>
              </a:ln>
              <a:effectLst>
                <a:outerShdw blurRad="50800" dist="38100" dir="2700000" sx="101000" sy="101000" algn="tl" rotWithShape="0">
                  <a:prstClr val="black">
                    <a:alpha val="78000"/>
                  </a:prstClr>
                </a:outerShdw>
              </a:effectLst>
              <a:latin typeface="Times New Roman" panose="02020603050405020304" pitchFamily="18" charset="0"/>
              <a:cs typeface="Times New Roman" panose="02020603050405020304" pitchFamily="18" charset="0"/>
            </a:rPr>
            <a:t> 调试测试</a:t>
          </a:r>
        </a:p>
      </dsp:txBody>
      <dsp:txXfrm>
        <a:off x="454903" y="4211193"/>
        <a:ext cx="5266978" cy="89659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6B79F2-0CFF-5241-B46F-1ABF35EA1C25}"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AD852C-E7C2-BA44-A201-0AC4108CFFEF}"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5AD852C-E7C2-BA44-A201-0AC4108CFFEF}" type="slidenum">
              <a:rPr kumimoji="1" lang="zh-CN" altLang="en-US"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5AD852C-E7C2-BA44-A201-0AC4108CFFEF}" type="slidenum">
              <a:rPr kumimoji="1" lang="zh-CN" altLang="en-US" smtClean="0"/>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5AD852C-E7C2-BA44-A201-0AC4108CFFEF}" type="slidenum">
              <a:rPr kumimoji="1" lang="zh-CN" altLang="en-US" smtClean="0"/>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5AD852C-E7C2-BA44-A201-0AC4108CFFEF}" type="slidenum">
              <a:rPr kumimoji="1" lang="zh-CN" altLang="en-US" smtClean="0"/>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5AD852C-E7C2-BA44-A201-0AC4108CFFEF}"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标题 1"/>
          <p:cNvSpPr txBox="1"/>
          <p:nvPr userDrawn="1"/>
        </p:nvSpPr>
        <p:spPr>
          <a:xfrm>
            <a:off x="0" y="0"/>
            <a:ext cx="9144000" cy="676610"/>
          </a:xfrm>
          <a:prstGeom prst="rect">
            <a:avLst/>
          </a:prstGeom>
        </p:spPr>
        <p:txBody>
          <a:bodyPr anchor="b"/>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kumimoji="1" lang="zh-CN" altLang="en-US" sz="3600" dirty="0">
                <a:solidFill>
                  <a:srgbClr val="FF0000"/>
                </a:solidFill>
                <a:latin typeface="Baoli SC" panose="02010600040101010101" pitchFamily="2" charset="-122"/>
                <a:ea typeface="Baoli SC" panose="02010600040101010101" pitchFamily="2" charset="-122"/>
              </a:rPr>
              <a:t>数字化语音采集与回放系统</a:t>
            </a:r>
            <a:r>
              <a:rPr kumimoji="1" lang="en-US" altLang="zh-CN" sz="3600" dirty="0">
                <a:solidFill>
                  <a:srgbClr val="FF0000"/>
                </a:solidFill>
                <a:latin typeface="Baoli SC" panose="02010600040101010101" pitchFamily="2" charset="-122"/>
                <a:ea typeface="Baoli SC" panose="02010600040101010101" pitchFamily="2" charset="-122"/>
              </a:rPr>
              <a:t>——</a:t>
            </a:r>
            <a:r>
              <a:rPr kumimoji="1" lang="zh-CN" altLang="en-US" sz="3600" dirty="0">
                <a:solidFill>
                  <a:srgbClr val="FF0000"/>
                </a:solidFill>
                <a:latin typeface="Baoli SC" panose="02010600040101010101" pitchFamily="2" charset="-122"/>
                <a:ea typeface="Baoli SC" panose="02010600040101010101" pitchFamily="2" charset="-122"/>
              </a:rPr>
              <a:t>设计与制作</a:t>
            </a:r>
            <a:endParaRPr kumimoji="1" lang="zh-CN" altLang="en-US" sz="3600" dirty="0">
              <a:solidFill>
                <a:srgbClr val="FF0000"/>
              </a:solidFill>
              <a:latin typeface="Baoli SC" panose="02010600040101010101" pitchFamily="2" charset="-122"/>
              <a:ea typeface="Baoli SC" panose="02010600040101010101" pitchFamily="2" charset="-122"/>
            </a:endParaRPr>
          </a:p>
        </p:txBody>
      </p:sp>
      <p:cxnSp>
        <p:nvCxnSpPr>
          <p:cNvPr id="9" name="直线连接符 8"/>
          <p:cNvCxnSpPr/>
          <p:nvPr userDrawn="1"/>
        </p:nvCxnSpPr>
        <p:spPr>
          <a:xfrm>
            <a:off x="115910" y="676610"/>
            <a:ext cx="11835684" cy="0"/>
          </a:xfrm>
          <a:prstGeom prst="line">
            <a:avLst/>
          </a:prstGeom>
          <a:ln w="41275">
            <a:solidFill>
              <a:srgbClr val="0432FF"/>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slide" Target="slide2.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5.GIF"/><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 Target="slide2.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 Target="slide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jpeg"/><Relationship Id="rId1" Type="http://schemas.openxmlformats.org/officeDocument/2006/relationships/slide" Target="slide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jpeg"/><Relationship Id="rId1" Type="http://schemas.openxmlformats.org/officeDocument/2006/relationships/slide" Target="slide2.xml"/></Relationships>
</file>

<file path=ppt/slides/_rels/slide15.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slideLayout" Target="../slideLayouts/slideLayout1.xml"/><Relationship Id="rId7" Type="http://schemas.openxmlformats.org/officeDocument/2006/relationships/image" Target="../media/image11.png"/><Relationship Id="rId6" Type="http://schemas.openxmlformats.org/officeDocument/2006/relationships/image" Target="../media/image2.tiff"/><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 Target="slide2.xml"/></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slide" Target="slide2.xml"/><Relationship Id="rId1" Type="http://schemas.openxmlformats.org/officeDocument/2006/relationships/image" Target="../media/image3.tiff"/></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4.png"/><Relationship Id="rId2" Type="http://schemas.openxmlformats.org/officeDocument/2006/relationships/hyperlink" Target="&#21442;&#32771;&#25991;&#20214;/LM386.pdf" TargetMode="External"/><Relationship Id="rId1" Type="http://schemas.openxmlformats.org/officeDocument/2006/relationships/slide" Target="slide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tiff"/><Relationship Id="rId1" Type="http://schemas.openxmlformats.org/officeDocument/2006/relationships/slide" Target="slide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tiff"/><Relationship Id="rId1" Type="http://schemas.openxmlformats.org/officeDocument/2006/relationships/slide" Target="slide2.xml"/></Relationships>
</file>

<file path=ppt/slides/_rels/slide2.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slide" Target="slide21.xml"/><Relationship Id="rId7" Type="http://schemas.openxmlformats.org/officeDocument/2006/relationships/slide" Target="slide7.xml"/><Relationship Id="rId6" Type="http://schemas.openxmlformats.org/officeDocument/2006/relationships/slide" Target="slide18.xml"/><Relationship Id="rId5" Type="http://schemas.openxmlformats.org/officeDocument/2006/relationships/slide" Target="slide17.xml"/><Relationship Id="rId4" Type="http://schemas.openxmlformats.org/officeDocument/2006/relationships/slide" Target="slide10.xml"/><Relationship Id="rId3" Type="http://schemas.openxmlformats.org/officeDocument/2006/relationships/slide" Target="slide9.xml"/><Relationship Id="rId2" Type="http://schemas.openxmlformats.org/officeDocument/2006/relationships/slide" Target="slide1.xml"/><Relationship Id="rId10" Type="http://schemas.openxmlformats.org/officeDocument/2006/relationships/notesSlide" Target="../notesSlides/notesSlide1.xml"/><Relationship Id="rId1" Type="http://schemas.openxmlformats.org/officeDocument/2006/relationships/slide" Target="slide3.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7.tiff"/><Relationship Id="rId2" Type="http://schemas.openxmlformats.org/officeDocument/2006/relationships/image" Target="../media/image6.tiff"/><Relationship Id="rId1" Type="http://schemas.openxmlformats.org/officeDocument/2006/relationships/slide" Target="slide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slide" Target="slide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tiff"/><Relationship Id="rId1" Type="http://schemas.openxmlformats.org/officeDocument/2006/relationships/slide" Target="slide2.xml"/></Relationships>
</file>

<file path=ppt/slides/_rels/slide2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slide" Target="slide32.xml"/><Relationship Id="rId3" Type="http://schemas.openxmlformats.org/officeDocument/2006/relationships/slide" Target="slide33.xml"/><Relationship Id="rId2" Type="http://schemas.openxmlformats.org/officeDocument/2006/relationships/slide" Target="slide24.xml"/><Relationship Id="rId1" Type="http://schemas.openxmlformats.org/officeDocument/2006/relationships/slide" Target="slide1.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slide" Target="slide23.xml"/></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5.png"/><Relationship Id="rId2" Type="http://schemas.openxmlformats.org/officeDocument/2006/relationships/image" Target="../media/image9.tiff"/><Relationship Id="rId1" Type="http://schemas.openxmlformats.org/officeDocument/2006/relationships/slide" Target="slide23.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0.tiff"/><Relationship Id="rId1" Type="http://schemas.openxmlformats.org/officeDocument/2006/relationships/slide" Target="slide23.xml"/></Relationships>
</file>

<file path=ppt/slides/_rels/slide27.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20.png"/><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0.tiff"/><Relationship Id="rId2" Type="http://schemas.openxmlformats.org/officeDocument/2006/relationships/image" Target="../media/image16.png"/><Relationship Id="rId1" Type="http://schemas.openxmlformats.org/officeDocument/2006/relationships/slide" Target="slide23.xml"/></Relationships>
</file>

<file path=ppt/slides/_rels/slide28.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11.tiff"/><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 Target="slide23.xml"/></Relationships>
</file>

<file path=ppt/slides/_rels/slide29.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slide" Target="slide23.xml"/><Relationship Id="rId1" Type="http://schemas.openxmlformats.org/officeDocument/2006/relationships/image" Target="../media/image12.tiff"/></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tiff"/><Relationship Id="rId1" Type="http://schemas.openxmlformats.org/officeDocument/2006/relationships/slide" Target="slide2.xml"/></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6.png"/><Relationship Id="rId2" Type="http://schemas.openxmlformats.org/officeDocument/2006/relationships/image" Target="../media/image10.tiff"/><Relationship Id="rId1" Type="http://schemas.openxmlformats.org/officeDocument/2006/relationships/slide" Target="slide23.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3.tiff"/><Relationship Id="rId1" Type="http://schemas.openxmlformats.org/officeDocument/2006/relationships/slide" Target="slide23.xml"/></Relationships>
</file>

<file path=ppt/slides/_rels/slide3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27.png"/><Relationship Id="rId3" Type="http://schemas.openxmlformats.org/officeDocument/2006/relationships/hyperlink" Target="&#21442;&#32771;&#25991;&#20214;/LM386&#24037;&#20316;&#21407;&#29702;.pdf" TargetMode="External"/><Relationship Id="rId2" Type="http://schemas.openxmlformats.org/officeDocument/2006/relationships/hyperlink" Target="&#21442;&#32771;&#25991;&#20214;/LM386.pdf" TargetMode="External"/><Relationship Id="rId1" Type="http://schemas.openxmlformats.org/officeDocument/2006/relationships/slide" Target="slide23.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slide" Target="slide23.xml"/><Relationship Id="rId1" Type="http://schemas.openxmlformats.org/officeDocument/2006/relationships/image" Target="../media/image8.tiff"/></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4.tiff"/><Relationship Id="rId1" Type="http://schemas.openxmlformats.org/officeDocument/2006/relationships/slide" Target="slide23.xml"/></Relationships>
</file>

<file path=ppt/slides/_rels/slide35.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image" Target="../media/image14.tiff"/><Relationship Id="rId1" Type="http://schemas.openxmlformats.org/officeDocument/2006/relationships/slide" Target="slide23.xml"/></Relationships>
</file>

<file path=ppt/slides/_rels/slide36.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3" Type="http://schemas.openxmlformats.org/officeDocument/2006/relationships/image" Target="../media/image31.png"/><Relationship Id="rId2" Type="http://schemas.openxmlformats.org/officeDocument/2006/relationships/image" Target="../media/image14.tiff"/><Relationship Id="rId1" Type="http://schemas.openxmlformats.org/officeDocument/2006/relationships/slide" Target="slide23.xml"/></Relationships>
</file>

<file path=ppt/slides/_rels/slide3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5.png"/><Relationship Id="rId2" Type="http://schemas.openxmlformats.org/officeDocument/2006/relationships/image" Target="../media/image15.tiff"/><Relationship Id="rId1" Type="http://schemas.openxmlformats.org/officeDocument/2006/relationships/slide" Target="slide23.xml"/></Relationships>
</file>

<file path=ppt/slides/_rels/slide38.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1.xml"/><Relationship Id="rId5" Type="http://schemas.openxmlformats.org/officeDocument/2006/relationships/slide" Target="slide42.xml"/><Relationship Id="rId4" Type="http://schemas.openxmlformats.org/officeDocument/2006/relationships/slide" Target="slide40.xml"/><Relationship Id="rId3" Type="http://schemas.openxmlformats.org/officeDocument/2006/relationships/slide" Target="slide41.xml"/><Relationship Id="rId2" Type="http://schemas.openxmlformats.org/officeDocument/2006/relationships/slide" Target="slide39.xml"/><Relationship Id="rId1" Type="http://schemas.openxmlformats.org/officeDocument/2006/relationships/slide" Target="slide1.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6.tiff"/><Relationship Id="rId1" Type="http://schemas.openxmlformats.org/officeDocument/2006/relationships/slide" Target="slide38.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slide" Target="slide10.xml"/><Relationship Id="rId2" Type="http://schemas.openxmlformats.org/officeDocument/2006/relationships/image" Target="../media/image1.tiff"/><Relationship Id="rId1" Type="http://schemas.openxmlformats.org/officeDocument/2006/relationships/slide" Target="slide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3.tiff"/><Relationship Id="rId1" Type="http://schemas.openxmlformats.org/officeDocument/2006/relationships/slide" Target="slide38.xml"/></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15.tiff"/><Relationship Id="rId1" Type="http://schemas.openxmlformats.org/officeDocument/2006/relationships/slide" Target="slide38.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7.png"/><Relationship Id="rId1" Type="http://schemas.openxmlformats.org/officeDocument/2006/relationships/slide" Target="slide3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slide" Target="slide7.xml"/><Relationship Id="rId2" Type="http://schemas.openxmlformats.org/officeDocument/2006/relationships/image" Target="../media/image1.tiff"/><Relationship Id="rId1" Type="http://schemas.openxmlformats.org/officeDocument/2006/relationships/slide" Target="slide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tiff"/><Relationship Id="rId1" Type="http://schemas.openxmlformats.org/officeDocument/2006/relationships/slide" Target="slide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slide" Target="slide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slide" Target="slide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nvGraphicFramePr>
        <p:xfrm>
          <a:off x="2032000" y="1034977"/>
          <a:ext cx="8128000" cy="541866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框架 1">
            <a:hlinkClick r:id="rId1" action="ppaction://hlinksldjump"/>
          </p:cNvPr>
          <p:cNvSpPr/>
          <p:nvPr/>
        </p:nvSpPr>
        <p:spPr>
          <a:xfrm>
            <a:off x="252000" y="896400"/>
            <a:ext cx="4078014" cy="756744"/>
          </a:xfrm>
          <a:prstGeom prst="fram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2400" dirty="0">
                <a:solidFill>
                  <a:schemeClr val="tx1"/>
                </a:solidFill>
                <a:latin typeface="Times New Roman" panose="02020603050405020304" pitchFamily="18" charset="0"/>
                <a:cs typeface="Times New Roman" panose="02020603050405020304" pitchFamily="18" charset="0"/>
              </a:rPr>
              <a:t>4.</a:t>
            </a:r>
            <a:r>
              <a:rPr kumimoji="1" lang="zh-CN" altLang="en-US" sz="2400" dirty="0">
                <a:solidFill>
                  <a:schemeClr val="tx1"/>
                </a:solidFill>
                <a:latin typeface="Times New Roman" panose="02020603050405020304" pitchFamily="18" charset="0"/>
                <a:cs typeface="Times New Roman" panose="02020603050405020304" pitchFamily="18" charset="0"/>
              </a:rPr>
              <a:t>驻极体话筒</a:t>
            </a:r>
            <a:endParaRPr kumimoji="1" lang="zh-CN" altLang="en-US" sz="2400" dirty="0">
              <a:solidFill>
                <a:schemeClr val="tx1"/>
              </a:solidFill>
              <a:latin typeface="Times New Roman" panose="02020603050405020304" pitchFamily="18" charset="0"/>
              <a:cs typeface="Times New Roman" panose="02020603050405020304" pitchFamily="18" charset="0"/>
            </a:endParaRPr>
          </a:p>
        </p:txBody>
      </p:sp>
      <p:sp>
        <p:nvSpPr>
          <p:cNvPr id="4" name="矩形 3"/>
          <p:cNvSpPr/>
          <p:nvPr/>
        </p:nvSpPr>
        <p:spPr>
          <a:xfrm>
            <a:off x="621382" y="1883628"/>
            <a:ext cx="10974873" cy="830997"/>
          </a:xfrm>
          <a:prstGeom prst="rect">
            <a:avLst/>
          </a:prstGeom>
        </p:spPr>
        <p:txBody>
          <a:bodyPr wrap="square">
            <a:spAutoFit/>
          </a:bodyPr>
          <a:lstStyle/>
          <a:p>
            <a:pPr>
              <a:spcBef>
                <a:spcPts val="600"/>
              </a:spcBef>
              <a:spcAft>
                <a:spcPts val="600"/>
              </a:spcAft>
            </a:pPr>
            <a:r>
              <a:rPr kumimoji="1" lang="zh-CN" altLang="en-US" sz="2400" b="1" dirty="0">
                <a:latin typeface="Times New Roman" panose="02020603050405020304" pitchFamily="18" charset="0"/>
                <a:cs typeface="Times New Roman" panose="02020603050405020304" pitchFamily="18" charset="0"/>
              </a:rPr>
              <a:t>驻极体：</a:t>
            </a:r>
            <a:r>
              <a:rPr kumimoji="1" lang="zh-CN" altLang="en-US" sz="2400" dirty="0">
                <a:latin typeface="Times New Roman" panose="02020603050405020304" pitchFamily="18" charset="0"/>
                <a:cs typeface="Times New Roman" panose="02020603050405020304" pitchFamily="18" charset="0"/>
              </a:rPr>
              <a:t>不导电物质（例如塑料）在高压电场作用下其原子的外层电子被拉出既定轨道而聚集到材料的表面，从而形成“极化”现象，这种材料叫做驻极体。</a:t>
            </a:r>
            <a:endParaRPr kumimoji="1" lang="zh-CN" altLang="en-US" sz="2400" dirty="0">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2"/>
          <a:stretch>
            <a:fillRect/>
          </a:stretch>
        </p:blipFill>
        <p:spPr>
          <a:xfrm>
            <a:off x="1905000" y="2945976"/>
            <a:ext cx="8382000" cy="2844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框架 1">
            <a:hlinkClick r:id="rId1" action="ppaction://hlinksldjump"/>
          </p:cNvPr>
          <p:cNvSpPr/>
          <p:nvPr/>
        </p:nvSpPr>
        <p:spPr>
          <a:xfrm>
            <a:off x="252000" y="896400"/>
            <a:ext cx="4078014" cy="756744"/>
          </a:xfrm>
          <a:prstGeom prst="fram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2400" dirty="0">
                <a:solidFill>
                  <a:schemeClr val="tx1"/>
                </a:solidFill>
                <a:latin typeface="Times New Roman" panose="02020603050405020304" pitchFamily="18" charset="0"/>
                <a:cs typeface="Times New Roman" panose="02020603050405020304" pitchFamily="18" charset="0"/>
              </a:rPr>
              <a:t>4.</a:t>
            </a:r>
            <a:r>
              <a:rPr kumimoji="1" lang="zh-CN" altLang="en-US" sz="2400" dirty="0">
                <a:solidFill>
                  <a:schemeClr val="tx1"/>
                </a:solidFill>
                <a:latin typeface="Times New Roman" panose="02020603050405020304" pitchFamily="18" charset="0"/>
                <a:cs typeface="Times New Roman" panose="02020603050405020304" pitchFamily="18" charset="0"/>
              </a:rPr>
              <a:t>驻极体话筒</a:t>
            </a:r>
            <a:endParaRPr kumimoji="1" lang="zh-CN" altLang="en-US" sz="2400" dirty="0">
              <a:solidFill>
                <a:schemeClr val="tx1"/>
              </a:solidFill>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stretch>
            <a:fillRect/>
          </a:stretch>
        </p:blipFill>
        <p:spPr>
          <a:xfrm>
            <a:off x="252000" y="2008066"/>
            <a:ext cx="6321136" cy="4470087"/>
          </a:xfrm>
          <a:prstGeom prst="rect">
            <a:avLst/>
          </a:prstGeom>
        </p:spPr>
      </p:pic>
      <p:pic>
        <p:nvPicPr>
          <p:cNvPr id="6" name="图片 5"/>
          <p:cNvPicPr>
            <a:picLocks noChangeAspect="1"/>
          </p:cNvPicPr>
          <p:nvPr/>
        </p:nvPicPr>
        <p:blipFill>
          <a:blip r:embed="rId3"/>
          <a:stretch>
            <a:fillRect/>
          </a:stretch>
        </p:blipFill>
        <p:spPr>
          <a:xfrm>
            <a:off x="6573136" y="896400"/>
            <a:ext cx="5248290" cy="2811584"/>
          </a:xfrm>
          <a:prstGeom prst="rect">
            <a:avLst/>
          </a:prstGeom>
        </p:spPr>
      </p:pic>
      <p:pic>
        <p:nvPicPr>
          <p:cNvPr id="8" name="图片 7"/>
          <p:cNvPicPr>
            <a:picLocks noChangeAspect="1"/>
          </p:cNvPicPr>
          <p:nvPr/>
        </p:nvPicPr>
        <p:blipFill>
          <a:blip r:embed="rId4"/>
          <a:stretch>
            <a:fillRect/>
          </a:stretch>
        </p:blipFill>
        <p:spPr>
          <a:xfrm>
            <a:off x="7654231" y="3707984"/>
            <a:ext cx="3086100" cy="2819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21382" y="1883628"/>
            <a:ext cx="10974873" cy="830997"/>
          </a:xfrm>
          <a:prstGeom prst="rect">
            <a:avLst/>
          </a:prstGeom>
        </p:spPr>
        <p:txBody>
          <a:bodyPr wrap="square">
            <a:spAutoFit/>
          </a:bodyPr>
          <a:lstStyle/>
          <a:p>
            <a:pPr>
              <a:spcBef>
                <a:spcPts val="600"/>
              </a:spcBef>
              <a:spcAft>
                <a:spcPts val="600"/>
              </a:spcAft>
            </a:pPr>
            <a:r>
              <a:rPr kumimoji="1" lang="zh-CN" altLang="en-US" sz="2400" b="1" dirty="0">
                <a:latin typeface="Times New Roman" panose="02020603050405020304" pitchFamily="18" charset="0"/>
                <a:cs typeface="Times New Roman" panose="02020603050405020304" pitchFamily="18" charset="0"/>
              </a:rPr>
              <a:t>驻极体工作原理：</a:t>
            </a:r>
            <a:r>
              <a:rPr kumimoji="1" lang="zh-CN" altLang="en-US" sz="2400" dirty="0">
                <a:latin typeface="Times New Roman" panose="02020603050405020304" pitchFamily="18" charset="0"/>
                <a:cs typeface="Times New Roman" panose="02020603050405020304" pitchFamily="18" charset="0"/>
              </a:rPr>
              <a:t>由于驻极体振膜随着声波振动，故振膜与金属电极板的距离随声波不断发生改变，则两端将会出现音频电压。</a:t>
            </a:r>
            <a:endParaRPr kumimoji="1" lang="zh-CN" altLang="en-US" sz="2400" dirty="0">
              <a:latin typeface="Times New Roman" panose="02020603050405020304" pitchFamily="18" charset="0"/>
              <a:cs typeface="Times New Roman" panose="02020603050405020304" pitchFamily="18" charset="0"/>
            </a:endParaRPr>
          </a:p>
        </p:txBody>
      </p:sp>
      <p:sp>
        <p:nvSpPr>
          <p:cNvPr id="3" name="框架 2">
            <a:hlinkClick r:id="rId1" action="ppaction://hlinksldjump"/>
          </p:cNvPr>
          <p:cNvSpPr/>
          <p:nvPr/>
        </p:nvSpPr>
        <p:spPr>
          <a:xfrm>
            <a:off x="252000" y="896400"/>
            <a:ext cx="4078014" cy="756744"/>
          </a:xfrm>
          <a:prstGeom prst="fram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2400" dirty="0">
                <a:solidFill>
                  <a:schemeClr val="tx1"/>
                </a:solidFill>
                <a:latin typeface="Times New Roman" panose="02020603050405020304" pitchFamily="18" charset="0"/>
                <a:cs typeface="Times New Roman" panose="02020603050405020304" pitchFamily="18" charset="0"/>
              </a:rPr>
              <a:t>4.</a:t>
            </a:r>
            <a:r>
              <a:rPr kumimoji="1" lang="zh-CN" altLang="en-US" sz="2400" dirty="0">
                <a:solidFill>
                  <a:schemeClr val="tx1"/>
                </a:solidFill>
                <a:latin typeface="Times New Roman" panose="02020603050405020304" pitchFamily="18" charset="0"/>
                <a:cs typeface="Times New Roman" panose="02020603050405020304" pitchFamily="18" charset="0"/>
              </a:rPr>
              <a:t>驻极体话筒</a:t>
            </a:r>
            <a:endParaRPr kumimoji="1" lang="zh-CN" altLang="en-US" sz="2400" dirty="0">
              <a:solidFill>
                <a:schemeClr val="tx1"/>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4" name="矩形 3">
                <a:extLst>
                  <a:ext uri="{FF2B5EF4-FFF2-40B4-BE49-F238E27FC236}">
                    <ele attr="{2E153BEA-B7FA-F740-80AD-C52ADBBBB449}"/>
                  </a:ext>
                </a:extLst>
              </p:cNvPr>
              <p:cNvSpPr/>
              <p:nvPr/>
            </p:nvSpPr>
            <p:spPr>
              <a:xfrm>
                <a:off x="621382" y="2728755"/>
                <a:ext cx="10974873" cy="830997"/>
              </a:xfrm>
              <a:prstGeom prst="rect">
                <a:avLst/>
              </a:prstGeom>
            </p:spPr>
            <p:txBody>
              <a:bodyPr wrap="square">
                <a:spAutoFit/>
              </a:bodyPr>
              <a:lstStyle/>
              <a:p>
                <a:pPr>
                  <a:spcBef>
                    <a:spcPts val="600"/>
                  </a:spcBef>
                  <a:spcAft>
                    <a:spcPts val="600"/>
                  </a:spcAft>
                </a:pPr>
                <a:r>
                  <a:rPr kumimoji="1" lang="zh-CN" altLang="en-US" sz="2400" b="1" dirty="0">
                    <a:latin typeface="Times New Roman" panose="02020603050405020304" pitchFamily="18" charset="0"/>
                    <a:cs typeface="Times New Roman" panose="02020603050405020304" pitchFamily="18" charset="0"/>
                  </a:rPr>
                  <a:t>驻极体性能特点：</a:t>
                </a:r>
                <a:r>
                  <a:rPr kumimoji="1" lang="zh-CN" altLang="en-US" sz="2400" dirty="0">
                    <a:latin typeface="Times New Roman" panose="02020603050405020304" pitchFamily="18" charset="0"/>
                    <a:cs typeface="Times New Roman" panose="02020603050405020304" pitchFamily="18" charset="0"/>
                  </a:rPr>
                  <a:t>驻极体振膜与金属电极之间的电容大约为几十皮法，故其容抗很大，</a:t>
                </a:r>
                <a14:m>
                  <m:oMath xmlns:m="http://schemas.openxmlformats.org/officeDocument/2006/math">
                    <m:f>
                      <m:fPr>
                        <m:type m:val="skw"/>
                        <m:ctrlPr>
                          <a:rPr kumimoji="1" lang="zh-CN" altLang="en-US" sz="2400" i="1" smtClean="0">
                            <a:latin typeface="Cambria Math" panose="02040503050406030204" pitchFamily="18" charset="0"/>
                            <a:cs typeface="Times New Roman" panose="02020603050405020304" pitchFamily="18" charset="0"/>
                          </a:rPr>
                        </m:ctrlPr>
                      </m:fPr>
                      <m:num>
                        <m:r>
                          <a:rPr kumimoji="1" lang="en-US" altLang="zh-CN" sz="2400" b="0" i="1" smtClean="0">
                            <a:latin typeface="Cambria Math" panose="02040503050406030204" pitchFamily="18" charset="0"/>
                            <a:cs typeface="Times New Roman" panose="02020603050405020304" pitchFamily="18" charset="0"/>
                          </a:rPr>
                          <m:t>1</m:t>
                        </m:r>
                      </m:num>
                      <m:den>
                        <m:r>
                          <a:rPr kumimoji="1" lang="zh-CN" altLang="en-US" sz="2400" i="1" smtClean="0">
                            <a:latin typeface="Cambria Math" panose="02040503050406030204" pitchFamily="18" charset="0"/>
                            <a:cs typeface="Times New Roman" panose="02020603050405020304" pitchFamily="18" charset="0"/>
                          </a:rPr>
                          <m:t>𝜔</m:t>
                        </m:r>
                        <m:r>
                          <m:rPr>
                            <m:sty m:val="p"/>
                          </m:rPr>
                          <a:rPr kumimoji="1" lang="en-US" altLang="zh-CN" sz="2400" i="1">
                            <a:latin typeface="Cambria Math" panose="02040503050406030204" pitchFamily="18" charset="0"/>
                            <a:cs typeface="Times New Roman" panose="02020603050405020304" pitchFamily="18" charset="0"/>
                          </a:rPr>
                          <m:t>C</m:t>
                        </m:r>
                      </m:den>
                    </m:f>
                  </m:oMath>
                </a14:m>
                <a:r>
                  <a:rPr kumimoji="1" lang="zh-CN" altLang="en-US" sz="2400" dirty="0">
                    <a:latin typeface="Times New Roman" panose="02020603050405020304" pitchFamily="18" charset="0"/>
                    <a:cs typeface="Times New Roman" panose="02020603050405020304" pitchFamily="18" charset="0"/>
                  </a:rPr>
                  <a:t>。大约达到</a:t>
                </a:r>
                <a:r>
                  <a:rPr kumimoji="1" lang="en-US" altLang="zh-CN" sz="2400" dirty="0">
                    <a:latin typeface="Times New Roman" panose="02020603050405020304" pitchFamily="18" charset="0"/>
                    <a:cs typeface="Times New Roman" panose="02020603050405020304" pitchFamily="18" charset="0"/>
                  </a:rPr>
                  <a:t>10MΩ</a:t>
                </a:r>
                <a:r>
                  <a:rPr kumimoji="1" lang="zh-CN" altLang="en-US" sz="2400" dirty="0">
                    <a:latin typeface="Times New Roman" panose="02020603050405020304" pitchFamily="18" charset="0"/>
                    <a:cs typeface="Times New Roman" panose="02020603050405020304" pitchFamily="18" charset="0"/>
                  </a:rPr>
                  <a:t>。所以，内部采用一个结型场效应管做放大。</a:t>
                </a:r>
              </a:p>
            </p:txBody>
          </p:sp>
        </mc:Choice>
        <mc:Fallback>
          <p:sp>
            <p:nvSpPr>
              <p:cNvPr id="4" name="矩形 3"/>
              <p:cNvSpPr>
                <a:spLocks noRot="1" noChangeAspect="1" noMove="1" noResize="1" noEditPoints="1" noAdjustHandles="1" noChangeArrowheads="1" noChangeShapeType="1" noTextEdit="1"/>
              </p:cNvSpPr>
              <p:nvPr/>
            </p:nvSpPr>
            <p:spPr>
              <a:xfrm>
                <a:off x="621382" y="2728755"/>
                <a:ext cx="10974873" cy="830997"/>
              </a:xfrm>
              <a:prstGeom prst="rect">
                <a:avLst/>
              </a:prstGeom>
              <a:blipFill rotWithShape="1">
                <a:blip r:embed="rId2"/>
                <a:stretch>
                  <a:fillRect l="-809" t="-27273" b="-107576"/>
                </a:stretch>
              </a:blipFill>
            </p:spPr>
            <p:txBody>
              <a:bodyPr/>
              <a:lstStyle/>
              <a:p>
                <a:r>
                  <a:rPr lang="zh-CN" altLang="en-US">
                    <a:noFill/>
                  </a:rPr>
                  <a:t> </a:t>
                </a:r>
                <a:endParaRPr lang="zh-CN" altLang="en-US">
                  <a:noFill/>
                </a:endParaRPr>
              </a:p>
            </p:txBody>
          </p:sp>
        </mc:Fallback>
      </mc:AlternateContent>
      <p:pic>
        <p:nvPicPr>
          <p:cNvPr id="6" name="图片 5"/>
          <p:cNvPicPr>
            <a:picLocks noChangeAspect="1"/>
          </p:cNvPicPr>
          <p:nvPr/>
        </p:nvPicPr>
        <p:blipFill>
          <a:blip r:embed="rId3"/>
          <a:stretch>
            <a:fillRect/>
          </a:stretch>
        </p:blipFill>
        <p:spPr>
          <a:xfrm>
            <a:off x="3353244" y="1981200"/>
            <a:ext cx="5176413" cy="472203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1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left)">
                                      <p:cBhvr>
                                        <p:cTn id="12" dur="1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框架 1">
            <a:hlinkClick r:id="rId1" action="ppaction://hlinksldjump"/>
          </p:cNvPr>
          <p:cNvSpPr/>
          <p:nvPr/>
        </p:nvSpPr>
        <p:spPr>
          <a:xfrm>
            <a:off x="252000" y="896400"/>
            <a:ext cx="4078014" cy="756744"/>
          </a:xfrm>
          <a:prstGeom prst="fram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2400" dirty="0">
                <a:solidFill>
                  <a:schemeClr val="tx1"/>
                </a:solidFill>
                <a:latin typeface="Times New Roman" panose="02020603050405020304" pitchFamily="18" charset="0"/>
                <a:cs typeface="Times New Roman" panose="02020603050405020304" pitchFamily="18" charset="0"/>
              </a:rPr>
              <a:t>4.</a:t>
            </a:r>
            <a:r>
              <a:rPr kumimoji="1" lang="zh-CN" altLang="en-US" sz="2400" dirty="0">
                <a:solidFill>
                  <a:schemeClr val="tx1"/>
                </a:solidFill>
                <a:latin typeface="Times New Roman" panose="02020603050405020304" pitchFamily="18" charset="0"/>
                <a:cs typeface="Times New Roman" panose="02020603050405020304" pitchFamily="18" charset="0"/>
              </a:rPr>
              <a:t>驻极体话筒</a:t>
            </a:r>
            <a:endParaRPr kumimoji="1" lang="zh-CN" altLang="en-US" sz="2400" dirty="0">
              <a:solidFill>
                <a:schemeClr val="tx1"/>
              </a:solidFill>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2"/>
          <a:stretch>
            <a:fillRect/>
          </a:stretch>
        </p:blipFill>
        <p:spPr>
          <a:xfrm>
            <a:off x="8437127" y="896400"/>
            <a:ext cx="3278642" cy="2990850"/>
          </a:xfrm>
          <a:prstGeom prst="rect">
            <a:avLst/>
          </a:prstGeom>
        </p:spPr>
      </p:pic>
      <p:sp>
        <p:nvSpPr>
          <p:cNvPr id="4" name="矩形 3"/>
          <p:cNvSpPr/>
          <p:nvPr/>
        </p:nvSpPr>
        <p:spPr>
          <a:xfrm>
            <a:off x="621382" y="1883628"/>
            <a:ext cx="7815745" cy="2246769"/>
          </a:xfrm>
          <a:prstGeom prst="rect">
            <a:avLst/>
          </a:prstGeom>
        </p:spPr>
        <p:txBody>
          <a:bodyPr wrap="square">
            <a:spAutoFit/>
          </a:bodyPr>
          <a:lstStyle/>
          <a:p>
            <a:pPr marL="1738630" indent="-1738630">
              <a:spcBef>
                <a:spcPts val="600"/>
              </a:spcBef>
              <a:spcAft>
                <a:spcPts val="600"/>
              </a:spcAft>
            </a:pPr>
            <a:r>
              <a:rPr kumimoji="1" lang="zh-CN" altLang="en-US" sz="2400" b="1" dirty="0">
                <a:latin typeface="Times New Roman" panose="02020603050405020304" pitchFamily="18" charset="0"/>
                <a:cs typeface="Times New Roman" panose="02020603050405020304" pitchFamily="18" charset="0"/>
              </a:rPr>
              <a:t>漏极电阻：</a:t>
            </a:r>
            <a:r>
              <a:rPr kumimoji="1" lang="en-US" altLang="zh-CN" sz="2400" b="1" dirty="0">
                <a:latin typeface="Times New Roman" panose="02020603050405020304" pitchFamily="18" charset="0"/>
                <a:cs typeface="Times New Roman" panose="02020603050405020304" pitchFamily="18" charset="0"/>
              </a:rPr>
              <a:t>	</a:t>
            </a:r>
            <a:endParaRPr kumimoji="1" lang="en-US" altLang="zh-CN" sz="2400" b="1" dirty="0">
              <a:latin typeface="Times New Roman" panose="02020603050405020304" pitchFamily="18" charset="0"/>
              <a:cs typeface="Times New Roman" panose="02020603050405020304" pitchFamily="18" charset="0"/>
            </a:endParaRPr>
          </a:p>
          <a:p>
            <a:pPr marL="457200" indent="-457200">
              <a:spcBef>
                <a:spcPts val="600"/>
              </a:spcBef>
              <a:spcAft>
                <a:spcPts val="600"/>
              </a:spcAft>
              <a:buAutoNum type="circleNumDbPlain"/>
            </a:pPr>
            <a:r>
              <a:rPr kumimoji="1" lang="zh-CN" altLang="en-US" sz="2400" dirty="0">
                <a:latin typeface="Times New Roman" panose="02020603050405020304" pitchFamily="18" charset="0"/>
                <a:cs typeface="Times New Roman" panose="02020603050405020304" pitchFamily="18" charset="0"/>
              </a:rPr>
              <a:t>阻值越大则输出信号幅度越大，但是过大则场效应管可能进入非线性区，无法放大。</a:t>
            </a:r>
            <a:endParaRPr kumimoji="1" lang="en-US" altLang="zh-CN" sz="2400" dirty="0">
              <a:latin typeface="Times New Roman" panose="02020603050405020304" pitchFamily="18" charset="0"/>
              <a:cs typeface="Times New Roman" panose="02020603050405020304" pitchFamily="18" charset="0"/>
            </a:endParaRPr>
          </a:p>
          <a:p>
            <a:pPr marL="457200" indent="-457200">
              <a:spcBef>
                <a:spcPts val="600"/>
              </a:spcBef>
              <a:spcAft>
                <a:spcPts val="600"/>
              </a:spcAft>
              <a:buAutoNum type="circleNumDbPlain"/>
            </a:pPr>
            <a:r>
              <a:rPr kumimoji="1" lang="zh-CN" altLang="en-US" sz="2400" dirty="0">
                <a:latin typeface="Times New Roman" panose="02020603050405020304" pitchFamily="18" charset="0"/>
                <a:cs typeface="Times New Roman" panose="02020603050405020304" pitchFamily="18" charset="0"/>
              </a:rPr>
              <a:t>可以通过测量漏极静态电位判断场效应管是否工作在放大区。漏极静态电位应该在几伏特左右。</a:t>
            </a:r>
            <a:endParaRPr kumimoji="1" lang="en-US" altLang="zh-CN" sz="2400" dirty="0">
              <a:latin typeface="Times New Roman" panose="02020603050405020304" pitchFamily="18" charset="0"/>
              <a:cs typeface="Times New Roman" panose="02020603050405020304" pitchFamily="18" charset="0"/>
            </a:endParaRPr>
          </a:p>
        </p:txBody>
      </p:sp>
      <p:sp>
        <p:nvSpPr>
          <p:cNvPr id="5" name="矩形 4"/>
          <p:cNvSpPr/>
          <p:nvPr/>
        </p:nvSpPr>
        <p:spPr>
          <a:xfrm>
            <a:off x="621382" y="4178906"/>
            <a:ext cx="11094387" cy="2246769"/>
          </a:xfrm>
          <a:prstGeom prst="rect">
            <a:avLst/>
          </a:prstGeom>
        </p:spPr>
        <p:txBody>
          <a:bodyPr wrap="square">
            <a:spAutoFit/>
          </a:bodyPr>
          <a:lstStyle/>
          <a:p>
            <a:pPr marL="457200" indent="-457200">
              <a:spcBef>
                <a:spcPts val="600"/>
              </a:spcBef>
              <a:spcAft>
                <a:spcPts val="600"/>
              </a:spcAft>
              <a:buFont typeface="+mj-ea"/>
              <a:buAutoNum type="circleNumDbPlain" startAt="3"/>
            </a:pPr>
            <a:r>
              <a:rPr kumimoji="1" lang="zh-CN" altLang="en-US" sz="2400" dirty="0">
                <a:latin typeface="Times New Roman" panose="02020603050405020304" pitchFamily="18" charset="0"/>
                <a:cs typeface="Times New Roman" panose="02020603050405020304" pitchFamily="18" charset="0"/>
              </a:rPr>
              <a:t>阻值越小则输出信号幅度越小。</a:t>
            </a:r>
            <a:endParaRPr kumimoji="1" lang="en-US" altLang="zh-CN" sz="2400" dirty="0">
              <a:latin typeface="Times New Roman" panose="02020603050405020304" pitchFamily="18" charset="0"/>
              <a:cs typeface="Times New Roman" panose="02020603050405020304" pitchFamily="18" charset="0"/>
            </a:endParaRPr>
          </a:p>
          <a:p>
            <a:pPr marL="457200" indent="-457200">
              <a:spcBef>
                <a:spcPts val="600"/>
              </a:spcBef>
              <a:spcAft>
                <a:spcPts val="600"/>
              </a:spcAft>
              <a:buAutoNum type="circleNumDbPlain" startAt="3"/>
            </a:pPr>
            <a:r>
              <a:rPr kumimoji="1" lang="zh-CN" altLang="en-US" sz="2400" dirty="0">
                <a:latin typeface="Times New Roman" panose="02020603050405020304" pitchFamily="18" charset="0"/>
                <a:cs typeface="Times New Roman" panose="02020603050405020304" pitchFamily="18" charset="0"/>
              </a:rPr>
              <a:t>漏极电阻的阻值一般在</a:t>
            </a:r>
            <a:r>
              <a:rPr kumimoji="1" lang="en-US" altLang="zh-CN" sz="2400" dirty="0">
                <a:latin typeface="Times New Roman" panose="02020603050405020304" pitchFamily="18" charset="0"/>
                <a:cs typeface="Times New Roman" panose="02020603050405020304" pitchFamily="18" charset="0"/>
              </a:rPr>
              <a:t>1kΩ</a:t>
            </a:r>
            <a:r>
              <a:rPr kumimoji="1" lang="zh-CN" altLang="en-US" sz="2400" dirty="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~5kΩ</a:t>
            </a:r>
            <a:r>
              <a:rPr kumimoji="1" lang="zh-CN" altLang="en-US" sz="2400" dirty="0">
                <a:latin typeface="Times New Roman" panose="02020603050405020304" pitchFamily="18" charset="0"/>
                <a:cs typeface="Times New Roman" panose="02020603050405020304" pitchFamily="18" charset="0"/>
              </a:rPr>
              <a:t>之间（电源电压越高，漏极电阻取值也就可以越大）。</a:t>
            </a:r>
            <a:endParaRPr kumimoji="1" lang="en-US" altLang="zh-CN" sz="2400" dirty="0">
              <a:latin typeface="Times New Roman" panose="02020603050405020304" pitchFamily="18" charset="0"/>
              <a:cs typeface="Times New Roman" panose="02020603050405020304" pitchFamily="18" charset="0"/>
            </a:endParaRPr>
          </a:p>
          <a:p>
            <a:pPr marL="457200" indent="-457200">
              <a:spcBef>
                <a:spcPts val="600"/>
              </a:spcBef>
              <a:spcAft>
                <a:spcPts val="600"/>
              </a:spcAft>
              <a:buAutoNum type="circleNumDbPlain" startAt="3"/>
            </a:pPr>
            <a:r>
              <a:rPr kumimoji="1" lang="zh-CN" altLang="en-US" sz="2400" dirty="0">
                <a:latin typeface="Times New Roman" panose="02020603050405020304" pitchFamily="18" charset="0"/>
                <a:cs typeface="Times New Roman" panose="02020603050405020304" pitchFamily="18" charset="0"/>
              </a:rPr>
              <a:t>在漏极电阻两端并联一个电容（或者输出端对地并联接入一个电容），则可构成一个低通型的语音信号源。</a:t>
            </a:r>
            <a:r>
              <a:rPr kumimoji="1" lang="el-GR" altLang="zh-CN" sz="2400" dirty="0">
                <a:latin typeface="Times New Roman" panose="02020603050405020304" pitchFamily="18" charset="0"/>
                <a:cs typeface="Times New Roman" panose="02020603050405020304" pitchFamily="18" charset="0"/>
              </a:rPr>
              <a:t>τ</a:t>
            </a:r>
            <a:r>
              <a:rPr kumimoji="1" lang="zh-CN" altLang="en-US" sz="2400" dirty="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a:t>
            </a:r>
            <a:r>
              <a:rPr kumimoji="1" lang="zh-CN" altLang="en-US" sz="2400" dirty="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RC</a:t>
            </a:r>
            <a:endParaRPr kumimoji="1" lang="zh-CN" alt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1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wipe(left)">
                                      <p:cBhvr>
                                        <p:cTn id="22" dur="1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wipe(left)">
                                      <p:cBhvr>
                                        <p:cTn id="27" dur="1500"/>
                                        <p:tgtEl>
                                          <p:spTgt spid="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Effect transition="in" filter="wipe(left)">
                                      <p:cBhvr>
                                        <p:cTn id="32" dur="1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框架 1">
            <a:hlinkClick r:id="rId1" action="ppaction://hlinksldjump"/>
          </p:cNvPr>
          <p:cNvSpPr/>
          <p:nvPr/>
        </p:nvSpPr>
        <p:spPr>
          <a:xfrm>
            <a:off x="252000" y="896400"/>
            <a:ext cx="4078014" cy="756744"/>
          </a:xfrm>
          <a:prstGeom prst="fram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2400" dirty="0">
                <a:solidFill>
                  <a:schemeClr val="tx1"/>
                </a:solidFill>
                <a:latin typeface="Times New Roman" panose="02020603050405020304" pitchFamily="18" charset="0"/>
                <a:cs typeface="Times New Roman" panose="02020603050405020304" pitchFamily="18" charset="0"/>
              </a:rPr>
              <a:t>4.</a:t>
            </a:r>
            <a:r>
              <a:rPr kumimoji="1" lang="zh-CN" altLang="en-US" sz="2400" dirty="0">
                <a:solidFill>
                  <a:schemeClr val="tx1"/>
                </a:solidFill>
                <a:latin typeface="Times New Roman" panose="02020603050405020304" pitchFamily="18" charset="0"/>
                <a:cs typeface="Times New Roman" panose="02020603050405020304" pitchFamily="18" charset="0"/>
              </a:rPr>
              <a:t>驻极体话筒</a:t>
            </a:r>
            <a:endParaRPr kumimoji="1" lang="zh-CN" altLang="en-US" sz="2400" dirty="0">
              <a:solidFill>
                <a:schemeClr val="tx1"/>
              </a:solidFill>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2"/>
          <a:stretch>
            <a:fillRect/>
          </a:stretch>
        </p:blipFill>
        <p:spPr>
          <a:xfrm>
            <a:off x="8437127" y="896400"/>
            <a:ext cx="3278642" cy="2990850"/>
          </a:xfrm>
          <a:prstGeom prst="rect">
            <a:avLst/>
          </a:prstGeom>
        </p:spPr>
      </p:pic>
      <p:sp>
        <p:nvSpPr>
          <p:cNvPr id="4" name="矩形 3"/>
          <p:cNvSpPr/>
          <p:nvPr/>
        </p:nvSpPr>
        <p:spPr>
          <a:xfrm>
            <a:off x="621382" y="2174582"/>
            <a:ext cx="8384073" cy="2031325"/>
          </a:xfrm>
          <a:prstGeom prst="rect">
            <a:avLst/>
          </a:prstGeom>
        </p:spPr>
        <p:txBody>
          <a:bodyPr wrap="square">
            <a:spAutoFit/>
          </a:bodyPr>
          <a:lstStyle/>
          <a:p>
            <a:pPr marL="1738630" indent="-1738630">
              <a:spcBef>
                <a:spcPts val="600"/>
              </a:spcBef>
              <a:spcAft>
                <a:spcPts val="600"/>
              </a:spcAft>
            </a:pPr>
            <a:r>
              <a:rPr kumimoji="1" lang="zh-CN" altLang="en-US" sz="2400" b="1" dirty="0">
                <a:latin typeface="Times New Roman" panose="02020603050405020304" pitchFamily="18" charset="0"/>
                <a:cs typeface="Times New Roman" panose="02020603050405020304" pitchFamily="18" charset="0"/>
              </a:rPr>
              <a:t>信号源参数：</a:t>
            </a:r>
            <a:r>
              <a:rPr kumimoji="1" lang="en-US" altLang="zh-CN" sz="2400" b="1" dirty="0">
                <a:latin typeface="Times New Roman" panose="02020603050405020304" pitchFamily="18" charset="0"/>
                <a:cs typeface="Times New Roman" panose="02020603050405020304" pitchFamily="18" charset="0"/>
              </a:rPr>
              <a:t>	</a:t>
            </a:r>
            <a:endParaRPr kumimoji="1" lang="en-US" altLang="zh-CN" sz="2400" b="1" dirty="0">
              <a:latin typeface="Times New Roman" panose="02020603050405020304" pitchFamily="18" charset="0"/>
              <a:cs typeface="Times New Roman" panose="02020603050405020304" pitchFamily="18" charset="0"/>
            </a:endParaRPr>
          </a:p>
          <a:p>
            <a:pPr marL="457200" indent="-457200">
              <a:spcBef>
                <a:spcPts val="600"/>
              </a:spcBef>
              <a:spcAft>
                <a:spcPts val="600"/>
              </a:spcAft>
              <a:buAutoNum type="circleNumDbPlain"/>
            </a:pPr>
            <a:r>
              <a:rPr kumimoji="1" lang="zh-CN" altLang="en-US" sz="2400" dirty="0">
                <a:latin typeface="Times New Roman" panose="02020603050405020304" pitchFamily="18" charset="0"/>
                <a:cs typeface="Times New Roman" panose="02020603050405020304" pitchFamily="18" charset="0"/>
              </a:rPr>
              <a:t>驻极体话筒实际上是放大器的信号源。</a:t>
            </a:r>
            <a:endParaRPr kumimoji="1" lang="en-US" altLang="zh-CN" sz="2400" dirty="0">
              <a:latin typeface="Times New Roman" panose="02020603050405020304" pitchFamily="18" charset="0"/>
              <a:cs typeface="Times New Roman" panose="02020603050405020304" pitchFamily="18" charset="0"/>
            </a:endParaRPr>
          </a:p>
          <a:p>
            <a:pPr marL="457200" indent="-457200">
              <a:spcBef>
                <a:spcPts val="600"/>
              </a:spcBef>
              <a:spcAft>
                <a:spcPts val="600"/>
              </a:spcAft>
              <a:buAutoNum type="circleNumDbPlain"/>
            </a:pPr>
            <a:r>
              <a:rPr kumimoji="1" lang="zh-CN" altLang="en-US" sz="2400" dirty="0">
                <a:latin typeface="Times New Roman" panose="02020603050405020304" pitchFamily="18" charset="0"/>
                <a:cs typeface="Times New Roman" panose="02020603050405020304" pitchFamily="18" charset="0"/>
              </a:rPr>
              <a:t>信号源应该明确的参数：输出电阻（内阻）、信号幅度。</a:t>
            </a:r>
            <a:endParaRPr kumimoji="1" lang="en-US" altLang="zh-CN" sz="2400" dirty="0">
              <a:latin typeface="Times New Roman" panose="02020603050405020304" pitchFamily="18" charset="0"/>
              <a:cs typeface="Times New Roman" panose="02020603050405020304" pitchFamily="18" charset="0"/>
            </a:endParaRPr>
          </a:p>
          <a:p>
            <a:pPr marL="457200" indent="-457200">
              <a:spcBef>
                <a:spcPts val="600"/>
              </a:spcBef>
              <a:spcAft>
                <a:spcPts val="600"/>
              </a:spcAft>
              <a:buAutoNum type="circleNumDbPlain"/>
            </a:pPr>
            <a:r>
              <a:rPr kumimoji="1" lang="zh-CN" altLang="en-US" sz="2400" dirty="0">
                <a:latin typeface="Times New Roman" panose="02020603050405020304" pitchFamily="18" charset="0"/>
                <a:cs typeface="Times New Roman" panose="02020603050405020304" pitchFamily="18" charset="0"/>
              </a:rPr>
              <a:t>无论是输出电阻还是信号幅度都可以通过实验确定。</a:t>
            </a:r>
            <a:endParaRPr kumimoji="1" lang="en-US" altLang="zh-CN" sz="2400" dirty="0">
              <a:latin typeface="Times New Roman" panose="02020603050405020304" pitchFamily="18" charset="0"/>
              <a:cs typeface="Times New Roman" panose="02020603050405020304" pitchFamily="18" charset="0"/>
            </a:endParaRPr>
          </a:p>
        </p:txBody>
      </p:sp>
      <p:sp>
        <p:nvSpPr>
          <p:cNvPr id="5" name="矩形 4"/>
          <p:cNvSpPr/>
          <p:nvPr/>
        </p:nvSpPr>
        <p:spPr>
          <a:xfrm>
            <a:off x="621382" y="4220470"/>
            <a:ext cx="11376654" cy="2031325"/>
          </a:xfrm>
          <a:prstGeom prst="rect">
            <a:avLst/>
          </a:prstGeom>
        </p:spPr>
        <p:txBody>
          <a:bodyPr wrap="square">
            <a:spAutoFit/>
          </a:bodyPr>
          <a:lstStyle/>
          <a:p>
            <a:pPr marL="457200" indent="-457200">
              <a:spcBef>
                <a:spcPts val="600"/>
              </a:spcBef>
              <a:spcAft>
                <a:spcPts val="600"/>
              </a:spcAft>
              <a:buFont typeface="+mj-ea"/>
              <a:buAutoNum type="circleNumDbPlain" startAt="4"/>
            </a:pPr>
            <a:r>
              <a:rPr kumimoji="1" lang="zh-CN" altLang="en-US" sz="2400" dirty="0">
                <a:latin typeface="Times New Roman" panose="02020603050405020304" pitchFamily="18" charset="0"/>
                <a:cs typeface="Times New Roman" panose="02020603050405020304" pitchFamily="18" charset="0"/>
              </a:rPr>
              <a:t>内阻在数值上等于漏极电阻。</a:t>
            </a:r>
            <a:endParaRPr kumimoji="1" lang="en-US" altLang="zh-CN" sz="2400" dirty="0">
              <a:latin typeface="Times New Roman" panose="02020603050405020304" pitchFamily="18" charset="0"/>
              <a:cs typeface="Times New Roman" panose="02020603050405020304" pitchFamily="18" charset="0"/>
            </a:endParaRPr>
          </a:p>
          <a:p>
            <a:pPr marL="457200" indent="-457200">
              <a:spcBef>
                <a:spcPts val="600"/>
              </a:spcBef>
              <a:spcAft>
                <a:spcPts val="600"/>
              </a:spcAft>
              <a:buAutoNum type="circleNumDbPlain" startAt="4"/>
            </a:pPr>
            <a:r>
              <a:rPr kumimoji="1" lang="zh-CN" altLang="en-US" sz="2400" dirty="0">
                <a:latin typeface="Times New Roman" panose="02020603050405020304" pitchFamily="18" charset="0"/>
                <a:cs typeface="Times New Roman" panose="02020603050405020304" pitchFamily="18" charset="0"/>
              </a:rPr>
              <a:t>话筒输出幅度一般在几毫伏</a:t>
            </a:r>
            <a:r>
              <a:rPr kumimoji="1" lang="en-US" altLang="zh-CN" sz="2400" dirty="0">
                <a:latin typeface="Times New Roman" panose="02020603050405020304" pitchFamily="18" charset="0"/>
                <a:cs typeface="Times New Roman" panose="02020603050405020304" pitchFamily="18" charset="0"/>
              </a:rPr>
              <a:t>~</a:t>
            </a:r>
            <a:r>
              <a:rPr kumimoji="1" lang="zh-CN" altLang="en-US" sz="2400" dirty="0">
                <a:latin typeface="Times New Roman" panose="02020603050405020304" pitchFamily="18" charset="0"/>
                <a:cs typeface="Times New Roman" panose="02020603050405020304" pitchFamily="18" charset="0"/>
              </a:rPr>
              <a:t>几十毫伏之间。</a:t>
            </a:r>
            <a:endParaRPr kumimoji="1" lang="en-US" altLang="zh-CN" sz="2400" dirty="0">
              <a:latin typeface="Times New Roman" panose="02020603050405020304" pitchFamily="18" charset="0"/>
              <a:cs typeface="Times New Roman" panose="02020603050405020304" pitchFamily="18" charset="0"/>
            </a:endParaRPr>
          </a:p>
          <a:p>
            <a:pPr marL="457200" indent="-457200">
              <a:spcBef>
                <a:spcPts val="600"/>
              </a:spcBef>
              <a:spcAft>
                <a:spcPts val="600"/>
              </a:spcAft>
              <a:buAutoNum type="circleNumDbPlain" startAt="4"/>
            </a:pPr>
            <a:r>
              <a:rPr kumimoji="1" lang="zh-CN" altLang="en-US" sz="2400" dirty="0">
                <a:latin typeface="Times New Roman" panose="02020603050405020304" pitchFamily="18" charset="0"/>
                <a:cs typeface="Times New Roman" panose="02020603050405020304" pitchFamily="18" charset="0"/>
              </a:rPr>
              <a:t>输出信号幅度与说话者和话筒之间的距离有关，与说话者的音量有关。</a:t>
            </a:r>
            <a:endParaRPr kumimoji="1" lang="en-US" altLang="zh-CN" sz="2400" dirty="0">
              <a:latin typeface="Times New Roman" panose="02020603050405020304" pitchFamily="18" charset="0"/>
              <a:cs typeface="Times New Roman" panose="02020603050405020304" pitchFamily="18" charset="0"/>
            </a:endParaRPr>
          </a:p>
          <a:p>
            <a:pPr marL="457200" indent="-457200">
              <a:spcBef>
                <a:spcPts val="600"/>
              </a:spcBef>
              <a:spcAft>
                <a:spcPts val="600"/>
              </a:spcAft>
              <a:buAutoNum type="circleNumDbPlain" startAt="4"/>
            </a:pPr>
            <a:r>
              <a:rPr kumimoji="1" lang="zh-CN" altLang="en-US" sz="2400" dirty="0">
                <a:latin typeface="Times New Roman" panose="02020603050405020304" pitchFamily="18" charset="0"/>
                <a:cs typeface="Times New Roman" panose="02020603050405020304" pitchFamily="18" charset="0"/>
              </a:rPr>
              <a:t>如果在漏极电阻上并联电容形成低通型信号源，则低通截止频率应该取</a:t>
            </a:r>
            <a:r>
              <a:rPr kumimoji="1" lang="en-US" altLang="zh-CN" sz="2400" dirty="0">
                <a:latin typeface="Times New Roman" panose="02020603050405020304" pitchFamily="18" charset="0"/>
                <a:cs typeface="Times New Roman" panose="02020603050405020304" pitchFamily="18" charset="0"/>
              </a:rPr>
              <a:t>3400Hz</a:t>
            </a:r>
            <a:r>
              <a:rPr kumimoji="1" lang="zh-CN" altLang="en-US" sz="2400" dirty="0">
                <a:latin typeface="Times New Roman" panose="02020603050405020304" pitchFamily="18" charset="0"/>
                <a:cs typeface="Times New Roman" panose="02020603050405020304" pitchFamily="18" charset="0"/>
              </a:rPr>
              <a:t>。</a:t>
            </a:r>
            <a:endParaRPr kumimoji="1" lang="zh-CN" alt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1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1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wipe(left)">
                                      <p:cBhvr>
                                        <p:cTn id="27" dur="1500"/>
                                        <p:tgtEl>
                                          <p:spTgt spid="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
                                            <p:txEl>
                                              <p:pRg st="1" end="1"/>
                                            </p:txEl>
                                          </p:spTgt>
                                        </p:tgtEl>
                                        <p:attrNameLst>
                                          <p:attrName>style.visibility</p:attrName>
                                        </p:attrNameLst>
                                      </p:cBhvr>
                                      <p:to>
                                        <p:strVal val="visible"/>
                                      </p:to>
                                    </p:set>
                                    <p:animEffect transition="in" filter="wipe(left)">
                                      <p:cBhvr>
                                        <p:cTn id="32" dur="1500"/>
                                        <p:tgtEl>
                                          <p:spTgt spid="5">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
                                            <p:txEl>
                                              <p:pRg st="2" end="2"/>
                                            </p:txEl>
                                          </p:spTgt>
                                        </p:tgtEl>
                                        <p:attrNameLst>
                                          <p:attrName>style.visibility</p:attrName>
                                        </p:attrNameLst>
                                      </p:cBhvr>
                                      <p:to>
                                        <p:strVal val="visible"/>
                                      </p:to>
                                    </p:set>
                                    <p:animEffect transition="in" filter="wipe(left)">
                                      <p:cBhvr>
                                        <p:cTn id="37" dur="1500"/>
                                        <p:tgtEl>
                                          <p:spTgt spid="5">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
                                            <p:txEl>
                                              <p:pRg st="3" end="3"/>
                                            </p:txEl>
                                          </p:spTgt>
                                        </p:tgtEl>
                                        <p:attrNameLst>
                                          <p:attrName>style.visibility</p:attrName>
                                        </p:attrNameLst>
                                      </p:cBhvr>
                                      <p:to>
                                        <p:strVal val="visible"/>
                                      </p:to>
                                    </p:set>
                                    <p:animEffect transition="in" filter="wipe(left)">
                                      <p:cBhvr>
                                        <p:cTn id="42" dur="1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框架 1">
            <a:hlinkClick r:id="rId1" action="ppaction://hlinksldjump"/>
          </p:cNvPr>
          <p:cNvSpPr/>
          <p:nvPr/>
        </p:nvSpPr>
        <p:spPr>
          <a:xfrm>
            <a:off x="252000" y="896400"/>
            <a:ext cx="4078014" cy="756744"/>
          </a:xfrm>
          <a:prstGeom prst="fram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2400" dirty="0">
                <a:solidFill>
                  <a:schemeClr val="tx1"/>
                </a:solidFill>
                <a:latin typeface="Times New Roman" panose="02020603050405020304" pitchFamily="18" charset="0"/>
                <a:cs typeface="Times New Roman" panose="02020603050405020304" pitchFamily="18" charset="0"/>
              </a:rPr>
              <a:t>4.</a:t>
            </a:r>
            <a:r>
              <a:rPr kumimoji="1" lang="zh-CN" altLang="en-US" sz="2400" dirty="0">
                <a:solidFill>
                  <a:schemeClr val="tx1"/>
                </a:solidFill>
                <a:latin typeface="Times New Roman" panose="02020603050405020304" pitchFamily="18" charset="0"/>
                <a:cs typeface="Times New Roman" panose="02020603050405020304" pitchFamily="18" charset="0"/>
              </a:rPr>
              <a:t>驻极体话筒</a:t>
            </a:r>
            <a:endParaRPr kumimoji="1" lang="zh-CN" altLang="en-US" sz="2400" dirty="0">
              <a:solidFill>
                <a:schemeClr val="tx1"/>
              </a:solidFill>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2"/>
          <a:stretch>
            <a:fillRect/>
          </a:stretch>
        </p:blipFill>
        <p:spPr>
          <a:xfrm>
            <a:off x="8437127" y="896400"/>
            <a:ext cx="3278642" cy="2990850"/>
          </a:xfrm>
          <a:prstGeom prst="rect">
            <a:avLst/>
          </a:prstGeom>
        </p:spPr>
      </p:pic>
      <p:sp>
        <p:nvSpPr>
          <p:cNvPr id="4" name="矩形 3"/>
          <p:cNvSpPr/>
          <p:nvPr/>
        </p:nvSpPr>
        <p:spPr>
          <a:xfrm>
            <a:off x="607527" y="2008327"/>
            <a:ext cx="7982291" cy="2246769"/>
          </a:xfrm>
          <a:prstGeom prst="rect">
            <a:avLst/>
          </a:prstGeom>
        </p:spPr>
        <p:txBody>
          <a:bodyPr wrap="square">
            <a:spAutoFit/>
          </a:bodyPr>
          <a:lstStyle/>
          <a:p>
            <a:pPr marL="1738630" indent="-1738630">
              <a:spcBef>
                <a:spcPts val="600"/>
              </a:spcBef>
              <a:spcAft>
                <a:spcPts val="600"/>
              </a:spcAft>
            </a:pPr>
            <a:r>
              <a:rPr kumimoji="1" lang="zh-CN" altLang="en-US" sz="2400" b="1" dirty="0">
                <a:latin typeface="Times New Roman" panose="02020603050405020304" pitchFamily="18" charset="0"/>
                <a:cs typeface="Times New Roman" panose="02020603050405020304" pitchFamily="18" charset="0"/>
              </a:rPr>
              <a:t>低通参数：</a:t>
            </a:r>
            <a:r>
              <a:rPr kumimoji="1" lang="en-US" altLang="zh-CN" sz="2400" b="1" dirty="0">
                <a:latin typeface="Times New Roman" panose="02020603050405020304" pitchFamily="18" charset="0"/>
                <a:cs typeface="Times New Roman" panose="02020603050405020304" pitchFamily="18" charset="0"/>
              </a:rPr>
              <a:t>	</a:t>
            </a:r>
            <a:endParaRPr kumimoji="1" lang="en-US" altLang="zh-CN" sz="2400" b="1" dirty="0">
              <a:latin typeface="Times New Roman" panose="02020603050405020304" pitchFamily="18" charset="0"/>
              <a:cs typeface="Times New Roman" panose="02020603050405020304" pitchFamily="18" charset="0"/>
            </a:endParaRPr>
          </a:p>
          <a:p>
            <a:pPr marL="457200" indent="-457200">
              <a:spcBef>
                <a:spcPts val="600"/>
              </a:spcBef>
              <a:spcAft>
                <a:spcPts val="600"/>
              </a:spcAft>
              <a:buAutoNum type="circleNumDbPlain"/>
            </a:pPr>
            <a:r>
              <a:rPr kumimoji="1" lang="zh-CN" altLang="en-US" sz="2400" dirty="0">
                <a:latin typeface="Times New Roman" panose="02020603050405020304" pitchFamily="18" charset="0"/>
                <a:cs typeface="Times New Roman" panose="02020603050405020304" pitchFamily="18" charset="0"/>
              </a:rPr>
              <a:t>漏极电流与栅</a:t>
            </a:r>
            <a:r>
              <a:rPr kumimoji="1" lang="en-US" altLang="zh-CN" sz="2400" dirty="0">
                <a:latin typeface="Times New Roman" panose="02020603050405020304" pitchFamily="18" charset="0"/>
                <a:cs typeface="Times New Roman" panose="02020603050405020304" pitchFamily="18" charset="0"/>
              </a:rPr>
              <a:t>—</a:t>
            </a:r>
            <a:r>
              <a:rPr kumimoji="1" lang="zh-CN" altLang="en-US" sz="2400" dirty="0">
                <a:latin typeface="Times New Roman" panose="02020603050405020304" pitchFamily="18" charset="0"/>
                <a:cs typeface="Times New Roman" panose="02020603050405020304" pitchFamily="18" charset="0"/>
              </a:rPr>
              <a:t>源之间电压成比例，栅</a:t>
            </a:r>
            <a:r>
              <a:rPr kumimoji="1" lang="en-US" altLang="zh-CN" sz="2400" dirty="0">
                <a:latin typeface="Times New Roman" panose="02020603050405020304" pitchFamily="18" charset="0"/>
                <a:cs typeface="Times New Roman" panose="02020603050405020304" pitchFamily="18" charset="0"/>
              </a:rPr>
              <a:t>—</a:t>
            </a:r>
            <a:r>
              <a:rPr kumimoji="1" lang="zh-CN" altLang="en-US" sz="2400" dirty="0">
                <a:latin typeface="Times New Roman" panose="02020603050405020304" pitchFamily="18" charset="0"/>
                <a:cs typeface="Times New Roman" panose="02020603050405020304" pitchFamily="18" charset="0"/>
              </a:rPr>
              <a:t>源电压与声压成比例。</a:t>
            </a:r>
            <a:endParaRPr kumimoji="1" lang="en-US" altLang="zh-CN" sz="2400" dirty="0">
              <a:latin typeface="Times New Roman" panose="02020603050405020304" pitchFamily="18" charset="0"/>
              <a:cs typeface="Times New Roman" panose="02020603050405020304" pitchFamily="18" charset="0"/>
            </a:endParaRPr>
          </a:p>
          <a:p>
            <a:pPr marL="457200" indent="-457200">
              <a:spcBef>
                <a:spcPts val="600"/>
              </a:spcBef>
              <a:spcAft>
                <a:spcPts val="600"/>
              </a:spcAft>
              <a:buAutoNum type="circleNumDbPlain"/>
            </a:pPr>
            <a:r>
              <a:rPr kumimoji="1" lang="zh-CN" altLang="en-US" sz="2400" dirty="0">
                <a:latin typeface="Times New Roman" panose="02020603050405020304" pitchFamily="18" charset="0"/>
                <a:cs typeface="Times New Roman" panose="02020603050405020304" pitchFamily="18" charset="0"/>
              </a:rPr>
              <a:t>设漏极电流为</a:t>
            </a:r>
            <a:r>
              <a:rPr kumimoji="1" lang="en-US" altLang="zh-CN" sz="2400" dirty="0">
                <a:latin typeface="Times New Roman" panose="02020603050405020304" pitchFamily="18" charset="0"/>
                <a:cs typeface="Times New Roman" panose="02020603050405020304" pitchFamily="18" charset="0"/>
              </a:rPr>
              <a:t>I</a:t>
            </a:r>
            <a:r>
              <a:rPr kumimoji="1" lang="en-US" altLang="zh-CN" sz="2400" baseline="-25000" dirty="0">
                <a:latin typeface="Times New Roman" panose="02020603050405020304" pitchFamily="18" charset="0"/>
                <a:cs typeface="Times New Roman" panose="02020603050405020304" pitchFamily="18" charset="0"/>
              </a:rPr>
              <a:t>D</a:t>
            </a:r>
            <a:r>
              <a:rPr kumimoji="1" lang="zh-CN" altLang="en-US" sz="2400" dirty="0">
                <a:latin typeface="Times New Roman" panose="02020603050405020304" pitchFamily="18" charset="0"/>
                <a:cs typeface="Times New Roman" panose="02020603050405020304" pitchFamily="18" charset="0"/>
              </a:rPr>
              <a:t>、设漏极电阻上并联一个电容</a:t>
            </a:r>
            <a:r>
              <a:rPr kumimoji="1" lang="en-US" altLang="zh-CN" sz="2400" dirty="0">
                <a:latin typeface="Times New Roman" panose="02020603050405020304" pitchFamily="18" charset="0"/>
                <a:cs typeface="Times New Roman" panose="02020603050405020304" pitchFamily="18" charset="0"/>
              </a:rPr>
              <a:t>C</a:t>
            </a:r>
            <a:r>
              <a:rPr kumimoji="1" lang="zh-CN" altLang="en-US" sz="2400" dirty="0">
                <a:latin typeface="Times New Roman" panose="02020603050405020304" pitchFamily="18" charset="0"/>
                <a:cs typeface="Times New Roman" panose="02020603050405020304" pitchFamily="18" charset="0"/>
              </a:rPr>
              <a:t>。输出电压为</a:t>
            </a:r>
            <a:r>
              <a:rPr kumimoji="1" lang="en-US" altLang="zh-CN" sz="2400" dirty="0">
                <a:latin typeface="Times New Roman" panose="02020603050405020304" pitchFamily="18" charset="0"/>
                <a:cs typeface="Times New Roman" panose="02020603050405020304" pitchFamily="18" charset="0"/>
              </a:rPr>
              <a:t>Uo</a:t>
            </a:r>
            <a:r>
              <a:rPr kumimoji="1" lang="zh-CN" altLang="en-US" sz="2400" dirty="0">
                <a:latin typeface="Times New Roman" panose="02020603050405020304" pitchFamily="18" charset="0"/>
                <a:cs typeface="Times New Roman" panose="02020603050405020304" pitchFamily="18" charset="0"/>
              </a:rPr>
              <a:t>，则</a:t>
            </a:r>
            <a:endParaRPr kumimoji="1" lang="en-US" altLang="zh-CN" sz="24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5" name="文本框 4">
                <a:extLst>
                  <a:ext uri="{FF2B5EF4-FFF2-40B4-BE49-F238E27FC236}">
                    <ele attr="{DE796D06-75C3-9B49-99BB-CEB43CF17D39}"/>
                  </a:ext>
                </a:extLst>
              </p:cNvPr>
              <p:cNvSpPr txBox="1"/>
              <p:nvPr/>
            </p:nvSpPr>
            <p:spPr>
              <a:xfrm>
                <a:off x="4397303" y="3836358"/>
                <a:ext cx="7028448" cy="758669"/>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kumimoji="1" lang="en-US" altLang="zh-CN" sz="2400" i="1" smtClean="0">
                              <a:latin typeface="Cambria Math" panose="02040503050406030204" pitchFamily="18" charset="0"/>
                            </a:rPr>
                          </m:ctrlPr>
                        </m:sSubPr>
                        <m:e>
                          <m:r>
                            <a:rPr kumimoji="1" lang="en-US" altLang="zh-CN" sz="2400" b="0" i="1" smtClean="0">
                              <a:latin typeface="Cambria Math" panose="02040503050406030204" pitchFamily="18" charset="0"/>
                            </a:rPr>
                            <m:t>𝑈</m:t>
                          </m:r>
                        </m:e>
                        <m:sub>
                          <m:r>
                            <a:rPr kumimoji="1" lang="en-US" altLang="zh-CN" sz="2400" b="0" i="1" smtClean="0">
                              <a:latin typeface="Cambria Math" panose="02040503050406030204" pitchFamily="18" charset="0"/>
                            </a:rPr>
                            <m:t>𝑂</m:t>
                          </m:r>
                        </m:sub>
                      </m:sSub>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𝐼</m:t>
                          </m:r>
                        </m:e>
                        <m:sub>
                          <m:r>
                            <a:rPr kumimoji="1" lang="en-US" altLang="zh-CN" sz="2400" b="0" i="1" smtClean="0">
                              <a:latin typeface="Cambria Math" panose="02040503050406030204" pitchFamily="18" charset="0"/>
                            </a:rPr>
                            <m:t>𝐷</m:t>
                          </m:r>
                        </m:sub>
                      </m:sSub>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𝑅</m:t>
                      </m:r>
                      <m:r>
                        <a:rPr kumimoji="1" lang="en-US" altLang="zh-CN" sz="2400" b="0" i="1" smtClean="0">
                          <a:latin typeface="Cambria Math" panose="02040503050406030204" pitchFamily="18" charset="0"/>
                          <a:ea typeface="Cambria Math" panose="02040503050406030204" pitchFamily="18" charset="0"/>
                        </a:rPr>
                        <m:t>||</m:t>
                      </m:r>
                      <m:f>
                        <m:fPr>
                          <m:ctrlPr>
                            <a:rPr kumimoji="1" lang="en-US" altLang="zh-CN" sz="2400" b="0" i="1" smtClean="0">
                              <a:latin typeface="Cambria Math" panose="02040503050406030204" pitchFamily="18" charset="0"/>
                              <a:ea typeface="Cambria Math" panose="02040503050406030204" pitchFamily="18" charset="0"/>
                            </a:rPr>
                          </m:ctrlPr>
                        </m:fPr>
                        <m:num>
                          <m:r>
                            <a:rPr kumimoji="1" lang="en-US" altLang="zh-CN" sz="2400" b="0" i="1" smtClean="0">
                              <a:latin typeface="Cambria Math" panose="02040503050406030204" pitchFamily="18" charset="0"/>
                              <a:ea typeface="Cambria Math" panose="02040503050406030204" pitchFamily="18" charset="0"/>
                            </a:rPr>
                            <m:t>1</m:t>
                          </m:r>
                        </m:num>
                        <m:den>
                          <m:r>
                            <a:rPr kumimoji="1" lang="en-US" altLang="zh-CN" sz="2400" i="1">
                              <a:latin typeface="Cambria Math" panose="02040503050406030204" pitchFamily="18" charset="0"/>
                              <a:ea typeface="Cambria Math" panose="02040503050406030204" pitchFamily="18" charset="0"/>
                            </a:rPr>
                            <m:t>𝑗</m:t>
                          </m:r>
                          <m:r>
                            <a:rPr kumimoji="1" lang="en-US" altLang="zh-CN" sz="2400" i="1">
                              <a:latin typeface="Cambria Math" panose="02040503050406030204" pitchFamily="18" charset="0"/>
                              <a:ea typeface="Cambria Math" panose="02040503050406030204" pitchFamily="18" charset="0"/>
                            </a:rPr>
                            <m:t>𝜔</m:t>
                          </m:r>
                          <m:r>
                            <a:rPr kumimoji="1" lang="en-US" altLang="zh-CN" sz="2400" i="1">
                              <a:latin typeface="Cambria Math" panose="02040503050406030204" pitchFamily="18" charset="0"/>
                              <a:ea typeface="Cambria Math" panose="02040503050406030204" pitchFamily="18" charset="0"/>
                            </a:rPr>
                            <m:t>𝐶</m:t>
                          </m:r>
                        </m:den>
                      </m:f>
                      <m:r>
                        <a:rPr kumimoji="1" lang="en-US" altLang="zh-CN" sz="2400" b="0" i="1" smtClean="0">
                          <a:latin typeface="Cambria Math" panose="02040503050406030204" pitchFamily="18" charset="0"/>
                          <a:ea typeface="Cambria Math" panose="02040503050406030204" pitchFamily="18" charset="0"/>
                        </a:rPr>
                        <m:t>)=</m:t>
                      </m:r>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𝐼</m:t>
                          </m:r>
                        </m:e>
                        <m:sub>
                          <m:r>
                            <a:rPr kumimoji="1" lang="en-US" altLang="zh-CN" sz="2400" i="1">
                              <a:latin typeface="Cambria Math" panose="02040503050406030204" pitchFamily="18" charset="0"/>
                            </a:rPr>
                            <m:t>𝐷</m:t>
                          </m:r>
                        </m:sub>
                      </m:sSub>
                      <m:r>
                        <a:rPr kumimoji="1" lang="en-US" altLang="zh-CN" sz="2400" i="1">
                          <a:latin typeface="Cambria Math" panose="02040503050406030204" pitchFamily="18" charset="0"/>
                          <a:ea typeface="Cambria Math" panose="02040503050406030204" pitchFamily="18" charset="0"/>
                        </a:rPr>
                        <m:t>∗</m:t>
                      </m:r>
                      <m:f>
                        <m:fPr>
                          <m:ctrlPr>
                            <a:rPr kumimoji="1" lang="en-US" altLang="zh-CN" sz="2400" i="1" smtClean="0">
                              <a:latin typeface="Cambria Math" panose="02040503050406030204" pitchFamily="18" charset="0"/>
                              <a:ea typeface="Cambria Math" panose="02040503050406030204" pitchFamily="18" charset="0"/>
                            </a:rPr>
                          </m:ctrlPr>
                        </m:fPr>
                        <m:num>
                          <m:r>
                            <a:rPr kumimoji="1" lang="en-US" altLang="zh-CN" sz="2400" b="0" i="1" smtClean="0">
                              <a:latin typeface="Cambria Math" panose="02040503050406030204" pitchFamily="18" charset="0"/>
                              <a:ea typeface="Cambria Math" panose="02040503050406030204" pitchFamily="18" charset="0"/>
                            </a:rPr>
                            <m:t>𝑅</m:t>
                          </m:r>
                        </m:num>
                        <m:den>
                          <m:r>
                            <a:rPr kumimoji="1" lang="en-US" altLang="zh-CN" sz="2400" b="0" i="1" smtClean="0">
                              <a:latin typeface="Cambria Math" panose="02040503050406030204" pitchFamily="18" charset="0"/>
                              <a:ea typeface="Cambria Math" panose="02040503050406030204" pitchFamily="18" charset="0"/>
                            </a:rPr>
                            <m:t>1</m:t>
                          </m:r>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𝑗</m:t>
                          </m:r>
                          <m:r>
                            <a:rPr kumimoji="1" lang="en-US" altLang="zh-CN" sz="2400" b="0" i="1" smtClean="0">
                              <a:latin typeface="Cambria Math" panose="02040503050406030204" pitchFamily="18" charset="0"/>
                              <a:ea typeface="Cambria Math" panose="02040503050406030204" pitchFamily="18" charset="0"/>
                            </a:rPr>
                            <m:t>𝜔</m:t>
                          </m:r>
                          <m:r>
                            <a:rPr kumimoji="1" lang="en-US" altLang="zh-CN" sz="2400" b="0" i="1" smtClean="0">
                              <a:latin typeface="Cambria Math" panose="02040503050406030204" pitchFamily="18" charset="0"/>
                              <a:ea typeface="Cambria Math" panose="02040503050406030204" pitchFamily="18" charset="0"/>
                            </a:rPr>
                            <m:t>𝑅𝐶</m:t>
                          </m:r>
                        </m:den>
                      </m:f>
                      <m:r>
                        <a:rPr kumimoji="1" lang="en-US" altLang="zh-CN" sz="2400" b="0" i="1" smtClean="0">
                          <a:latin typeface="Cambria Math" panose="02040503050406030204" pitchFamily="18" charset="0"/>
                          <a:ea typeface="Cambria Math" panose="02040503050406030204" pitchFamily="18" charset="0"/>
                        </a:rPr>
                        <m:t>=</m:t>
                      </m:r>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𝐼</m:t>
                          </m:r>
                        </m:e>
                        <m:sub>
                          <m:r>
                            <a:rPr kumimoji="1" lang="en-US" altLang="zh-CN" sz="2400" i="1">
                              <a:latin typeface="Cambria Math" panose="02040503050406030204" pitchFamily="18" charset="0"/>
                            </a:rPr>
                            <m:t>𝐷</m:t>
                          </m:r>
                        </m:sub>
                      </m:sSub>
                      <m:r>
                        <a:rPr kumimoji="1" lang="en-US" altLang="zh-CN" sz="2400" b="0" i="1" smtClean="0">
                          <a:latin typeface="Cambria Math" panose="02040503050406030204" pitchFamily="18" charset="0"/>
                        </a:rPr>
                        <m:t>𝑅</m:t>
                      </m:r>
                      <m:f>
                        <m:fPr>
                          <m:ctrlPr>
                            <a:rPr kumimoji="1" lang="en-US" altLang="zh-CN" sz="2400" b="0" i="1" smtClean="0">
                              <a:latin typeface="Cambria Math" panose="02040503050406030204" pitchFamily="18" charset="0"/>
                            </a:rPr>
                          </m:ctrlPr>
                        </m:fPr>
                        <m:num>
                          <m:r>
                            <a:rPr kumimoji="1" lang="en-US" altLang="zh-CN" sz="2400" b="0" i="1" smtClean="0">
                              <a:latin typeface="Cambria Math" panose="02040503050406030204" pitchFamily="18" charset="0"/>
                            </a:rPr>
                            <m:t>1</m:t>
                          </m:r>
                        </m:num>
                        <m:den>
                          <m:r>
                            <a:rPr kumimoji="1" lang="en-US" altLang="zh-CN" sz="2400" i="1">
                              <a:latin typeface="Cambria Math" panose="02040503050406030204" pitchFamily="18" charset="0"/>
                              <a:ea typeface="Cambria Math" panose="02040503050406030204" pitchFamily="18" charset="0"/>
                            </a:rPr>
                            <m:t>1</m:t>
                          </m:r>
                          <m:r>
                            <a:rPr kumimoji="1" lang="en-US" altLang="zh-CN" sz="2400" i="1">
                              <a:latin typeface="Cambria Math" panose="02040503050406030204" pitchFamily="18" charset="0"/>
                              <a:ea typeface="Cambria Math" panose="02040503050406030204" pitchFamily="18" charset="0"/>
                            </a:rPr>
                            <m:t>+</m:t>
                          </m:r>
                          <m:r>
                            <a:rPr kumimoji="1" lang="en-US" altLang="zh-CN" sz="2400" i="1">
                              <a:latin typeface="Cambria Math" panose="02040503050406030204" pitchFamily="18" charset="0"/>
                              <a:ea typeface="Cambria Math" panose="02040503050406030204" pitchFamily="18" charset="0"/>
                            </a:rPr>
                            <m:t>𝑗</m:t>
                          </m:r>
                          <m:r>
                            <a:rPr kumimoji="1" lang="en-US" altLang="zh-CN" sz="2400" i="1">
                              <a:latin typeface="Cambria Math" panose="02040503050406030204" pitchFamily="18" charset="0"/>
                              <a:ea typeface="Cambria Math" panose="02040503050406030204" pitchFamily="18" charset="0"/>
                            </a:rPr>
                            <m:t>𝜔</m:t>
                          </m:r>
                          <m:r>
                            <a:rPr kumimoji="1" lang="en-US" altLang="zh-CN" sz="2400" i="1">
                              <a:latin typeface="Cambria Math" panose="02040503050406030204" pitchFamily="18" charset="0"/>
                              <a:ea typeface="Cambria Math" panose="02040503050406030204" pitchFamily="18" charset="0"/>
                            </a:rPr>
                            <m:t>𝑅𝐶</m:t>
                          </m:r>
                        </m:den>
                      </m:f>
                    </m:oMath>
                  </m:oMathPara>
                </a14:m>
                <a:endParaRPr kumimoji="1" lang="zh-CN" altLang="en-US" sz="2400" dirty="0"/>
              </a:p>
            </p:txBody>
          </p:sp>
        </mc:Choice>
        <mc:Fallback>
          <p:sp>
            <p:nvSpPr>
              <p:cNvPr id="5" name="文本框 4"/>
              <p:cNvSpPr txBox="1">
                <a:spLocks noRot="1" noChangeAspect="1" noMove="1" noResize="1" noEditPoints="1" noAdjustHandles="1" noChangeArrowheads="1" noChangeShapeType="1" noTextEdit="1"/>
              </p:cNvSpPr>
              <p:nvPr/>
            </p:nvSpPr>
            <p:spPr>
              <a:xfrm>
                <a:off x="4397303" y="3836358"/>
                <a:ext cx="7028448" cy="758669"/>
              </a:xfrm>
              <a:prstGeom prst="rect">
                <a:avLst/>
              </a:prstGeom>
              <a:blipFill rotWithShape="1">
                <a:blip r:embed="rId3"/>
                <a:stretch>
                  <a:fillRect l="-1441" r="-180" b="-16393"/>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6" name="文本框 5">
                <a:extLst>
                  <a:ext uri="{FF2B5EF4-FFF2-40B4-BE49-F238E27FC236}">
                    <ele attr="{F893FD44-EE57-C04B-8847-4D81816069ED}"/>
                  </a:ext>
                </a:extLst>
              </p:cNvPr>
              <p:cNvSpPr txBox="1"/>
              <p:nvPr/>
            </p:nvSpPr>
            <p:spPr>
              <a:xfrm>
                <a:off x="1149927" y="4579165"/>
                <a:ext cx="1697644" cy="6938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zh-CN" altLang="en-US" sz="2400" i="1" smtClean="0">
                          <a:latin typeface="Cambria Math" panose="02040503050406030204" pitchFamily="18" charset="0"/>
                        </a:rPr>
                        <m:t>令</m:t>
                      </m:r>
                      <m:r>
                        <a:rPr kumimoji="1" lang="zh-CN" altLang="en-US" sz="2400" b="0" i="1" smtClean="0">
                          <a:latin typeface="Cambria Math" panose="02040503050406030204" pitchFamily="18" charset="0"/>
                        </a:rPr>
                        <m:t>  </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ea typeface="Cambria Math" panose="02040503050406030204" pitchFamily="18" charset="0"/>
                            </a:rPr>
                            <m:t>𝜔</m:t>
                          </m:r>
                        </m:e>
                        <m:sub>
                          <m:r>
                            <m:rPr>
                              <m:sty m:val="p"/>
                            </m:rPr>
                            <a:rPr kumimoji="1" lang="en-US" altLang="zh-CN" sz="2400" i="1">
                              <a:latin typeface="Cambria Math" panose="02040503050406030204" pitchFamily="18" charset="0"/>
                            </a:rPr>
                            <m:t>C</m:t>
                          </m:r>
                        </m:sub>
                      </m:sSub>
                      <m:r>
                        <a:rPr kumimoji="1" lang="en-US" altLang="zh-CN" sz="2400" b="0" i="1" smtClean="0">
                          <a:latin typeface="Cambria Math" panose="02040503050406030204" pitchFamily="18" charset="0"/>
                        </a:rPr>
                        <m:t>=</m:t>
                      </m:r>
                      <m:f>
                        <m:fPr>
                          <m:ctrlPr>
                            <a:rPr kumimoji="1" lang="en-US" altLang="zh-CN" sz="2400" b="0" i="1" smtClean="0">
                              <a:latin typeface="Cambria Math" panose="02040503050406030204" pitchFamily="18" charset="0"/>
                            </a:rPr>
                          </m:ctrlPr>
                        </m:fPr>
                        <m:num>
                          <m:r>
                            <a:rPr kumimoji="1" lang="en-US" altLang="zh-CN" sz="2400" b="0" i="1" smtClean="0">
                              <a:latin typeface="Cambria Math" panose="02040503050406030204" pitchFamily="18" charset="0"/>
                            </a:rPr>
                            <m:t>1</m:t>
                          </m:r>
                        </m:num>
                        <m:den>
                          <m:r>
                            <a:rPr kumimoji="1" lang="en-US" altLang="zh-CN" sz="2400" b="0" i="1" smtClean="0">
                              <a:latin typeface="Cambria Math" panose="02040503050406030204" pitchFamily="18" charset="0"/>
                            </a:rPr>
                            <m:t>𝑅𝐶</m:t>
                          </m:r>
                        </m:den>
                      </m:f>
                    </m:oMath>
                  </m:oMathPara>
                </a14:m>
                <a:endParaRPr kumimoji="1" lang="zh-CN" altLang="en-US" sz="2400" dirty="0"/>
              </a:p>
            </p:txBody>
          </p:sp>
        </mc:Choice>
        <mc:Fallback>
          <p:sp>
            <p:nvSpPr>
              <p:cNvPr id="6" name="文本框 5"/>
              <p:cNvSpPr txBox="1">
                <a:spLocks noRot="1" noChangeAspect="1" noMove="1" noResize="1" noEditPoints="1" noAdjustHandles="1" noChangeArrowheads="1" noChangeShapeType="1" noTextEdit="1"/>
              </p:cNvSpPr>
              <p:nvPr/>
            </p:nvSpPr>
            <p:spPr>
              <a:xfrm>
                <a:off x="1149927" y="4579165"/>
                <a:ext cx="1697644" cy="693844"/>
              </a:xfrm>
              <a:prstGeom prst="rect">
                <a:avLst/>
              </a:prstGeom>
              <a:blipFill rotWithShape="1">
                <a:blip r:embed="rId4"/>
                <a:stretch>
                  <a:fillRect l="-5970" r="-2239" b="-12727"/>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7" name="文本框 6">
                <a:extLst>
                  <a:ext uri="{FF2B5EF4-FFF2-40B4-BE49-F238E27FC236}">
                    <ele attr="{8564C752-4295-5642-9A8B-2A8E294DCD65}"/>
                  </a:ext>
                </a:extLst>
              </p:cNvPr>
              <p:cNvSpPr txBox="1"/>
              <p:nvPr/>
            </p:nvSpPr>
            <p:spPr>
              <a:xfrm>
                <a:off x="1149927" y="5528728"/>
                <a:ext cx="4522003" cy="1067600"/>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kumimoji="1" lang="en-US" altLang="zh-CN" sz="2400" i="1" smtClean="0">
                              <a:latin typeface="Cambria Math" panose="02040503050406030204" pitchFamily="18" charset="0"/>
                            </a:rPr>
                          </m:ctrlPr>
                        </m:sSubPr>
                        <m:e>
                          <m:r>
                            <a:rPr kumimoji="1" lang="en-US" altLang="zh-CN" sz="2400" b="0" i="1" smtClean="0">
                              <a:latin typeface="Cambria Math" panose="02040503050406030204" pitchFamily="18" charset="0"/>
                            </a:rPr>
                            <m:t>𝑈</m:t>
                          </m:r>
                        </m:e>
                        <m:sub>
                          <m:r>
                            <a:rPr kumimoji="1" lang="en-US" altLang="zh-CN" sz="2400" b="0" i="1" smtClean="0">
                              <a:latin typeface="Cambria Math" panose="02040503050406030204" pitchFamily="18" charset="0"/>
                            </a:rPr>
                            <m:t>𝑂</m:t>
                          </m:r>
                        </m:sub>
                      </m:sSub>
                      <m:r>
                        <a:rPr kumimoji="1" lang="en-US" altLang="zh-CN" sz="2400" b="0" i="1" smtClean="0">
                          <a:latin typeface="Cambria Math" panose="02040503050406030204" pitchFamily="18" charset="0"/>
                        </a:rPr>
                        <m:t>=</m:t>
                      </m:r>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𝐼</m:t>
                          </m:r>
                        </m:e>
                        <m:sub>
                          <m:r>
                            <a:rPr kumimoji="1" lang="en-US" altLang="zh-CN" sz="2400" i="1">
                              <a:latin typeface="Cambria Math" panose="02040503050406030204" pitchFamily="18" charset="0"/>
                            </a:rPr>
                            <m:t>𝐷</m:t>
                          </m:r>
                        </m:sub>
                      </m:sSub>
                      <m:r>
                        <a:rPr kumimoji="1" lang="en-US" altLang="zh-CN" sz="2400" b="0" i="1" smtClean="0">
                          <a:latin typeface="Cambria Math" panose="02040503050406030204" pitchFamily="18" charset="0"/>
                        </a:rPr>
                        <m:t>𝑅</m:t>
                      </m:r>
                      <m:f>
                        <m:fPr>
                          <m:ctrlPr>
                            <a:rPr kumimoji="1" lang="en-US" altLang="zh-CN" sz="2400" b="0" i="1" smtClean="0">
                              <a:latin typeface="Cambria Math" panose="02040503050406030204" pitchFamily="18" charset="0"/>
                            </a:rPr>
                          </m:ctrlPr>
                        </m:fPr>
                        <m:num>
                          <m:r>
                            <a:rPr kumimoji="1" lang="en-US" altLang="zh-CN" sz="2400" b="0" i="1" smtClean="0">
                              <a:latin typeface="Cambria Math" panose="02040503050406030204" pitchFamily="18" charset="0"/>
                            </a:rPr>
                            <m:t>1</m:t>
                          </m:r>
                        </m:num>
                        <m:den>
                          <m:r>
                            <a:rPr kumimoji="1" lang="en-US" altLang="zh-CN" sz="2400" i="1">
                              <a:latin typeface="Cambria Math" panose="02040503050406030204" pitchFamily="18" charset="0"/>
                              <a:ea typeface="Cambria Math" panose="02040503050406030204" pitchFamily="18" charset="0"/>
                            </a:rPr>
                            <m:t>1</m:t>
                          </m:r>
                          <m:r>
                            <a:rPr kumimoji="1" lang="en-US" altLang="zh-CN" sz="2400" i="1">
                              <a:latin typeface="Cambria Math" panose="02040503050406030204" pitchFamily="18" charset="0"/>
                              <a:ea typeface="Cambria Math" panose="02040503050406030204" pitchFamily="18" charset="0"/>
                            </a:rPr>
                            <m:t>+</m:t>
                          </m:r>
                          <m:r>
                            <a:rPr kumimoji="1" lang="en-US" altLang="zh-CN" sz="2400" i="1">
                              <a:latin typeface="Cambria Math" panose="02040503050406030204" pitchFamily="18" charset="0"/>
                              <a:ea typeface="Cambria Math" panose="02040503050406030204" pitchFamily="18" charset="0"/>
                            </a:rPr>
                            <m:t>𝑗</m:t>
                          </m:r>
                          <m:f>
                            <m:fPr>
                              <m:ctrlPr>
                                <a:rPr kumimoji="1" lang="en-US" altLang="zh-CN" sz="2400" i="1" smtClean="0">
                                  <a:latin typeface="Cambria Math" panose="02040503050406030204" pitchFamily="18" charset="0"/>
                                  <a:ea typeface="Cambria Math" panose="02040503050406030204" pitchFamily="18" charset="0"/>
                                </a:rPr>
                              </m:ctrlPr>
                            </m:fPr>
                            <m:num>
                              <m:r>
                                <a:rPr kumimoji="1" lang="en-US" altLang="zh-CN" sz="2400" i="1" smtClean="0">
                                  <a:latin typeface="Cambria Math" panose="02040503050406030204" pitchFamily="18" charset="0"/>
                                  <a:ea typeface="Cambria Math" panose="02040503050406030204" pitchFamily="18" charset="0"/>
                                </a:rPr>
                                <m:t>𝜔</m:t>
                              </m:r>
                            </m:num>
                            <m:den>
                              <m:sSub>
                                <m:sSubPr>
                                  <m:ctrlPr>
                                    <a:rPr kumimoji="1" lang="en-US" altLang="zh-CN" sz="2400" i="1" smtClean="0">
                                      <a:latin typeface="Cambria Math" panose="02040503050406030204" pitchFamily="18" charset="0"/>
                                      <a:ea typeface="Cambria Math" panose="02040503050406030204" pitchFamily="18" charset="0"/>
                                    </a:rPr>
                                  </m:ctrlPr>
                                </m:sSubPr>
                                <m:e>
                                  <m:r>
                                    <a:rPr kumimoji="1" lang="en-US" altLang="zh-CN" sz="2400" i="1" smtClean="0">
                                      <a:latin typeface="Cambria Math" panose="02040503050406030204" pitchFamily="18" charset="0"/>
                                      <a:ea typeface="Cambria Math" panose="02040503050406030204" pitchFamily="18" charset="0"/>
                                    </a:rPr>
                                    <m:t>𝜔</m:t>
                                  </m:r>
                                </m:e>
                                <m:sub>
                                  <m:r>
                                    <a:rPr kumimoji="1" lang="en-US" altLang="zh-CN" sz="2400" b="0" i="1" smtClean="0">
                                      <a:latin typeface="Cambria Math" panose="02040503050406030204" pitchFamily="18" charset="0"/>
                                      <a:ea typeface="Cambria Math" panose="02040503050406030204" pitchFamily="18" charset="0"/>
                                    </a:rPr>
                                    <m:t>𝐶</m:t>
                                  </m:r>
                                </m:sub>
                              </m:sSub>
                            </m:den>
                          </m:f>
                        </m:den>
                      </m:f>
                      <m:r>
                        <a:rPr kumimoji="1" lang="en-US" altLang="zh-CN" sz="2400" b="0" i="1" smtClean="0">
                          <a:latin typeface="Cambria Math" panose="02040503050406030204" pitchFamily="18" charset="0"/>
                          <a:ea typeface="Cambria Math" panose="02040503050406030204" pitchFamily="18" charset="0"/>
                        </a:rPr>
                        <m:t>=</m:t>
                      </m:r>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𝐼</m:t>
                          </m:r>
                        </m:e>
                        <m:sub>
                          <m:r>
                            <a:rPr kumimoji="1" lang="en-US" altLang="zh-CN" sz="2400" i="1">
                              <a:latin typeface="Cambria Math" panose="02040503050406030204" pitchFamily="18" charset="0"/>
                            </a:rPr>
                            <m:t>𝐷</m:t>
                          </m:r>
                        </m:sub>
                      </m:sSub>
                      <m:r>
                        <a:rPr kumimoji="1" lang="en-US" altLang="zh-CN" sz="2400" i="1">
                          <a:latin typeface="Cambria Math" panose="02040503050406030204" pitchFamily="18" charset="0"/>
                        </a:rPr>
                        <m:t>𝑅</m:t>
                      </m:r>
                      <m:f>
                        <m:fPr>
                          <m:ctrlPr>
                            <a:rPr kumimoji="1" lang="en-US" altLang="zh-CN" sz="2400" i="1">
                              <a:latin typeface="Cambria Math" panose="02040503050406030204" pitchFamily="18" charset="0"/>
                            </a:rPr>
                          </m:ctrlPr>
                        </m:fPr>
                        <m:num>
                          <m:r>
                            <a:rPr kumimoji="1" lang="en-US" altLang="zh-CN" sz="2400" i="1">
                              <a:latin typeface="Cambria Math" panose="02040503050406030204" pitchFamily="18" charset="0"/>
                            </a:rPr>
                            <m:t>1</m:t>
                          </m:r>
                        </m:num>
                        <m:den>
                          <m:r>
                            <a:rPr kumimoji="1" lang="en-US" altLang="zh-CN" sz="2400" i="1">
                              <a:latin typeface="Cambria Math" panose="02040503050406030204" pitchFamily="18" charset="0"/>
                              <a:ea typeface="Cambria Math" panose="02040503050406030204" pitchFamily="18" charset="0"/>
                            </a:rPr>
                            <m:t>1</m:t>
                          </m:r>
                          <m:r>
                            <a:rPr kumimoji="1" lang="en-US" altLang="zh-CN" sz="2400" i="1">
                              <a:latin typeface="Cambria Math" panose="02040503050406030204" pitchFamily="18" charset="0"/>
                              <a:ea typeface="Cambria Math" panose="02040503050406030204" pitchFamily="18" charset="0"/>
                            </a:rPr>
                            <m:t>+</m:t>
                          </m:r>
                          <m:r>
                            <a:rPr kumimoji="1" lang="en-US" altLang="zh-CN" sz="2400" i="1">
                              <a:latin typeface="Cambria Math" panose="02040503050406030204" pitchFamily="18" charset="0"/>
                              <a:ea typeface="Cambria Math" panose="02040503050406030204" pitchFamily="18" charset="0"/>
                            </a:rPr>
                            <m:t>𝑗</m:t>
                          </m:r>
                          <m:f>
                            <m:fPr>
                              <m:ctrlPr>
                                <a:rPr kumimoji="1" lang="en-US" altLang="zh-CN" sz="2400" i="1">
                                  <a:latin typeface="Cambria Math" panose="02040503050406030204" pitchFamily="18" charset="0"/>
                                  <a:ea typeface="Cambria Math" panose="02040503050406030204" pitchFamily="18" charset="0"/>
                                </a:rPr>
                              </m:ctrlPr>
                            </m:fPr>
                            <m:num>
                              <m:r>
                                <a:rPr kumimoji="1" lang="en-US" altLang="zh-CN" sz="2400" b="0" i="1" smtClean="0">
                                  <a:latin typeface="Cambria Math" panose="02040503050406030204" pitchFamily="18" charset="0"/>
                                  <a:ea typeface="Cambria Math" panose="02040503050406030204" pitchFamily="18" charset="0"/>
                                </a:rPr>
                                <m:t>𝑓</m:t>
                              </m:r>
                            </m:num>
                            <m:den>
                              <m:sSub>
                                <m:sSubPr>
                                  <m:ctrlPr>
                                    <a:rPr kumimoji="1" lang="en-US" altLang="zh-CN" sz="2400" i="1">
                                      <a:latin typeface="Cambria Math" panose="02040503050406030204" pitchFamily="18" charset="0"/>
                                      <a:ea typeface="Cambria Math" panose="02040503050406030204" pitchFamily="18" charset="0"/>
                                    </a:rPr>
                                  </m:ctrlPr>
                                </m:sSubPr>
                                <m:e>
                                  <m:r>
                                    <a:rPr kumimoji="1" lang="en-US" altLang="zh-CN" sz="2400" b="0" i="1" smtClean="0">
                                      <a:latin typeface="Cambria Math" panose="02040503050406030204" pitchFamily="18" charset="0"/>
                                      <a:ea typeface="Cambria Math" panose="02040503050406030204" pitchFamily="18" charset="0"/>
                                    </a:rPr>
                                    <m:t>𝑓</m:t>
                                  </m:r>
                                </m:e>
                                <m:sub>
                                  <m:r>
                                    <a:rPr kumimoji="1" lang="en-US" altLang="zh-CN" sz="2400" i="1">
                                      <a:latin typeface="Cambria Math" panose="02040503050406030204" pitchFamily="18" charset="0"/>
                                      <a:ea typeface="Cambria Math" panose="02040503050406030204" pitchFamily="18" charset="0"/>
                                    </a:rPr>
                                    <m:t>𝐶</m:t>
                                  </m:r>
                                </m:sub>
                              </m:sSub>
                            </m:den>
                          </m:f>
                        </m:den>
                      </m:f>
                    </m:oMath>
                  </m:oMathPara>
                </a14:m>
                <a:endParaRPr kumimoji="1" lang="zh-CN" altLang="en-US" sz="2400" dirty="0"/>
              </a:p>
            </p:txBody>
          </p:sp>
        </mc:Choice>
        <mc:Fallback>
          <p:sp>
            <p:nvSpPr>
              <p:cNvPr id="7" name="文本框 6"/>
              <p:cNvSpPr txBox="1">
                <a:spLocks noRot="1" noChangeAspect="1" noMove="1" noResize="1" noEditPoints="1" noAdjustHandles="1" noChangeArrowheads="1" noChangeShapeType="1" noTextEdit="1"/>
              </p:cNvSpPr>
              <p:nvPr/>
            </p:nvSpPr>
            <p:spPr>
              <a:xfrm>
                <a:off x="1149927" y="5528728"/>
                <a:ext cx="4522003" cy="1067600"/>
              </a:xfrm>
              <a:prstGeom prst="rect">
                <a:avLst/>
              </a:prstGeom>
              <a:blipFill rotWithShape="1">
                <a:blip r:embed="rId5"/>
                <a:stretch>
                  <a:fillRect l="-2241" b="-12941"/>
                </a:stretch>
              </a:blipFill>
            </p:spPr>
            <p:txBody>
              <a:bodyPr/>
              <a:lstStyle/>
              <a:p>
                <a:r>
                  <a:rPr lang="zh-CN" altLang="en-US">
                    <a:noFill/>
                  </a:rPr>
                  <a:t> </a:t>
                </a:r>
                <a:endParaRPr lang="zh-CN" altLang="en-US">
                  <a:noFill/>
                </a:endParaRPr>
              </a:p>
            </p:txBody>
          </p:sp>
        </mc:Fallback>
      </mc:AlternateContent>
      <p:sp>
        <p:nvSpPr>
          <p:cNvPr id="9" name="矩形 8"/>
          <p:cNvSpPr/>
          <p:nvPr/>
        </p:nvSpPr>
        <p:spPr>
          <a:xfrm>
            <a:off x="4397303" y="5496635"/>
            <a:ext cx="1075845" cy="1113981"/>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1" name="直线箭头连接符 10"/>
          <p:cNvCxnSpPr/>
          <p:nvPr/>
        </p:nvCxnSpPr>
        <p:spPr>
          <a:xfrm>
            <a:off x="5632796" y="5829602"/>
            <a:ext cx="714375"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6462592" y="5644936"/>
            <a:ext cx="2564548" cy="369332"/>
          </a:xfrm>
          <a:prstGeom prst="rect">
            <a:avLst/>
          </a:prstGeom>
          <a:noFill/>
        </p:spPr>
        <p:txBody>
          <a:bodyPr wrap="square" rtlCol="0">
            <a:spAutoFit/>
          </a:bodyPr>
          <a:lstStyle/>
          <a:p>
            <a:r>
              <a:rPr kumimoji="1" lang="en-US" altLang="zh-CN" dirty="0">
                <a:latin typeface="Times New Roman" panose="02020603050405020304" pitchFamily="18" charset="0"/>
                <a:cs typeface="Times New Roman" panose="02020603050405020304" pitchFamily="18" charset="0"/>
              </a:rPr>
              <a:t>RC</a:t>
            </a:r>
            <a:r>
              <a:rPr kumimoji="1" lang="zh-CN" altLang="en-US" dirty="0">
                <a:latin typeface="Times New Roman" panose="02020603050405020304" pitchFamily="18" charset="0"/>
                <a:cs typeface="Times New Roman" panose="02020603050405020304" pitchFamily="18" charset="0"/>
              </a:rPr>
              <a:t>低通滤波器的表达式</a:t>
            </a:r>
            <a:endParaRPr kumimoji="1" lang="en-US" altLang="zh-CN" dirty="0">
              <a:latin typeface="Times New Roman" panose="02020603050405020304" pitchFamily="18" charset="0"/>
              <a:cs typeface="Times New Roman" panose="02020603050405020304" pitchFamily="18" charset="0"/>
            </a:endParaRPr>
          </a:p>
        </p:txBody>
      </p:sp>
      <p:pic>
        <p:nvPicPr>
          <p:cNvPr id="14" name="图片 13"/>
          <p:cNvPicPr>
            <a:picLocks noChangeAspect="1"/>
          </p:cNvPicPr>
          <p:nvPr/>
        </p:nvPicPr>
        <p:blipFill>
          <a:blip r:embed="rId6"/>
          <a:stretch>
            <a:fillRect/>
          </a:stretch>
        </p:blipFill>
        <p:spPr>
          <a:xfrm>
            <a:off x="9331938" y="4778495"/>
            <a:ext cx="2466385" cy="1994726"/>
          </a:xfrm>
          <a:prstGeom prst="rect">
            <a:avLst/>
          </a:prstGeom>
        </p:spPr>
      </p:pic>
      <p:grpSp>
        <p:nvGrpSpPr>
          <p:cNvPr id="40" name="组合 39"/>
          <p:cNvGrpSpPr/>
          <p:nvPr/>
        </p:nvGrpSpPr>
        <p:grpSpPr>
          <a:xfrm>
            <a:off x="10612582" y="1385455"/>
            <a:ext cx="735744" cy="763643"/>
            <a:chOff x="10612582" y="1385455"/>
            <a:chExt cx="735744" cy="763643"/>
          </a:xfrm>
        </p:grpSpPr>
        <p:cxnSp>
          <p:nvCxnSpPr>
            <p:cNvPr id="10" name="直线连接符 9"/>
            <p:cNvCxnSpPr/>
            <p:nvPr/>
          </p:nvCxnSpPr>
          <p:spPr>
            <a:xfrm>
              <a:off x="10612582" y="1385455"/>
              <a:ext cx="443621" cy="0"/>
            </a:xfrm>
            <a:prstGeom prst="line">
              <a:avLst/>
            </a:prstGeom>
            <a:ln w="12700">
              <a:solidFill>
                <a:srgbClr val="0432FF"/>
              </a:solidFill>
              <a:headEnd type="ova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11056203" y="1385455"/>
              <a:ext cx="0" cy="371908"/>
            </a:xfrm>
            <a:prstGeom prst="line">
              <a:avLst/>
            </a:prstGeom>
            <a:ln w="9525">
              <a:solidFill>
                <a:srgbClr val="0432FF"/>
              </a:solidFill>
            </a:ln>
          </p:spPr>
          <p:style>
            <a:lnRef idx="1">
              <a:schemeClr val="accent1"/>
            </a:lnRef>
            <a:fillRef idx="0">
              <a:schemeClr val="accent1"/>
            </a:fillRef>
            <a:effectRef idx="0">
              <a:schemeClr val="accent1"/>
            </a:effectRef>
            <a:fontRef idx="minor">
              <a:schemeClr val="tx1"/>
            </a:fontRef>
          </p:style>
        </p:cxnSp>
        <p:cxnSp>
          <p:nvCxnSpPr>
            <p:cNvPr id="17" name="直线连接符 16"/>
            <p:cNvCxnSpPr/>
            <p:nvPr/>
          </p:nvCxnSpPr>
          <p:spPr>
            <a:xfrm>
              <a:off x="10919606" y="1757363"/>
              <a:ext cx="249506" cy="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线连接符 22"/>
            <p:cNvCxnSpPr/>
            <p:nvPr/>
          </p:nvCxnSpPr>
          <p:spPr>
            <a:xfrm>
              <a:off x="10924772" y="1832271"/>
              <a:ext cx="244340" cy="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线连接符 25"/>
            <p:cNvCxnSpPr/>
            <p:nvPr/>
          </p:nvCxnSpPr>
          <p:spPr>
            <a:xfrm>
              <a:off x="11056203" y="1832271"/>
              <a:ext cx="0" cy="316827"/>
            </a:xfrm>
            <a:prstGeom prst="line">
              <a:avLst/>
            </a:prstGeom>
            <a:ln w="12700">
              <a:solidFill>
                <a:srgbClr val="0432FF"/>
              </a:solidFill>
            </a:ln>
          </p:spPr>
          <p:style>
            <a:lnRef idx="1">
              <a:schemeClr val="accent1"/>
            </a:lnRef>
            <a:fillRef idx="0">
              <a:schemeClr val="accent1"/>
            </a:fillRef>
            <a:effectRef idx="0">
              <a:schemeClr val="accent1"/>
            </a:effectRef>
            <a:fontRef idx="minor">
              <a:schemeClr val="tx1"/>
            </a:fontRef>
          </p:style>
        </p:cxnSp>
        <p:cxnSp>
          <p:nvCxnSpPr>
            <p:cNvPr id="28" name="直线连接符 27"/>
            <p:cNvCxnSpPr/>
            <p:nvPr/>
          </p:nvCxnSpPr>
          <p:spPr>
            <a:xfrm>
              <a:off x="10622255" y="2149098"/>
              <a:ext cx="433948" cy="0"/>
            </a:xfrm>
            <a:prstGeom prst="line">
              <a:avLst/>
            </a:prstGeom>
            <a:ln w="12700">
              <a:solidFill>
                <a:srgbClr val="0432FF"/>
              </a:solidFill>
              <a:headEnd type="oval"/>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11229506" y="1682854"/>
              <a:ext cx="118820" cy="215444"/>
            </a:xfrm>
            <a:prstGeom prst="rect">
              <a:avLst/>
            </a:prstGeom>
            <a:noFill/>
          </p:spPr>
          <p:txBody>
            <a:bodyPr wrap="square" lIns="0" tIns="0" rIns="0" bIns="0" rtlCol="0">
              <a:spAutoFit/>
            </a:bodyPr>
            <a:lstStyle/>
            <a:p>
              <a:r>
                <a:rPr kumimoji="1" lang="en-US" altLang="zh-CN" sz="1400" dirty="0">
                  <a:solidFill>
                    <a:srgbClr val="FF0000"/>
                  </a:solidFill>
                  <a:latin typeface="Times New Roman" panose="02020603050405020304" pitchFamily="18" charset="0"/>
                  <a:cs typeface="Times New Roman" panose="02020603050405020304" pitchFamily="18" charset="0"/>
                </a:rPr>
                <a:t>C</a:t>
              </a:r>
              <a:endParaRPr kumimoji="1" lang="zh-CN" altLang="en-US" sz="1400" dirty="0">
                <a:solidFill>
                  <a:srgbClr val="FF0000"/>
                </a:solidFill>
                <a:latin typeface="Times New Roman" panose="02020603050405020304" pitchFamily="18" charset="0"/>
                <a:cs typeface="Times New Roman" panose="02020603050405020304" pitchFamily="18" charset="0"/>
              </a:endParaRPr>
            </a:p>
          </p:txBody>
        </p:sp>
      </p:grpSp>
      <mc:AlternateContent xmlns:mc="http://schemas.openxmlformats.org/markup-compatibility/2006">
        <mc:Choice xmlns:a14="http://schemas.microsoft.com/office/drawing/2010/main" Requires="a14">
          <p:sp>
            <p:nvSpPr>
              <p:cNvPr id="41" name="矩形 40">
                <a:extLst>
                  <a:ext uri="{FF2B5EF4-FFF2-40B4-BE49-F238E27FC236}">
                    <ele attr="{790F5F37-7B2C-8F4F-8CB8-4E8554D0BD22}"/>
                  </a:ext>
                </a:extLst>
              </p:cNvPr>
              <p:cNvSpPr/>
              <p:nvPr/>
            </p:nvSpPr>
            <p:spPr>
              <a:xfrm>
                <a:off x="3160841" y="4550571"/>
                <a:ext cx="1691553" cy="7861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i="1" smtClean="0">
                              <a:latin typeface="Cambria Math" panose="02040503050406030204" pitchFamily="18" charset="0"/>
                            </a:rPr>
                          </m:ctrlPr>
                        </m:sSubPr>
                        <m:e>
                          <m:r>
                            <a:rPr kumimoji="1" lang="en-US" altLang="zh-CN" sz="2400" b="0" i="1" smtClean="0">
                              <a:latin typeface="Cambria Math" panose="02040503050406030204" pitchFamily="18" charset="0"/>
                              <a:ea typeface="Cambria Math" panose="02040503050406030204" pitchFamily="18" charset="0"/>
                            </a:rPr>
                            <m:t>𝑓</m:t>
                          </m:r>
                        </m:e>
                        <m:sub>
                          <m:r>
                            <m:rPr>
                              <m:sty m:val="p"/>
                            </m:rPr>
                            <a:rPr kumimoji="1" lang="en-US" altLang="zh-CN" sz="2400" i="1">
                              <a:latin typeface="Cambria Math" panose="02040503050406030204" pitchFamily="18" charset="0"/>
                            </a:rPr>
                            <m:t>C</m:t>
                          </m:r>
                        </m:sub>
                      </m:sSub>
                      <m:r>
                        <a:rPr kumimoji="1" lang="en-US" altLang="zh-CN" sz="2400" i="1">
                          <a:latin typeface="Cambria Math" panose="02040503050406030204" pitchFamily="18" charset="0"/>
                        </a:rPr>
                        <m:t>=</m:t>
                      </m:r>
                      <m:f>
                        <m:fPr>
                          <m:ctrlPr>
                            <a:rPr kumimoji="1" lang="en-US" altLang="zh-CN" sz="2400" i="1">
                              <a:latin typeface="Cambria Math" panose="02040503050406030204" pitchFamily="18" charset="0"/>
                            </a:rPr>
                          </m:ctrlPr>
                        </m:fPr>
                        <m:num>
                          <m:r>
                            <a:rPr kumimoji="1" lang="en-US" altLang="zh-CN" sz="2400" i="1">
                              <a:latin typeface="Cambria Math" panose="02040503050406030204" pitchFamily="18" charset="0"/>
                            </a:rPr>
                            <m:t>1</m:t>
                          </m:r>
                        </m:num>
                        <m:den>
                          <m:r>
                            <a:rPr kumimoji="1" lang="en-US" altLang="zh-CN" sz="2400" b="0" i="1" smtClean="0">
                              <a:latin typeface="Cambria Math" panose="02040503050406030204" pitchFamily="18" charset="0"/>
                            </a:rPr>
                            <m:t>2</m:t>
                          </m:r>
                          <m:r>
                            <a:rPr kumimoji="1" lang="en-US" altLang="zh-CN" sz="2400" b="0" i="1" smtClean="0">
                              <a:latin typeface="Cambria Math" panose="02040503050406030204" pitchFamily="18" charset="0"/>
                              <a:ea typeface="Cambria Math" panose="02040503050406030204" pitchFamily="18" charset="0"/>
                            </a:rPr>
                            <m:t>𝜋</m:t>
                          </m:r>
                          <m:r>
                            <a:rPr kumimoji="1" lang="en-US" altLang="zh-CN" sz="2400" i="1">
                              <a:latin typeface="Cambria Math" panose="02040503050406030204" pitchFamily="18" charset="0"/>
                            </a:rPr>
                            <m:t>𝑅𝐶</m:t>
                          </m:r>
                        </m:den>
                      </m:f>
                    </m:oMath>
                  </m:oMathPara>
                </a14:m>
                <a:endParaRPr lang="zh-CN" altLang="en-US" sz="2400" dirty="0"/>
              </a:p>
            </p:txBody>
          </p:sp>
        </mc:Choice>
        <mc:Fallback>
          <p:sp>
            <p:nvSpPr>
              <p:cNvPr id="41" name="矩形 40"/>
              <p:cNvSpPr>
                <a:spLocks noRot="1" noChangeAspect="1" noMove="1" noResize="1" noEditPoints="1" noAdjustHandles="1" noChangeArrowheads="1" noChangeShapeType="1" noTextEdit="1"/>
              </p:cNvSpPr>
              <p:nvPr/>
            </p:nvSpPr>
            <p:spPr>
              <a:xfrm>
                <a:off x="3160841" y="4550571"/>
                <a:ext cx="1691553" cy="786177"/>
              </a:xfrm>
              <a:prstGeom prst="rect">
                <a:avLst/>
              </a:prstGeom>
              <a:blipFill rotWithShape="1">
                <a:blip r:embed="rId7"/>
                <a:stretch>
                  <a:fillRect b="-6349"/>
                </a:stretch>
              </a:blipFill>
            </p:spPr>
            <p:txBody>
              <a:bodyPr/>
              <a:lstStyle/>
              <a:p>
                <a:r>
                  <a:rPr lang="zh-CN" altLang="en-US">
                    <a:noFill/>
                  </a:rPr>
                  <a:t> </a:t>
                </a:r>
                <a:endParaRPr lang="zh-CN" altLang="en-US">
                  <a:noFill/>
                </a:endParaRPr>
              </a:p>
            </p:txBody>
          </p:sp>
        </mc:Fallback>
      </mc:AlternateContent>
      <p:sp>
        <p:nvSpPr>
          <p:cNvPr id="42" name="矩形 41"/>
          <p:cNvSpPr/>
          <p:nvPr/>
        </p:nvSpPr>
        <p:spPr>
          <a:xfrm>
            <a:off x="2416103" y="5496635"/>
            <a:ext cx="1190538" cy="1067600"/>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1500"/>
                                        <p:tgtEl>
                                          <p:spTgt spid="4">
                                            <p:txEl>
                                              <p:pRg st="2" end="2"/>
                                            </p:txEl>
                                          </p:spTgt>
                                        </p:tgtEl>
                                      </p:cBhvr>
                                    </p:animEffect>
                                  </p:childTnLst>
                                </p:cTn>
                              </p:par>
                            </p:childTnLst>
                          </p:cTn>
                        </p:par>
                        <p:par>
                          <p:cTn id="18" fill="hold">
                            <p:stCondLst>
                              <p:cond delay="1500"/>
                            </p:stCondLst>
                            <p:childTnLst>
                              <p:par>
                                <p:cTn id="19" presetID="22" presetClass="entr" presetSubtype="8" fill="hold" nodeType="after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wipe(left)">
                                      <p:cBhvr>
                                        <p:cTn id="21" dur="1500"/>
                                        <p:tgtEl>
                                          <p:spTgt spid="4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left)">
                                      <p:cBhvr>
                                        <p:cTn id="26" dur="1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left)">
                                      <p:cBhvr>
                                        <p:cTn id="31" dur="1500"/>
                                        <p:tgtEl>
                                          <p:spTgt spid="6"/>
                                        </p:tgtEl>
                                      </p:cBhvr>
                                    </p:animEffect>
                                  </p:childTnLst>
                                </p:cTn>
                              </p:par>
                            </p:childTnLst>
                          </p:cTn>
                        </p:par>
                        <p:par>
                          <p:cTn id="32" fill="hold">
                            <p:stCondLst>
                              <p:cond delay="1500"/>
                            </p:stCondLst>
                            <p:childTnLst>
                              <p:par>
                                <p:cTn id="33" presetID="22" presetClass="entr" presetSubtype="8" fill="hold" grpId="0" nodeType="after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wipe(left)">
                                      <p:cBhvr>
                                        <p:cTn id="35" dur="1500"/>
                                        <p:tgtEl>
                                          <p:spTgt spid="4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ipe(left)">
                                      <p:cBhvr>
                                        <p:cTn id="40" dur="1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42"/>
                                        </p:tgtEl>
                                        <p:attrNameLst>
                                          <p:attrName>style.visibility</p:attrName>
                                        </p:attrNameLst>
                                      </p:cBhvr>
                                      <p:to>
                                        <p:strVal val="visible"/>
                                      </p:to>
                                    </p:set>
                                    <p:animEffect transition="in" filter="fade">
                                      <p:cBhvr>
                                        <p:cTn id="45" dur="1500"/>
                                        <p:tgtEl>
                                          <p:spTgt spid="42"/>
                                        </p:tgtEl>
                                      </p:cBhvr>
                                    </p:animEffect>
                                  </p:childTnLst>
                                </p:cTn>
                              </p:par>
                            </p:childTnLst>
                          </p:cTn>
                        </p:par>
                        <p:par>
                          <p:cTn id="46" fill="hold">
                            <p:stCondLst>
                              <p:cond delay="1500"/>
                            </p:stCondLst>
                            <p:childTnLst>
                              <p:par>
                                <p:cTn id="47" presetID="10" presetClass="entr" presetSubtype="0" fill="hold" grpId="0" nodeType="after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1500"/>
                                        <p:tgtEl>
                                          <p:spTgt spid="9"/>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wipe(left)">
                                      <p:cBhvr>
                                        <p:cTn id="54" dur="1500"/>
                                        <p:tgtEl>
                                          <p:spTgt spid="11"/>
                                        </p:tgtEl>
                                      </p:cBhvr>
                                    </p:animEffect>
                                  </p:childTnLst>
                                </p:cTn>
                              </p:par>
                            </p:childTnLst>
                          </p:cTn>
                        </p:par>
                        <p:par>
                          <p:cTn id="55" fill="hold">
                            <p:stCondLst>
                              <p:cond delay="1500"/>
                            </p:stCondLst>
                            <p:childTnLst>
                              <p:par>
                                <p:cTn id="56" presetID="22" presetClass="entr" presetSubtype="8" fill="hold" grpId="0" nodeType="after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wipe(left)">
                                      <p:cBhvr>
                                        <p:cTn id="58" dur="1500"/>
                                        <p:tgtEl>
                                          <p:spTgt spid="12"/>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wipe(left)">
                                      <p:cBhvr>
                                        <p:cTn id="63" dur="1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animBg="1"/>
      <p:bldP spid="12" grpId="0"/>
      <p:bldP spid="41" grpId="0"/>
      <p:bldP spid="4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412064" y="2074750"/>
            <a:ext cx="7835900" cy="4292600"/>
          </a:xfrm>
          <a:prstGeom prst="rect">
            <a:avLst/>
          </a:prstGeom>
        </p:spPr>
      </p:pic>
      <p:sp>
        <p:nvSpPr>
          <p:cNvPr id="11" name="椭圆 10"/>
          <p:cNvSpPr/>
          <p:nvPr/>
        </p:nvSpPr>
        <p:spPr>
          <a:xfrm>
            <a:off x="5271892" y="2262977"/>
            <a:ext cx="152400" cy="152400"/>
          </a:xfrm>
          <a:prstGeom prst="ellipse">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3" name="直线连接符 12"/>
          <p:cNvCxnSpPr>
            <a:stCxn id="11" idx="6"/>
          </p:cNvCxnSpPr>
          <p:nvPr/>
        </p:nvCxnSpPr>
        <p:spPr>
          <a:xfrm flipH="1">
            <a:off x="1571193" y="2339177"/>
            <a:ext cx="3853099" cy="0"/>
          </a:xfrm>
          <a:prstGeom prst="line">
            <a:avLst/>
          </a:prstGeom>
          <a:ln w="22225">
            <a:solidFill>
              <a:srgbClr val="0432FF"/>
            </a:solidFill>
            <a:prstDash val="lgDash"/>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1571193" y="1890084"/>
            <a:ext cx="842962" cy="369332"/>
          </a:xfrm>
          <a:prstGeom prst="rect">
            <a:avLst/>
          </a:prstGeom>
          <a:solidFill>
            <a:schemeClr val="bg1"/>
          </a:solidFill>
          <a:ln>
            <a:solidFill>
              <a:srgbClr val="0432FF"/>
            </a:solidFill>
          </a:ln>
        </p:spPr>
        <p:txBody>
          <a:bodyPr wrap="square" rtlCol="0">
            <a:spAutoFit/>
          </a:bodyPr>
          <a:lstStyle/>
          <a:p>
            <a:r>
              <a:rPr kumimoji="1" lang="en-US" altLang="zh-CN" b="1" dirty="0">
                <a:solidFill>
                  <a:srgbClr val="0432FF"/>
                </a:solidFill>
              </a:rPr>
              <a:t>﹣3dB</a:t>
            </a:r>
            <a:endParaRPr kumimoji="1" lang="zh-CN" altLang="en-US" b="1" dirty="0">
              <a:solidFill>
                <a:srgbClr val="0432FF"/>
              </a:solidFill>
            </a:endParaRPr>
          </a:p>
        </p:txBody>
      </p:sp>
      <p:cxnSp>
        <p:nvCxnSpPr>
          <p:cNvPr id="17" name="直线连接符 16"/>
          <p:cNvCxnSpPr/>
          <p:nvPr/>
        </p:nvCxnSpPr>
        <p:spPr>
          <a:xfrm flipV="1">
            <a:off x="5340595" y="2342534"/>
            <a:ext cx="0" cy="3203827"/>
          </a:xfrm>
          <a:prstGeom prst="line">
            <a:avLst/>
          </a:prstGeom>
          <a:ln w="22225">
            <a:solidFill>
              <a:srgbClr val="0432FF"/>
            </a:solidFill>
            <a:prstDash val="lgDash"/>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5001808" y="5627870"/>
            <a:ext cx="692339" cy="369332"/>
          </a:xfrm>
          <a:prstGeom prst="rect">
            <a:avLst/>
          </a:prstGeom>
          <a:solidFill>
            <a:schemeClr val="bg1"/>
          </a:solidFill>
          <a:ln>
            <a:solidFill>
              <a:srgbClr val="0432FF"/>
            </a:solidFill>
          </a:ln>
        </p:spPr>
        <p:txBody>
          <a:bodyPr wrap="square" rtlCol="0">
            <a:spAutoFit/>
          </a:bodyPr>
          <a:lstStyle/>
          <a:p>
            <a:r>
              <a:rPr kumimoji="1" lang="en-US" altLang="zh-CN" b="1" dirty="0">
                <a:solidFill>
                  <a:srgbClr val="0432FF"/>
                </a:solidFill>
              </a:rPr>
              <a:t>3400</a:t>
            </a:r>
            <a:endParaRPr kumimoji="1" lang="zh-CN" altLang="en-US" b="1" dirty="0">
              <a:solidFill>
                <a:srgbClr val="0432FF"/>
              </a:solidFill>
            </a:endParaRPr>
          </a:p>
        </p:txBody>
      </p:sp>
      <p:sp>
        <p:nvSpPr>
          <p:cNvPr id="2" name="框架 1">
            <a:hlinkClick r:id="rId2" action="ppaction://hlinksldjump"/>
          </p:cNvPr>
          <p:cNvSpPr/>
          <p:nvPr/>
        </p:nvSpPr>
        <p:spPr>
          <a:xfrm>
            <a:off x="252000" y="896400"/>
            <a:ext cx="4078014" cy="756744"/>
          </a:xfrm>
          <a:prstGeom prst="fram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2400" dirty="0">
                <a:solidFill>
                  <a:schemeClr val="tx1"/>
                </a:solidFill>
                <a:latin typeface="Times New Roman" panose="02020603050405020304" pitchFamily="18" charset="0"/>
                <a:cs typeface="Times New Roman" panose="02020603050405020304" pitchFamily="18" charset="0"/>
              </a:rPr>
              <a:t>4.</a:t>
            </a:r>
            <a:r>
              <a:rPr kumimoji="1" lang="zh-CN" altLang="en-US" sz="2400" dirty="0">
                <a:solidFill>
                  <a:schemeClr val="tx1"/>
                </a:solidFill>
                <a:latin typeface="Times New Roman" panose="02020603050405020304" pitchFamily="18" charset="0"/>
                <a:cs typeface="Times New Roman" panose="02020603050405020304" pitchFamily="18" charset="0"/>
              </a:rPr>
              <a:t>驻极体话筒</a:t>
            </a:r>
            <a:endParaRPr kumimoji="1" lang="zh-CN" altLang="en-US" sz="2400" dirty="0">
              <a:solidFill>
                <a:schemeClr val="tx1"/>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0" name="矩形 9">
                <a:extLst>
                  <a:ext uri="{FF2B5EF4-FFF2-40B4-BE49-F238E27FC236}">
                    <ele attr="{7888E433-7B80-AB45-AC11-867455D17308}"/>
                  </a:ext>
                </a:extLst>
              </p:cNvPr>
              <p:cNvSpPr/>
              <p:nvPr/>
            </p:nvSpPr>
            <p:spPr>
              <a:xfrm>
                <a:off x="8600606" y="2141680"/>
                <a:ext cx="266271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zh-CN" sz="2400" b="0" i="1" smtClean="0">
                          <a:latin typeface="Cambria Math" panose="02040503050406030204" pitchFamily="18" charset="0"/>
                        </a:rPr>
                        <m:t>𝑑𝐵</m:t>
                      </m:r>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20</m:t>
                      </m:r>
                      <m:r>
                        <a:rPr kumimoji="1" lang="en-US" altLang="zh-CN" sz="2400" b="0" i="1" smtClean="0">
                          <a:latin typeface="Cambria Math" panose="02040503050406030204" pitchFamily="18" charset="0"/>
                        </a:rPr>
                        <m:t>𝑙𝑔</m:t>
                      </m:r>
                      <m:d>
                        <m:dPr>
                          <m:begChr m:val="|"/>
                          <m:endChr m:val="|"/>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𝐻</m:t>
                          </m:r>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𝑗𝑓</m:t>
                          </m:r>
                          <m:r>
                            <a:rPr kumimoji="1" lang="en-US" altLang="zh-CN" sz="2400" b="0" i="1" smtClean="0">
                              <a:latin typeface="Cambria Math" panose="02040503050406030204" pitchFamily="18" charset="0"/>
                            </a:rPr>
                            <m:t>)</m:t>
                          </m:r>
                        </m:e>
                      </m:d>
                    </m:oMath>
                  </m:oMathPara>
                </a14:m>
                <a:endParaRPr lang="zh-CN" altLang="en-US" sz="2400" dirty="0"/>
              </a:p>
            </p:txBody>
          </p:sp>
        </mc:Choice>
        <mc:Fallback>
          <p:sp>
            <p:nvSpPr>
              <p:cNvPr id="10" name="矩形 9"/>
              <p:cNvSpPr>
                <a:spLocks noRot="1" noChangeAspect="1" noMove="1" noResize="1" noEditPoints="1" noAdjustHandles="1" noChangeArrowheads="1" noChangeShapeType="1" noTextEdit="1"/>
              </p:cNvSpPr>
              <p:nvPr/>
            </p:nvSpPr>
            <p:spPr>
              <a:xfrm>
                <a:off x="8600606" y="2141680"/>
                <a:ext cx="2662717" cy="461665"/>
              </a:xfrm>
              <a:prstGeom prst="rect">
                <a:avLst/>
              </a:prstGeom>
              <a:blipFill rotWithShape="1">
                <a:blip r:embed="rId3"/>
                <a:stretch>
                  <a:fillRect b="-13514"/>
                </a:stretch>
              </a:blipFill>
            </p:spPr>
            <p:txBody>
              <a:bodyPr/>
              <a:lstStyle/>
              <a:p>
                <a:r>
                  <a:rPr lang="zh-CN" altLang="en-US">
                    <a:noFill/>
                  </a:rPr>
                  <a:t> </a:t>
                </a:r>
                <a:endParaRPr lang="zh-CN" altLang="en-US">
                  <a:noFill/>
                </a:endParaRPr>
              </a:p>
            </p:txBody>
          </p:sp>
        </mc:Fallback>
      </mc:AlternateContent>
      <p:sp>
        <p:nvSpPr>
          <p:cNvPr id="20" name="文本框 19"/>
          <p:cNvSpPr txBox="1"/>
          <p:nvPr/>
        </p:nvSpPr>
        <p:spPr>
          <a:xfrm>
            <a:off x="8775005" y="2902527"/>
            <a:ext cx="1368965" cy="369332"/>
          </a:xfrm>
          <a:prstGeom prst="rect">
            <a:avLst/>
          </a:prstGeom>
          <a:noFill/>
        </p:spPr>
        <p:txBody>
          <a:bodyPr wrap="none" lIns="0" tIns="0" rIns="0" bIns="0" rtlCol="0">
            <a:spAutoFit/>
          </a:bodyPr>
          <a:lstStyle/>
          <a:p>
            <a:r>
              <a:rPr kumimoji="1" lang="en-US" altLang="zh-CN" sz="2400" i="1" dirty="0">
                <a:latin typeface="Times New Roman" panose="02020603050405020304" pitchFamily="18" charset="0"/>
                <a:cs typeface="Times New Roman" panose="02020603050405020304" pitchFamily="18" charset="0"/>
              </a:rPr>
              <a:t>f</a:t>
            </a:r>
            <a:r>
              <a:rPr kumimoji="1" lang="en-US" altLang="zh-CN" sz="2400" dirty="0">
                <a:latin typeface="Times New Roman" panose="02020603050405020304" pitchFamily="18" charset="0"/>
                <a:cs typeface="Times New Roman" panose="02020603050405020304" pitchFamily="18" charset="0"/>
              </a:rPr>
              <a:t>c=3400Hz</a:t>
            </a:r>
            <a:endParaRPr kumimoji="1" lang="zh-CN" alt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2" name="文本框 21">
                <a:extLst>
                  <a:ext uri="{FF2B5EF4-FFF2-40B4-BE49-F238E27FC236}">
                    <ele attr="{F9945613-3671-164B-9453-4768149EB392}"/>
                  </a:ext>
                </a:extLst>
              </p:cNvPr>
              <p:cNvSpPr txBox="1"/>
              <p:nvPr/>
            </p:nvSpPr>
            <p:spPr>
              <a:xfrm>
                <a:off x="8733440" y="3594137"/>
                <a:ext cx="2325830" cy="6938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400" b="0" i="1" smtClean="0">
                          <a:latin typeface="Cambria Math" panose="02040503050406030204" pitchFamily="18" charset="0"/>
                          <a:cs typeface="Times New Roman" panose="02020603050405020304" pitchFamily="18" charset="0"/>
                        </a:rPr>
                        <m:t>𝑓𝑐</m:t>
                      </m:r>
                      <m:r>
                        <a:rPr kumimoji="1" lang="en-US" altLang="zh-CN" sz="2400" b="0" i="1" smtClean="0">
                          <a:latin typeface="Cambria Math" panose="02040503050406030204" pitchFamily="18" charset="0"/>
                          <a:cs typeface="Times New Roman" panose="02020603050405020304" pitchFamily="18" charset="0"/>
                        </a:rPr>
                        <m:t>=</m:t>
                      </m:r>
                      <m:f>
                        <m:fPr>
                          <m:ctrlPr>
                            <a:rPr kumimoji="1" lang="en-US" altLang="zh-CN" sz="2400" b="0" i="1" smtClean="0">
                              <a:latin typeface="Cambria Math" panose="02040503050406030204" pitchFamily="18" charset="0"/>
                              <a:cs typeface="Times New Roman" panose="02020603050405020304" pitchFamily="18" charset="0"/>
                            </a:rPr>
                          </m:ctrlPr>
                        </m:fPr>
                        <m:num>
                          <m:sSub>
                            <m:sSubPr>
                              <m:ctrlPr>
                                <a:rPr kumimoji="1" lang="en-US" altLang="zh-CN" sz="2400" b="0" i="1" smtClean="0">
                                  <a:latin typeface="Cambria Math" panose="02040503050406030204" pitchFamily="18" charset="0"/>
                                  <a:cs typeface="Times New Roman" panose="02020603050405020304" pitchFamily="18" charset="0"/>
                                </a:rPr>
                              </m:ctrlPr>
                            </m:sSubPr>
                            <m:e>
                              <m:r>
                                <a:rPr kumimoji="1"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𝜔</m:t>
                              </m:r>
                            </m:e>
                            <m:sub>
                              <m:r>
                                <a:rPr kumimoji="1" lang="en-US" altLang="zh-CN" sz="2400" b="0" i="1" smtClean="0">
                                  <a:latin typeface="Cambria Math" panose="02040503050406030204" pitchFamily="18" charset="0"/>
                                  <a:cs typeface="Times New Roman" panose="02020603050405020304" pitchFamily="18" charset="0"/>
                                </a:rPr>
                                <m:t>𝐶</m:t>
                              </m:r>
                            </m:sub>
                          </m:sSub>
                        </m:num>
                        <m:den>
                          <m:r>
                            <a:rPr kumimoji="1" lang="en-US" altLang="zh-CN" sz="2400" b="0" i="1" smtClean="0">
                              <a:latin typeface="Cambria Math" panose="02040503050406030204" pitchFamily="18" charset="0"/>
                              <a:cs typeface="Times New Roman" panose="02020603050405020304" pitchFamily="18" charset="0"/>
                            </a:rPr>
                            <m:t>2</m:t>
                          </m:r>
                          <m:r>
                            <a:rPr kumimoji="1"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𝜋</m:t>
                          </m:r>
                        </m:den>
                      </m:f>
                      <m:r>
                        <a:rPr kumimoji="1" lang="en-US" altLang="zh-CN" sz="2400" b="0" i="1" smtClean="0">
                          <a:latin typeface="Cambria Math" panose="02040503050406030204" pitchFamily="18" charset="0"/>
                          <a:cs typeface="Times New Roman" panose="02020603050405020304" pitchFamily="18" charset="0"/>
                        </a:rPr>
                        <m:t>=</m:t>
                      </m:r>
                      <m:f>
                        <m:fPr>
                          <m:ctrlPr>
                            <a:rPr kumimoji="1" lang="en-US" altLang="zh-CN" sz="2400" b="0" i="1" smtClean="0">
                              <a:latin typeface="Cambria Math" panose="02040503050406030204" pitchFamily="18" charset="0"/>
                              <a:cs typeface="Times New Roman" panose="02020603050405020304" pitchFamily="18" charset="0"/>
                            </a:rPr>
                          </m:ctrlPr>
                        </m:fPr>
                        <m:num>
                          <m:r>
                            <a:rPr kumimoji="1" lang="en-US" altLang="zh-CN" sz="2400" b="0" i="1" smtClean="0">
                              <a:latin typeface="Cambria Math" panose="02040503050406030204" pitchFamily="18" charset="0"/>
                              <a:cs typeface="Times New Roman" panose="02020603050405020304" pitchFamily="18" charset="0"/>
                            </a:rPr>
                            <m:t>1</m:t>
                          </m:r>
                        </m:num>
                        <m:den>
                          <m:r>
                            <a:rPr kumimoji="1" lang="en-US" altLang="zh-CN" sz="2400" b="0" i="1" smtClean="0">
                              <a:latin typeface="Cambria Math" panose="02040503050406030204" pitchFamily="18" charset="0"/>
                              <a:cs typeface="Times New Roman" panose="02020603050405020304" pitchFamily="18" charset="0"/>
                            </a:rPr>
                            <m:t>2</m:t>
                          </m:r>
                          <m:r>
                            <a:rPr kumimoji="1"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𝜋</m:t>
                          </m:r>
                          <m:r>
                            <a:rPr kumimoji="1"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𝑅𝐶</m:t>
                          </m:r>
                        </m:den>
                      </m:f>
                    </m:oMath>
                  </m:oMathPara>
                </a14:m>
                <a:endParaRPr kumimoji="1" lang="zh-CN" altLang="en-US" sz="2400" dirty="0">
                  <a:latin typeface="Times New Roman" panose="02020603050405020304" pitchFamily="18" charset="0"/>
                  <a:cs typeface="Times New Roman" panose="02020603050405020304" pitchFamily="18" charset="0"/>
                </a:endParaRPr>
              </a:p>
            </p:txBody>
          </p:sp>
        </mc:Choice>
        <mc:Fallback>
          <p:sp>
            <p:nvSpPr>
              <p:cNvPr id="22" name="文本框 21"/>
              <p:cNvSpPr txBox="1">
                <a:spLocks noRot="1" noChangeAspect="1" noMove="1" noResize="1" noEditPoints="1" noAdjustHandles="1" noChangeArrowheads="1" noChangeShapeType="1" noTextEdit="1"/>
              </p:cNvSpPr>
              <p:nvPr/>
            </p:nvSpPr>
            <p:spPr>
              <a:xfrm>
                <a:off x="8733440" y="3594137"/>
                <a:ext cx="2325830" cy="693844"/>
              </a:xfrm>
              <a:prstGeom prst="rect">
                <a:avLst/>
              </a:prstGeom>
              <a:blipFill rotWithShape="1">
                <a:blip r:embed="rId4"/>
                <a:stretch>
                  <a:fillRect l="-3804" r="-1630" b="-12500"/>
                </a:stretch>
              </a:blipFill>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left)">
                                      <p:cBhvr>
                                        <p:cTn id="12" dur="1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left)">
                                      <p:cBhvr>
                                        <p:cTn id="17" dur="1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500"/>
                                        <p:tgtEl>
                                          <p:spTgt spid="11"/>
                                        </p:tgtEl>
                                      </p:cBhvr>
                                    </p:animEffect>
                                  </p:childTnLst>
                                </p:cTn>
                              </p:par>
                            </p:childTnLst>
                          </p:cTn>
                        </p:par>
                        <p:par>
                          <p:cTn id="23" fill="hold">
                            <p:stCondLst>
                              <p:cond delay="1500"/>
                            </p:stCondLst>
                            <p:childTnLst>
                              <p:par>
                                <p:cTn id="24" presetID="22" presetClass="entr" presetSubtype="1" fill="hold" nodeType="after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up)">
                                      <p:cBhvr>
                                        <p:cTn id="26" dur="1500"/>
                                        <p:tgtEl>
                                          <p:spTgt spid="17"/>
                                        </p:tgtEl>
                                      </p:cBhvr>
                                    </p:animEffect>
                                  </p:childTnLst>
                                </p:cTn>
                              </p:par>
                            </p:childTnLst>
                          </p:cTn>
                        </p:par>
                        <p:par>
                          <p:cTn id="27" fill="hold">
                            <p:stCondLst>
                              <p:cond delay="3000"/>
                            </p:stCondLst>
                            <p:childTnLst>
                              <p:par>
                                <p:cTn id="28" presetID="22" presetClass="entr" presetSubtype="1" fill="hold" grpId="0" nodeType="after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up)">
                                      <p:cBhvr>
                                        <p:cTn id="30" dur="1500"/>
                                        <p:tgtEl>
                                          <p:spTgt spid="1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2"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right)">
                                      <p:cBhvr>
                                        <p:cTn id="35" dur="1500"/>
                                        <p:tgtEl>
                                          <p:spTgt spid="13"/>
                                        </p:tgtEl>
                                      </p:cBhvr>
                                    </p:animEffect>
                                  </p:childTnLst>
                                </p:cTn>
                              </p:par>
                            </p:childTnLst>
                          </p:cTn>
                        </p:par>
                        <p:par>
                          <p:cTn id="36" fill="hold">
                            <p:stCondLst>
                              <p:cond delay="1500"/>
                            </p:stCondLst>
                            <p:childTnLst>
                              <p:par>
                                <p:cTn id="37" presetID="22" presetClass="entr" presetSubtype="2" fill="hold" grpId="0"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ipe(right)">
                                      <p:cBhvr>
                                        <p:cTn id="39" dur="1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animBg="1"/>
      <p:bldP spid="19" grpId="0" animBg="1"/>
      <p:bldP spid="10" grpId="0"/>
      <p:bldP spid="20" grpId="0"/>
      <p:bldP spid="2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框架 1">
            <a:hlinkClick r:id="rId1" action="ppaction://hlinksldjump"/>
          </p:cNvPr>
          <p:cNvSpPr/>
          <p:nvPr/>
        </p:nvSpPr>
        <p:spPr>
          <a:xfrm>
            <a:off x="252000" y="896400"/>
            <a:ext cx="4078014" cy="756744"/>
          </a:xfrm>
          <a:prstGeom prst="fram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2400" dirty="0">
                <a:solidFill>
                  <a:schemeClr val="tx1"/>
                </a:solidFill>
                <a:latin typeface="Times New Roman" panose="02020603050405020304" pitchFamily="18" charset="0"/>
                <a:cs typeface="Times New Roman" panose="02020603050405020304" pitchFamily="18" charset="0"/>
              </a:rPr>
              <a:t>5.</a:t>
            </a:r>
            <a:r>
              <a:rPr kumimoji="1" lang="zh-CN" altLang="en-US" sz="2400" dirty="0">
                <a:solidFill>
                  <a:schemeClr val="tx1"/>
                </a:solidFill>
                <a:latin typeface="Times New Roman" panose="02020603050405020304" pitchFamily="18" charset="0"/>
                <a:cs typeface="Times New Roman" panose="02020603050405020304" pitchFamily="18" charset="0"/>
              </a:rPr>
              <a:t>音频功率放大器</a:t>
            </a:r>
            <a:endParaRPr kumimoji="1" lang="zh-CN" altLang="en-US" sz="2400" dirty="0">
              <a:solidFill>
                <a:schemeClr val="tx1"/>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矩形 2">
                <a:extLst>
                  <a:ext uri="{FF2B5EF4-FFF2-40B4-BE49-F238E27FC236}">
                    <ele attr="{47C2F4C6-67B1-0141-AD47-722B220F6932}"/>
                  </a:ext>
                </a:extLst>
              </p:cNvPr>
              <p:cNvSpPr/>
              <p:nvPr/>
            </p:nvSpPr>
            <p:spPr>
              <a:xfrm>
                <a:off x="607527" y="2008327"/>
                <a:ext cx="10961018" cy="4571444"/>
              </a:xfrm>
              <a:prstGeom prst="rect">
                <a:avLst/>
              </a:prstGeom>
            </p:spPr>
            <p:txBody>
              <a:bodyPr wrap="square">
                <a:spAutoFit/>
              </a:bodyPr>
              <a:lstStyle/>
              <a:p>
                <a:pPr marL="1738313" indent="-1738313">
                  <a:spcBef>
                    <a:spcPts val="600"/>
                  </a:spcBef>
                  <a:spcAft>
                    <a:spcPts val="600"/>
                  </a:spcAft>
                </a:pPr>
                <a:r>
                  <a:rPr kumimoji="1" lang="zh-CN" altLang="en-US" sz="2400" b="1" dirty="0">
                    <a:latin typeface="Times New Roman" panose="02020603050405020304" pitchFamily="18" charset="0"/>
                    <a:cs typeface="Times New Roman" panose="02020603050405020304" pitchFamily="18" charset="0"/>
                  </a:rPr>
                  <a:t>设计考虑：</a:t>
                </a:r>
                <a:r>
                  <a:rPr kumimoji="1" lang="en-US" altLang="zh-CN" sz="2400" b="1" dirty="0">
                    <a:latin typeface="Times New Roman" panose="02020603050405020304" pitchFamily="18" charset="0"/>
                    <a:cs typeface="Times New Roman" panose="02020603050405020304" pitchFamily="18" charset="0"/>
                  </a:rPr>
                  <a:t>	</a:t>
                </a:r>
              </a:p>
              <a:p>
                <a:pPr marL="457200" indent="-457200">
                  <a:spcBef>
                    <a:spcPts val="600"/>
                  </a:spcBef>
                  <a:spcAft>
                    <a:spcPts val="600"/>
                  </a:spcAft>
                  <a:buAutoNum type="circleNumDbPlain"/>
                </a:pPr>
                <a:r>
                  <a:rPr kumimoji="1" lang="zh-CN" altLang="en-US" sz="2400" dirty="0">
                    <a:latin typeface="Times New Roman" panose="02020603050405020304" pitchFamily="18" charset="0"/>
                    <a:cs typeface="Times New Roman" panose="02020603050405020304" pitchFamily="18" charset="0"/>
                  </a:rPr>
                  <a:t>音频功放需要关心的是：输出功率、失真度。</a:t>
                </a:r>
                <a:endParaRPr kumimoji="1" lang="en-US" altLang="zh-CN" sz="2400" dirty="0">
                  <a:latin typeface="Times New Roman" panose="02020603050405020304" pitchFamily="18" charset="0"/>
                  <a:cs typeface="Times New Roman" panose="02020603050405020304" pitchFamily="18" charset="0"/>
                </a:endParaRPr>
              </a:p>
              <a:p>
                <a:pPr marL="457200" indent="-457200">
                  <a:spcBef>
                    <a:spcPts val="600"/>
                  </a:spcBef>
                  <a:spcAft>
                    <a:spcPts val="600"/>
                  </a:spcAft>
                  <a:buAutoNum type="circleNumDbPlain"/>
                </a:pPr>
                <a:r>
                  <a:rPr kumimoji="1" lang="zh-CN" altLang="en-US" sz="2400" dirty="0">
                    <a:latin typeface="Times New Roman" panose="02020603050405020304" pitchFamily="18" charset="0"/>
                    <a:cs typeface="Times New Roman" panose="02020603050405020304" pitchFamily="18" charset="0"/>
                  </a:rPr>
                  <a:t>题目没有给出输出功率的要求，这里自定为</a:t>
                </a:r>
                <a:r>
                  <a:rPr kumimoji="1" lang="en-US" altLang="zh-CN" sz="2400" dirty="0">
                    <a:latin typeface="Times New Roman" panose="02020603050405020304" pitchFamily="18" charset="0"/>
                    <a:cs typeface="Times New Roman" panose="02020603050405020304" pitchFamily="18" charset="0"/>
                  </a:rPr>
                  <a:t>125mW</a:t>
                </a:r>
                <a:r>
                  <a:rPr kumimoji="1" lang="zh-CN" altLang="en-US" sz="2400" dirty="0">
                    <a:latin typeface="Times New Roman" panose="02020603050405020304" pitchFamily="18" charset="0"/>
                    <a:cs typeface="Times New Roman" panose="02020603050405020304" pitchFamily="18" charset="0"/>
                  </a:rPr>
                  <a:t>，负载阻抗</a:t>
                </a:r>
                <a:r>
                  <a:rPr kumimoji="1" lang="en-US" altLang="zh-CN" sz="2400" dirty="0">
                    <a:latin typeface="Times New Roman" panose="02020603050405020304" pitchFamily="18" charset="0"/>
                    <a:cs typeface="Times New Roman" panose="02020603050405020304" pitchFamily="18" charset="0"/>
                  </a:rPr>
                  <a:t>8Ω</a:t>
                </a:r>
                <a:r>
                  <a:rPr kumimoji="1" lang="zh-CN" altLang="en-US" sz="2400" dirty="0">
                    <a:latin typeface="Times New Roman" panose="02020603050405020304" pitchFamily="18" charset="0"/>
                    <a:cs typeface="Times New Roman" panose="02020603050405020304" pitchFamily="18" charset="0"/>
                  </a:rPr>
                  <a:t>。</a:t>
                </a:r>
                <a:endParaRPr kumimoji="1" lang="en-US" altLang="zh-CN" sz="2400" dirty="0">
                  <a:latin typeface="Times New Roman" panose="02020603050405020304" pitchFamily="18" charset="0"/>
                  <a:cs typeface="Times New Roman" panose="02020603050405020304" pitchFamily="18" charset="0"/>
                </a:endParaRPr>
              </a:p>
              <a:p>
                <a:pPr marL="457200" indent="-457200">
                  <a:spcBef>
                    <a:spcPts val="600"/>
                  </a:spcBef>
                  <a:spcAft>
                    <a:spcPts val="600"/>
                  </a:spcAft>
                  <a:buAutoNum type="circleNumDbPlain"/>
                </a:pPr>
                <a:r>
                  <a:rPr kumimoji="1" lang="zh-CN" altLang="en-US" sz="2400" dirty="0">
                    <a:latin typeface="Times New Roman" panose="02020603050405020304" pitchFamily="18" charset="0"/>
                    <a:cs typeface="Times New Roman" panose="02020603050405020304" pitchFamily="18" charset="0"/>
                  </a:rPr>
                  <a:t>采用单电源（</a:t>
                </a:r>
                <a:r>
                  <a:rPr kumimoji="1" lang="en-US" altLang="zh-CN" sz="2400" dirty="0">
                    <a:latin typeface="Times New Roman" panose="02020603050405020304" pitchFamily="18" charset="0"/>
                    <a:cs typeface="Times New Roman" panose="02020603050405020304" pitchFamily="18" charset="0"/>
                  </a:rPr>
                  <a:t>+5V</a:t>
                </a:r>
                <a:r>
                  <a:rPr kumimoji="1" lang="zh-CN" altLang="en-US" sz="2400" dirty="0">
                    <a:latin typeface="Times New Roman" panose="02020603050405020304" pitchFamily="18" charset="0"/>
                    <a:cs typeface="Times New Roman" panose="02020603050405020304" pitchFamily="18" charset="0"/>
                  </a:rPr>
                  <a:t>）供电。推荐采用功放芯片</a:t>
                </a:r>
                <a:r>
                  <a:rPr kumimoji="1" lang="en-US" altLang="zh-CN" sz="2400" dirty="0">
                    <a:latin typeface="Times New Roman" panose="02020603050405020304" pitchFamily="18" charset="0"/>
                    <a:cs typeface="Times New Roman" panose="02020603050405020304" pitchFamily="18" charset="0"/>
                    <a:hlinkClick r:id="rId2"/>
                  </a:rPr>
                  <a:t>LM386</a:t>
                </a:r>
                <a:r>
                  <a:rPr kumimoji="1" lang="zh-CN" altLang="en-US" sz="2400" dirty="0">
                    <a:latin typeface="Times New Roman" panose="02020603050405020304" pitchFamily="18" charset="0"/>
                    <a:cs typeface="Times New Roman" panose="02020603050405020304" pitchFamily="18" charset="0"/>
                  </a:rPr>
                  <a:t>。</a:t>
                </a:r>
                <a:endParaRPr kumimoji="1" lang="en-US" altLang="zh-CN" sz="2400" dirty="0">
                  <a:latin typeface="Times New Roman" panose="02020603050405020304" pitchFamily="18" charset="0"/>
                  <a:cs typeface="Times New Roman" panose="02020603050405020304" pitchFamily="18" charset="0"/>
                </a:endParaRPr>
              </a:p>
              <a:p>
                <a:pPr>
                  <a:spcBef>
                    <a:spcPts val="600"/>
                  </a:spcBef>
                  <a:spcAft>
                    <a:spcPts val="600"/>
                  </a:spcAft>
                </a:pPr>
                <a:r>
                  <a:rPr kumimoji="1" lang="zh-CN" altLang="en-US" sz="2400" b="1" dirty="0">
                    <a:latin typeface="Times New Roman" panose="02020603050405020304" pitchFamily="18" charset="0"/>
                    <a:cs typeface="Times New Roman" panose="02020603050405020304" pitchFamily="18" charset="0"/>
                  </a:rPr>
                  <a:t>电压增益的确定：</a:t>
                </a:r>
                <a:endParaRPr kumimoji="1" lang="en-US" altLang="zh-CN" sz="2400" dirty="0">
                  <a:latin typeface="Times New Roman" panose="02020603050405020304" pitchFamily="18" charset="0"/>
                  <a:cs typeface="Times New Roman" panose="02020603050405020304" pitchFamily="18" charset="0"/>
                </a:endParaRPr>
              </a:p>
              <a:p>
                <a:pPr marL="457200" indent="-457200">
                  <a:spcBef>
                    <a:spcPts val="600"/>
                  </a:spcBef>
                  <a:spcAft>
                    <a:spcPts val="600"/>
                  </a:spcAft>
                  <a:buAutoNum type="circleNumDbPlain"/>
                </a:pPr>
                <a:r>
                  <a:rPr kumimoji="1" lang="zh-CN" altLang="en-US" sz="2400" dirty="0">
                    <a:latin typeface="Times New Roman" panose="02020603050405020304" pitchFamily="18" charset="0"/>
                    <a:cs typeface="Times New Roman" panose="02020603050405020304" pitchFamily="18" charset="0"/>
                  </a:rPr>
                  <a:t>功放输出电压幅度：</a:t>
                </a:r>
                <a14:m>
                  <m:oMath xmlns:m="http://schemas.openxmlformats.org/officeDocument/2006/math">
                    <m:r>
                      <a:rPr kumimoji="1" lang="en-US" altLang="zh-CN" sz="2400" b="0" i="1" smtClean="0">
                        <a:latin typeface="Cambria Math" panose="02040503050406030204" pitchFamily="18" charset="0"/>
                        <a:cs typeface="Times New Roman" panose="02020603050405020304" pitchFamily="18" charset="0"/>
                      </a:rPr>
                      <m:t>𝑈𝑜</m:t>
                    </m:r>
                    <m:r>
                      <a:rPr kumimoji="1" lang="en-US" altLang="zh-CN" sz="2400" b="0" i="1" smtClean="0">
                        <a:latin typeface="Cambria Math" panose="02040503050406030204" pitchFamily="18" charset="0"/>
                        <a:cs typeface="Times New Roman" panose="02020603050405020304" pitchFamily="18" charset="0"/>
                      </a:rPr>
                      <m:t>=</m:t>
                    </m:r>
                    <m:rad>
                      <m:radPr>
                        <m:degHide m:val="on"/>
                        <m:ctrlPr>
                          <a:rPr kumimoji="1" lang="en-US" altLang="zh-CN" sz="2400" b="0" i="1" smtClean="0">
                            <a:latin typeface="Cambria Math" panose="02040503050406030204" pitchFamily="18" charset="0"/>
                            <a:cs typeface="Times New Roman" panose="02020603050405020304" pitchFamily="18" charset="0"/>
                          </a:rPr>
                        </m:ctrlPr>
                      </m:radPr>
                      <m:deg/>
                      <m:e>
                        <m:r>
                          <a:rPr kumimoji="1" lang="en-US" altLang="zh-CN" sz="2400" b="0" i="1" smtClean="0">
                            <a:latin typeface="Cambria Math" panose="02040503050406030204" pitchFamily="18" charset="0"/>
                            <a:cs typeface="Times New Roman" panose="02020603050405020304" pitchFamily="18" charset="0"/>
                          </a:rPr>
                          <m:t>𝑃</m:t>
                        </m:r>
                        <m:r>
                          <a:rPr kumimoji="1" lang="zh-CN" altLang="en-US" sz="2400" b="0" i="1" smtClean="0">
                            <a:latin typeface="Cambria Math" panose="02040503050406030204" pitchFamily="18" charset="0"/>
                            <a:cs typeface="Times New Roman" panose="02020603050405020304" pitchFamily="18" charset="0"/>
                          </a:rPr>
                          <m:t>∗</m:t>
                        </m:r>
                        <m:sSub>
                          <m:sSubPr>
                            <m:ctrlPr>
                              <a:rPr kumimoji="1" lang="en-US" altLang="zh-CN" sz="2400" b="0" i="1" smtClean="0">
                                <a:latin typeface="Cambria Math" panose="02040503050406030204" pitchFamily="18" charset="0"/>
                                <a:cs typeface="Times New Roman" panose="02020603050405020304" pitchFamily="18" charset="0"/>
                              </a:rPr>
                            </m:ctrlPr>
                          </m:sSubPr>
                          <m:e>
                            <m:r>
                              <a:rPr kumimoji="1" lang="en-US" altLang="zh-CN" sz="2400" b="0" i="1" smtClean="0">
                                <a:latin typeface="Cambria Math" panose="02040503050406030204" pitchFamily="18" charset="0"/>
                                <a:cs typeface="Times New Roman" panose="02020603050405020304" pitchFamily="18" charset="0"/>
                              </a:rPr>
                              <m:t>𝑅</m:t>
                            </m:r>
                          </m:e>
                          <m:sub>
                            <m:r>
                              <a:rPr kumimoji="1" lang="en-US" altLang="zh-CN" sz="2400" b="0" i="1" smtClean="0">
                                <a:latin typeface="Cambria Math" panose="02040503050406030204" pitchFamily="18" charset="0"/>
                                <a:cs typeface="Times New Roman" panose="02020603050405020304" pitchFamily="18" charset="0"/>
                              </a:rPr>
                              <m:t>𝐿</m:t>
                            </m:r>
                          </m:sub>
                        </m:sSub>
                      </m:e>
                    </m:rad>
                    <m:r>
                      <a:rPr kumimoji="1" lang="en-US" altLang="zh-CN" sz="2400" b="0" i="1" smtClean="0">
                        <a:latin typeface="Cambria Math" panose="02040503050406030204" pitchFamily="18" charset="0"/>
                        <a:cs typeface="Times New Roman" panose="02020603050405020304" pitchFamily="18" charset="0"/>
                      </a:rPr>
                      <m:t>=</m:t>
                    </m:r>
                    <m:rad>
                      <m:radPr>
                        <m:degHide m:val="on"/>
                        <m:ctrlPr>
                          <a:rPr kumimoji="1" lang="en-US" altLang="zh-CN" sz="2400" b="0" i="1" smtClean="0">
                            <a:latin typeface="Cambria Math" panose="02040503050406030204" pitchFamily="18" charset="0"/>
                            <a:cs typeface="Times New Roman" panose="02020603050405020304" pitchFamily="18" charset="0"/>
                          </a:rPr>
                        </m:ctrlPr>
                      </m:radPr>
                      <m:deg/>
                      <m:e>
                        <m:r>
                          <a:rPr kumimoji="1" lang="en-US" altLang="zh-CN" sz="2400" b="0" i="1" smtClean="0">
                            <a:latin typeface="Cambria Math" panose="02040503050406030204" pitchFamily="18" charset="0"/>
                            <a:cs typeface="Times New Roman" panose="02020603050405020304" pitchFamily="18" charset="0"/>
                          </a:rPr>
                          <m:t>0</m:t>
                        </m:r>
                        <m:r>
                          <a:rPr kumimoji="1" lang="en-US" altLang="zh-CN" sz="2400" b="0" i="1" smtClean="0">
                            <a:latin typeface="Cambria Math" panose="02040503050406030204" pitchFamily="18" charset="0"/>
                            <a:cs typeface="Times New Roman" panose="02020603050405020304" pitchFamily="18" charset="0"/>
                          </a:rPr>
                          <m:t>.</m:t>
                        </m:r>
                        <m:r>
                          <a:rPr kumimoji="1" lang="en-US" altLang="zh-CN" sz="2400" b="0" i="1" smtClean="0">
                            <a:latin typeface="Cambria Math" panose="02040503050406030204" pitchFamily="18" charset="0"/>
                            <a:cs typeface="Times New Roman" panose="02020603050405020304" pitchFamily="18" charset="0"/>
                          </a:rPr>
                          <m:t>125</m:t>
                        </m:r>
                        <m:r>
                          <a:rPr kumimoji="1" lang="en-US" altLang="zh-CN" sz="2400" b="0" i="1" smtClean="0">
                            <a:latin typeface="Cambria Math" panose="02040503050406030204" pitchFamily="18" charset="0"/>
                            <a:cs typeface="Times New Roman" panose="02020603050405020304" pitchFamily="18" charset="0"/>
                          </a:rPr>
                          <m:t>𝑊</m:t>
                        </m:r>
                        <m:r>
                          <a:rPr kumimoji="1" lang="zh-CN" altLang="en-US" sz="2400" b="0" i="1" smtClean="0">
                            <a:latin typeface="Cambria Math" panose="02040503050406030204" pitchFamily="18" charset="0"/>
                            <a:cs typeface="Times New Roman" panose="02020603050405020304" pitchFamily="18" charset="0"/>
                          </a:rPr>
                          <m:t>∗</m:t>
                        </m:r>
                        <m:r>
                          <a:rPr kumimoji="1" lang="en-US" altLang="zh-CN" sz="2400" b="0" i="1" smtClean="0">
                            <a:latin typeface="Cambria Math" panose="02040503050406030204" pitchFamily="18" charset="0"/>
                            <a:cs typeface="Times New Roman" panose="02020603050405020304" pitchFamily="18" charset="0"/>
                          </a:rPr>
                          <m:t>8</m:t>
                        </m:r>
                        <m:r>
                          <m:rPr>
                            <m:sty m:val="p"/>
                          </m:rPr>
                          <a:rPr kumimoji="1" lang="el-GR" altLang="zh-CN" sz="2400" b="0" i="1" smtClean="0">
                            <a:latin typeface="Cambria Math" panose="02040503050406030204" pitchFamily="18" charset="0"/>
                            <a:ea typeface="Cambria Math" panose="02040503050406030204" pitchFamily="18" charset="0"/>
                            <a:cs typeface="Times New Roman" panose="02020603050405020304" pitchFamily="18" charset="0"/>
                          </a:rPr>
                          <m:t>Ω</m:t>
                        </m:r>
                      </m:e>
                    </m:rad>
                    <m:r>
                      <a:rPr kumimoji="1" lang="en-US" altLang="zh-CN" sz="2400" b="0" i="1" smtClean="0">
                        <a:latin typeface="Cambria Math" panose="02040503050406030204" pitchFamily="18" charset="0"/>
                        <a:cs typeface="Times New Roman" panose="02020603050405020304" pitchFamily="18" charset="0"/>
                      </a:rPr>
                      <m:t>=</m:t>
                    </m:r>
                    <m:r>
                      <a:rPr kumimoji="1" lang="en-US" altLang="zh-CN" sz="2400" b="0" i="1" smtClean="0">
                        <a:latin typeface="Cambria Math" panose="02040503050406030204" pitchFamily="18" charset="0"/>
                        <a:cs typeface="Times New Roman" panose="02020603050405020304" pitchFamily="18" charset="0"/>
                      </a:rPr>
                      <m:t>1</m:t>
                    </m:r>
                    <m:r>
                      <a:rPr kumimoji="1" lang="en-US" altLang="zh-CN" sz="2400" b="0" i="1" smtClean="0">
                        <a:latin typeface="Cambria Math" panose="02040503050406030204" pitchFamily="18" charset="0"/>
                        <a:cs typeface="Times New Roman" panose="02020603050405020304" pitchFamily="18" charset="0"/>
                      </a:rPr>
                      <m:t>𝑉</m:t>
                    </m:r>
                  </m:oMath>
                </a14:m>
                <a:r>
                  <a:rPr kumimoji="1" lang="zh-CN" altLang="en-US" sz="2400" dirty="0">
                    <a:latin typeface="Times New Roman" panose="02020603050405020304" pitchFamily="18" charset="0"/>
                    <a:cs typeface="Times New Roman" panose="02020603050405020304" pitchFamily="18" charset="0"/>
                  </a:rPr>
                  <a:t>（有效值）</a:t>
                </a:r>
                <a:endParaRPr kumimoji="1" lang="en-US" altLang="zh-CN" sz="2400" dirty="0">
                  <a:latin typeface="Times New Roman" panose="02020603050405020304" pitchFamily="18" charset="0"/>
                  <a:cs typeface="Times New Roman" panose="02020603050405020304" pitchFamily="18" charset="0"/>
                </a:endParaRPr>
              </a:p>
              <a:p>
                <a:pPr marL="457200" indent="-457200">
                  <a:spcBef>
                    <a:spcPts val="600"/>
                  </a:spcBef>
                  <a:spcAft>
                    <a:spcPts val="600"/>
                  </a:spcAft>
                  <a:buAutoNum type="circleNumDbPlain"/>
                </a:pPr>
                <a:r>
                  <a:rPr kumimoji="1" lang="zh-CN" altLang="en-US" sz="2400" dirty="0">
                    <a:latin typeface="Times New Roman" panose="02020603050405020304" pitchFamily="18" charset="0"/>
                    <a:cs typeface="Times New Roman" panose="02020603050405020304" pitchFamily="18" charset="0"/>
                  </a:rPr>
                  <a:t>功放输入电压幅度：来自</a:t>
                </a:r>
                <a:r>
                  <a:rPr kumimoji="1" lang="en-US" altLang="zh-CN" sz="2400" dirty="0">
                    <a:latin typeface="Times New Roman" panose="02020603050405020304" pitchFamily="18" charset="0"/>
                    <a:cs typeface="Times New Roman" panose="02020603050405020304" pitchFamily="18" charset="0"/>
                  </a:rPr>
                  <a:t>DA</a:t>
                </a:r>
                <a:r>
                  <a:rPr kumimoji="1" lang="zh-CN" altLang="en-US" sz="2400" dirty="0">
                    <a:latin typeface="Times New Roman" panose="02020603050405020304" pitchFamily="18" charset="0"/>
                    <a:cs typeface="Times New Roman" panose="02020603050405020304" pitchFamily="18" charset="0"/>
                  </a:rPr>
                  <a:t>转换器输出，伏特数量级（峰峰值）。</a:t>
                </a:r>
                <a:endParaRPr kumimoji="1" lang="en-US" altLang="zh-CN" sz="2400" dirty="0">
                  <a:latin typeface="Times New Roman" panose="02020603050405020304" pitchFamily="18" charset="0"/>
                  <a:cs typeface="Times New Roman" panose="02020603050405020304" pitchFamily="18" charset="0"/>
                </a:endParaRPr>
              </a:p>
              <a:p>
                <a:pPr marL="457200" indent="-457200">
                  <a:spcBef>
                    <a:spcPts val="600"/>
                  </a:spcBef>
                  <a:spcAft>
                    <a:spcPts val="600"/>
                  </a:spcAft>
                  <a:buAutoNum type="circleNumDbPlain"/>
                </a:pPr>
                <a:r>
                  <a:rPr kumimoji="1" lang="zh-CN" altLang="en-US" sz="2400" dirty="0">
                    <a:latin typeface="Times New Roman" panose="02020603050405020304" pitchFamily="18" charset="0"/>
                    <a:cs typeface="Times New Roman" panose="02020603050405020304" pitchFamily="18" charset="0"/>
                  </a:rPr>
                  <a:t>功放电压增益：</a:t>
                </a:r>
                <a:r>
                  <a:rPr kumimoji="1" lang="en-US" altLang="zh-CN" sz="2400" dirty="0">
                    <a:latin typeface="Times New Roman" panose="02020603050405020304" pitchFamily="18" charset="0"/>
                    <a:cs typeface="Times New Roman" panose="02020603050405020304" pitchFamily="18" charset="0"/>
                  </a:rPr>
                  <a:t>1~2</a:t>
                </a:r>
                <a:r>
                  <a:rPr kumimoji="1" lang="zh-CN" altLang="en-US" sz="2400" dirty="0">
                    <a:latin typeface="Times New Roman" panose="02020603050405020304" pitchFamily="18" charset="0"/>
                    <a:cs typeface="Times New Roman" panose="02020603050405020304" pitchFamily="18" charset="0"/>
                  </a:rPr>
                  <a:t>。（通过音量电位器调节，因为</a:t>
                </a:r>
                <a:r>
                  <a:rPr kumimoji="1" lang="en-US" altLang="zh-CN" sz="2400" dirty="0">
                    <a:latin typeface="Times New Roman" panose="02020603050405020304" pitchFamily="18" charset="0"/>
                    <a:cs typeface="Times New Roman" panose="02020603050405020304" pitchFamily="18" charset="0"/>
                  </a:rPr>
                  <a:t>LM386</a:t>
                </a:r>
                <a:r>
                  <a:rPr kumimoji="1" lang="zh-CN" altLang="en-US" sz="2400" dirty="0">
                    <a:latin typeface="Times New Roman" panose="02020603050405020304" pitchFamily="18" charset="0"/>
                    <a:cs typeface="Times New Roman" panose="02020603050405020304" pitchFamily="18" charset="0"/>
                  </a:rPr>
                  <a:t>最低电压增益为</a:t>
                </a:r>
                <a:r>
                  <a:rPr kumimoji="1" lang="en-US" altLang="zh-CN" sz="2400" dirty="0">
                    <a:latin typeface="Times New Roman" panose="02020603050405020304" pitchFamily="18" charset="0"/>
                    <a:cs typeface="Times New Roman" panose="02020603050405020304" pitchFamily="18" charset="0"/>
                  </a:rPr>
                  <a:t>20</a:t>
                </a:r>
                <a:r>
                  <a:rPr kumimoji="1" lang="zh-CN" altLang="en-US" sz="2400" dirty="0">
                    <a:latin typeface="Times New Roman" panose="02020603050405020304" pitchFamily="18" charset="0"/>
                    <a:cs typeface="Times New Roman" panose="02020603050405020304" pitchFamily="18" charset="0"/>
                  </a:rPr>
                  <a:t>倍，故音量电位器至少衰减</a:t>
                </a:r>
                <a:r>
                  <a:rPr kumimoji="1" lang="en-US" altLang="zh-CN" sz="2400" dirty="0">
                    <a:latin typeface="Times New Roman" panose="02020603050405020304" pitchFamily="18" charset="0"/>
                    <a:cs typeface="Times New Roman" panose="02020603050405020304" pitchFamily="18" charset="0"/>
                  </a:rPr>
                  <a:t>20</a:t>
                </a:r>
                <a:r>
                  <a:rPr kumimoji="1" lang="zh-CN" altLang="en-US" sz="2400" dirty="0">
                    <a:latin typeface="Times New Roman" panose="02020603050405020304" pitchFamily="18" charset="0"/>
                    <a:cs typeface="Times New Roman" panose="02020603050405020304" pitchFamily="18" charset="0"/>
                  </a:rPr>
                  <a:t>倍，建议</a:t>
                </a:r>
                <a:r>
                  <a:rPr kumimoji="1" lang="en-US" altLang="zh-CN" sz="2400" dirty="0">
                    <a:latin typeface="Times New Roman" panose="02020603050405020304" pitchFamily="18" charset="0"/>
                    <a:cs typeface="Times New Roman" panose="02020603050405020304" pitchFamily="18" charset="0"/>
                  </a:rPr>
                  <a:t>1~50</a:t>
                </a:r>
                <a:r>
                  <a:rPr kumimoji="1" lang="zh-CN" altLang="en-US" sz="2400" dirty="0">
                    <a:latin typeface="Times New Roman" panose="02020603050405020304" pitchFamily="18" charset="0"/>
                    <a:cs typeface="Times New Roman" panose="02020603050405020304" pitchFamily="18" charset="0"/>
                  </a:rPr>
                  <a:t>倍）。</a:t>
                </a:r>
                <a:endParaRPr kumimoji="1" lang="en-US" altLang="zh-CN" sz="2400" dirty="0">
                  <a:latin typeface="Times New Roman" panose="02020603050405020304" pitchFamily="18" charset="0"/>
                  <a:cs typeface="Times New Roman" panose="02020603050405020304" pitchFamily="18" charset="0"/>
                </a:endParaRPr>
              </a:p>
            </p:txBody>
          </p:sp>
        </mc:Choice>
        <mc:Fallback>
          <p:sp>
            <p:nvSpPr>
              <p:cNvPr id="3" name="矩形 2"/>
              <p:cNvSpPr>
                <a:spLocks noRot="1" noChangeAspect="1" noMove="1" noResize="1" noEditPoints="1" noAdjustHandles="1" noChangeArrowheads="1" noChangeShapeType="1" noTextEdit="1"/>
              </p:cNvSpPr>
              <p:nvPr/>
            </p:nvSpPr>
            <p:spPr>
              <a:xfrm>
                <a:off x="607527" y="2008327"/>
                <a:ext cx="10961018" cy="4571444"/>
              </a:xfrm>
              <a:prstGeom prst="rect">
                <a:avLst/>
              </a:prstGeom>
              <a:blipFill rotWithShape="1">
                <a:blip r:embed="rId3"/>
                <a:stretch>
                  <a:fillRect l="-927" t="-554" b="-1939"/>
                </a:stretch>
              </a:blipFill>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1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1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1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1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1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框架 1">
            <a:hlinkClick r:id="rId1" action="ppaction://hlinksldjump"/>
          </p:cNvPr>
          <p:cNvSpPr/>
          <p:nvPr/>
        </p:nvSpPr>
        <p:spPr>
          <a:xfrm>
            <a:off x="252000" y="896400"/>
            <a:ext cx="4078014" cy="756744"/>
          </a:xfrm>
          <a:prstGeom prst="fram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2400" dirty="0">
                <a:solidFill>
                  <a:schemeClr val="tx1"/>
                </a:solidFill>
                <a:latin typeface="Times New Roman" panose="02020603050405020304" pitchFamily="18" charset="0"/>
                <a:cs typeface="Times New Roman" panose="02020603050405020304" pitchFamily="18" charset="0"/>
              </a:rPr>
              <a:t>6. AD</a:t>
            </a:r>
            <a:r>
              <a:rPr kumimoji="1" lang="zh-CN" altLang="en-US" sz="2400" dirty="0">
                <a:solidFill>
                  <a:schemeClr val="tx1"/>
                </a:solidFill>
                <a:latin typeface="Times New Roman" panose="02020603050405020304" pitchFamily="18" charset="0"/>
                <a:cs typeface="Times New Roman" panose="02020603050405020304" pitchFamily="18" charset="0"/>
              </a:rPr>
              <a:t>、</a:t>
            </a:r>
            <a:r>
              <a:rPr kumimoji="1" lang="en-US" altLang="zh-CN" sz="2400" dirty="0">
                <a:solidFill>
                  <a:schemeClr val="tx1"/>
                </a:solidFill>
                <a:latin typeface="Times New Roman" panose="02020603050405020304" pitchFamily="18" charset="0"/>
                <a:cs typeface="Times New Roman" panose="02020603050405020304" pitchFamily="18" charset="0"/>
              </a:rPr>
              <a:t>DA</a:t>
            </a:r>
            <a:r>
              <a:rPr kumimoji="1" lang="zh-CN" altLang="en-US" sz="2400" dirty="0">
                <a:solidFill>
                  <a:schemeClr val="tx1"/>
                </a:solidFill>
                <a:latin typeface="Times New Roman" panose="02020603050405020304" pitchFamily="18" charset="0"/>
                <a:cs typeface="Times New Roman" panose="02020603050405020304" pitchFamily="18" charset="0"/>
              </a:rPr>
              <a:t>转换与采样定理</a:t>
            </a:r>
            <a:endParaRPr kumimoji="1" lang="zh-CN" altLang="en-US" sz="2400" dirty="0">
              <a:solidFill>
                <a:schemeClr val="tx1"/>
              </a:solidFill>
              <a:latin typeface="Times New Roman" panose="02020603050405020304" pitchFamily="18" charset="0"/>
              <a:cs typeface="Times New Roman" panose="02020603050405020304" pitchFamily="18" charset="0"/>
            </a:endParaRPr>
          </a:p>
        </p:txBody>
      </p:sp>
      <p:sp>
        <p:nvSpPr>
          <p:cNvPr id="3" name="矩形 2"/>
          <p:cNvSpPr/>
          <p:nvPr/>
        </p:nvSpPr>
        <p:spPr>
          <a:xfrm>
            <a:off x="607527" y="2008327"/>
            <a:ext cx="10961018" cy="461665"/>
          </a:xfrm>
          <a:prstGeom prst="rect">
            <a:avLst/>
          </a:prstGeom>
        </p:spPr>
        <p:txBody>
          <a:bodyPr wrap="square">
            <a:spAutoFit/>
          </a:bodyPr>
          <a:lstStyle/>
          <a:p>
            <a:pPr marL="12700" indent="-12700">
              <a:spcBef>
                <a:spcPts val="600"/>
              </a:spcBef>
              <a:spcAft>
                <a:spcPts val="600"/>
              </a:spcAft>
            </a:pPr>
            <a:r>
              <a:rPr kumimoji="1" lang="zh-CN" altLang="en-US" sz="2400" b="1" dirty="0">
                <a:latin typeface="Times New Roman" panose="02020603050405020304" pitchFamily="18" charset="0"/>
                <a:cs typeface="Times New Roman" panose="02020603050405020304" pitchFamily="18" charset="0"/>
              </a:rPr>
              <a:t>采样定理（奈奎斯特准则）：</a:t>
            </a:r>
            <a:r>
              <a:rPr kumimoji="1" lang="zh-CN" altLang="en-US" sz="2400" dirty="0">
                <a:latin typeface="Times New Roman" panose="02020603050405020304" pitchFamily="18" charset="0"/>
                <a:cs typeface="Times New Roman" panose="02020603050405020304" pitchFamily="18" charset="0"/>
              </a:rPr>
              <a:t>采样频率至少等于被采样信号最高频率的</a:t>
            </a:r>
            <a:r>
              <a:rPr kumimoji="1" lang="en-US" altLang="zh-CN" sz="2400" dirty="0">
                <a:latin typeface="Times New Roman" panose="02020603050405020304" pitchFamily="18" charset="0"/>
                <a:cs typeface="Times New Roman" panose="02020603050405020304" pitchFamily="18" charset="0"/>
              </a:rPr>
              <a:t>2</a:t>
            </a:r>
            <a:r>
              <a:rPr kumimoji="1" lang="zh-CN" altLang="en-US" sz="2400" dirty="0">
                <a:latin typeface="Times New Roman" panose="02020603050405020304" pitchFamily="18" charset="0"/>
                <a:cs typeface="Times New Roman" panose="02020603050405020304" pitchFamily="18" charset="0"/>
              </a:rPr>
              <a:t>倍</a:t>
            </a:r>
            <a:r>
              <a:rPr kumimoji="1" lang="en-US" altLang="zh-CN" sz="2400" dirty="0">
                <a:latin typeface="Times New Roman" panose="02020603050405020304" pitchFamily="18" charset="0"/>
                <a:cs typeface="Times New Roman" panose="02020603050405020304" pitchFamily="18" charset="0"/>
              </a:rPr>
              <a:t>	</a:t>
            </a:r>
            <a:endParaRPr kumimoji="1" lang="en-US" altLang="zh-CN" sz="2400" dirty="0">
              <a:latin typeface="Times New Roman" panose="02020603050405020304" pitchFamily="18" charset="0"/>
              <a:cs typeface="Times New Roman" panose="02020603050405020304" pitchFamily="18" charset="0"/>
            </a:endParaRPr>
          </a:p>
        </p:txBody>
      </p:sp>
      <p:sp>
        <p:nvSpPr>
          <p:cNvPr id="4" name="矩形 3"/>
          <p:cNvSpPr/>
          <p:nvPr/>
        </p:nvSpPr>
        <p:spPr>
          <a:xfrm>
            <a:off x="615491" y="2594342"/>
            <a:ext cx="10961018" cy="830997"/>
          </a:xfrm>
          <a:prstGeom prst="rect">
            <a:avLst/>
          </a:prstGeom>
        </p:spPr>
        <p:txBody>
          <a:bodyPr wrap="square">
            <a:spAutoFit/>
          </a:bodyPr>
          <a:lstStyle/>
          <a:p>
            <a:pPr marL="12700">
              <a:spcBef>
                <a:spcPts val="600"/>
              </a:spcBef>
              <a:spcAft>
                <a:spcPts val="600"/>
              </a:spcAft>
            </a:pPr>
            <a:r>
              <a:rPr kumimoji="1" lang="zh-CN" altLang="en-US" sz="2400" dirty="0">
                <a:latin typeface="Times New Roman" panose="02020603050405020304" pitchFamily="18" charset="0"/>
                <a:cs typeface="Times New Roman" panose="02020603050405020304" pitchFamily="18" charset="0"/>
              </a:rPr>
              <a:t>语音信号最高频率：</a:t>
            </a:r>
            <a:r>
              <a:rPr kumimoji="1" lang="en-US" altLang="zh-CN" sz="2400" dirty="0">
                <a:latin typeface="Times New Roman" panose="02020603050405020304" pitchFamily="18" charset="0"/>
                <a:cs typeface="Times New Roman" panose="02020603050405020304" pitchFamily="18" charset="0"/>
              </a:rPr>
              <a:t>3400Hz</a:t>
            </a:r>
            <a:r>
              <a:rPr kumimoji="1" lang="zh-CN" altLang="en-US" sz="2400" dirty="0">
                <a:latin typeface="Times New Roman" panose="02020603050405020304" pitchFamily="18" charset="0"/>
                <a:cs typeface="Times New Roman" panose="02020603050405020304" pitchFamily="18" charset="0"/>
              </a:rPr>
              <a:t>，采样频率</a:t>
            </a:r>
            <a:r>
              <a:rPr kumimoji="1" lang="en-US" altLang="zh-CN" sz="2400" dirty="0">
                <a:latin typeface="Times New Roman" panose="02020603050405020304" pitchFamily="18" charset="0"/>
                <a:cs typeface="Times New Roman" panose="02020603050405020304" pitchFamily="18" charset="0"/>
              </a:rPr>
              <a:t>8kHz</a:t>
            </a:r>
            <a:r>
              <a:rPr kumimoji="1" lang="zh-CN" altLang="en-US" sz="2400" dirty="0">
                <a:latin typeface="Times New Roman" panose="02020603050405020304" pitchFamily="18" charset="0"/>
                <a:cs typeface="Times New Roman" panose="02020603050405020304" pitchFamily="18" charset="0"/>
              </a:rPr>
              <a:t>，大于等于</a:t>
            </a:r>
            <a:r>
              <a:rPr kumimoji="1" lang="en-US" altLang="zh-CN" sz="2400" dirty="0">
                <a:latin typeface="Times New Roman" panose="02020603050405020304" pitchFamily="18" charset="0"/>
                <a:cs typeface="Times New Roman" panose="02020603050405020304" pitchFamily="18" charset="0"/>
              </a:rPr>
              <a:t>3400Hz</a:t>
            </a:r>
            <a:r>
              <a:rPr kumimoji="1" lang="zh-CN" altLang="en-US" sz="2400" dirty="0">
                <a:latin typeface="Times New Roman" panose="02020603050405020304" pitchFamily="18" charset="0"/>
                <a:cs typeface="Times New Roman" panose="02020603050405020304" pitchFamily="18" charset="0"/>
              </a:rPr>
              <a:t>两倍，满足采样定理。</a:t>
            </a:r>
            <a:endParaRPr kumimoji="1" lang="en-US" altLang="zh-CN" sz="2400" dirty="0">
              <a:latin typeface="Times New Roman" panose="02020603050405020304" pitchFamily="18" charset="0"/>
              <a:cs typeface="Times New Roman" panose="02020603050405020304" pitchFamily="18" charset="0"/>
            </a:endParaRPr>
          </a:p>
        </p:txBody>
      </p:sp>
      <p:sp>
        <p:nvSpPr>
          <p:cNvPr id="5" name="矩形 4"/>
          <p:cNvSpPr/>
          <p:nvPr/>
        </p:nvSpPr>
        <p:spPr>
          <a:xfrm>
            <a:off x="607527" y="3497196"/>
            <a:ext cx="10961018" cy="461665"/>
          </a:xfrm>
          <a:prstGeom prst="rect">
            <a:avLst/>
          </a:prstGeom>
        </p:spPr>
        <p:txBody>
          <a:bodyPr wrap="square">
            <a:spAutoFit/>
          </a:bodyPr>
          <a:lstStyle/>
          <a:p>
            <a:pPr marL="12700">
              <a:spcBef>
                <a:spcPts val="600"/>
              </a:spcBef>
              <a:spcAft>
                <a:spcPts val="600"/>
              </a:spcAft>
            </a:pPr>
            <a:r>
              <a:rPr kumimoji="1" lang="en-US" altLang="zh-CN" sz="2400" dirty="0">
                <a:latin typeface="Times New Roman" panose="02020603050405020304" pitchFamily="18" charset="0"/>
                <a:cs typeface="Times New Roman" panose="02020603050405020304" pitchFamily="18" charset="0"/>
              </a:rPr>
              <a:t>AD</a:t>
            </a:r>
            <a:r>
              <a:rPr kumimoji="1" lang="zh-CN" altLang="en-US" sz="2400" dirty="0">
                <a:latin typeface="Times New Roman" panose="02020603050405020304" pitchFamily="18" charset="0"/>
                <a:cs typeface="Times New Roman" panose="02020603050405020304" pitchFamily="18" charset="0"/>
              </a:rPr>
              <a:t>转换三步骤：抽样、量化、编码。</a:t>
            </a:r>
            <a:endParaRPr kumimoji="1" lang="en-US" altLang="zh-CN" sz="2400" dirty="0">
              <a:latin typeface="Times New Roman" panose="02020603050405020304" pitchFamily="18" charset="0"/>
              <a:cs typeface="Times New Roman" panose="02020603050405020304" pitchFamily="18" charset="0"/>
            </a:endParaRPr>
          </a:p>
        </p:txBody>
      </p:sp>
      <p:pic>
        <p:nvPicPr>
          <p:cNvPr id="7" name="图片 6"/>
          <p:cNvPicPr>
            <a:picLocks noChangeAspect="1"/>
          </p:cNvPicPr>
          <p:nvPr/>
        </p:nvPicPr>
        <p:blipFill>
          <a:blip r:embed="rId2"/>
          <a:stretch>
            <a:fillRect/>
          </a:stretch>
        </p:blipFill>
        <p:spPr>
          <a:xfrm>
            <a:off x="2410691" y="3958861"/>
            <a:ext cx="7370618" cy="272888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left)">
                                      <p:cBhvr>
                                        <p:cTn id="12" dur="1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wipe(left)">
                                      <p:cBhvr>
                                        <p:cTn id="17" dur="1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框架 1">
            <a:hlinkClick r:id="rId1" action="ppaction://hlinksldjump"/>
          </p:cNvPr>
          <p:cNvSpPr/>
          <p:nvPr/>
        </p:nvSpPr>
        <p:spPr>
          <a:xfrm>
            <a:off x="252000" y="896400"/>
            <a:ext cx="4078014" cy="756744"/>
          </a:xfrm>
          <a:prstGeom prst="fram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2400" dirty="0">
                <a:solidFill>
                  <a:schemeClr val="tx1"/>
                </a:solidFill>
                <a:latin typeface="Times New Roman" panose="02020603050405020304" pitchFamily="18" charset="0"/>
                <a:cs typeface="Times New Roman" panose="02020603050405020304" pitchFamily="18" charset="0"/>
              </a:rPr>
              <a:t>6. AD</a:t>
            </a:r>
            <a:r>
              <a:rPr kumimoji="1" lang="zh-CN" altLang="en-US" sz="2400" dirty="0">
                <a:solidFill>
                  <a:schemeClr val="tx1"/>
                </a:solidFill>
                <a:latin typeface="Times New Roman" panose="02020603050405020304" pitchFamily="18" charset="0"/>
                <a:cs typeface="Times New Roman" panose="02020603050405020304" pitchFamily="18" charset="0"/>
              </a:rPr>
              <a:t>、</a:t>
            </a:r>
            <a:r>
              <a:rPr kumimoji="1" lang="en-US" altLang="zh-CN" sz="2400" dirty="0">
                <a:solidFill>
                  <a:schemeClr val="tx1"/>
                </a:solidFill>
                <a:latin typeface="Times New Roman" panose="02020603050405020304" pitchFamily="18" charset="0"/>
                <a:cs typeface="Times New Roman" panose="02020603050405020304" pitchFamily="18" charset="0"/>
              </a:rPr>
              <a:t>DA</a:t>
            </a:r>
            <a:r>
              <a:rPr kumimoji="1" lang="zh-CN" altLang="en-US" sz="2400" dirty="0">
                <a:solidFill>
                  <a:schemeClr val="tx1"/>
                </a:solidFill>
                <a:latin typeface="Times New Roman" panose="02020603050405020304" pitchFamily="18" charset="0"/>
                <a:cs typeface="Times New Roman" panose="02020603050405020304" pitchFamily="18" charset="0"/>
              </a:rPr>
              <a:t>转换与采样定理</a:t>
            </a:r>
            <a:endParaRPr kumimoji="1" lang="zh-CN" altLang="en-US" sz="2400" dirty="0">
              <a:solidFill>
                <a:schemeClr val="tx1"/>
              </a:solidFill>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stretch>
            <a:fillRect/>
          </a:stretch>
        </p:blipFill>
        <p:spPr>
          <a:xfrm>
            <a:off x="730250" y="2241550"/>
            <a:ext cx="10731500" cy="35941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框架 3">
            <a:hlinkClick r:id="rId1" action="ppaction://hlinksldjump"/>
          </p:cNvPr>
          <p:cNvSpPr/>
          <p:nvPr/>
        </p:nvSpPr>
        <p:spPr>
          <a:xfrm>
            <a:off x="4561973" y="1104820"/>
            <a:ext cx="4078014" cy="756744"/>
          </a:xfrm>
          <a:prstGeom prst="fram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2400" dirty="0">
                <a:solidFill>
                  <a:schemeClr val="tx1"/>
                </a:solidFill>
                <a:latin typeface="Times New Roman" panose="02020603050405020304" pitchFamily="18" charset="0"/>
                <a:cs typeface="Times New Roman" panose="02020603050405020304" pitchFamily="18" charset="0"/>
              </a:rPr>
              <a:t>1.</a:t>
            </a:r>
            <a:r>
              <a:rPr kumimoji="1" lang="zh-CN" altLang="en-US" sz="2400" dirty="0">
                <a:solidFill>
                  <a:schemeClr val="tx1"/>
                </a:solidFill>
                <a:latin typeface="Times New Roman" panose="02020603050405020304" pitchFamily="18" charset="0"/>
                <a:cs typeface="Times New Roman" panose="02020603050405020304" pitchFamily="18" charset="0"/>
              </a:rPr>
              <a:t>系统方框图</a:t>
            </a:r>
            <a:endParaRPr kumimoji="1" lang="zh-CN" altLang="en-US" sz="2400" dirty="0">
              <a:solidFill>
                <a:schemeClr val="tx1"/>
              </a:solidFill>
              <a:latin typeface="Times New Roman" panose="02020603050405020304" pitchFamily="18" charset="0"/>
              <a:cs typeface="Times New Roman" panose="02020603050405020304" pitchFamily="18" charset="0"/>
            </a:endParaRPr>
          </a:p>
        </p:txBody>
      </p:sp>
      <p:grpSp>
        <p:nvGrpSpPr>
          <p:cNvPr id="5" name="组合 4"/>
          <p:cNvGrpSpPr/>
          <p:nvPr/>
        </p:nvGrpSpPr>
        <p:grpSpPr>
          <a:xfrm>
            <a:off x="1112823" y="3429000"/>
            <a:ext cx="2597806" cy="756000"/>
            <a:chOff x="406400" y="30393"/>
            <a:chExt cx="5689600" cy="1210320"/>
          </a:xfrm>
        </p:grpSpPr>
        <p:sp>
          <p:nvSpPr>
            <p:cNvPr id="6" name="圆角矩形 5"/>
            <p:cNvSpPr/>
            <p:nvPr/>
          </p:nvSpPr>
          <p:spPr>
            <a:xfrm>
              <a:off x="406400" y="30393"/>
              <a:ext cx="5689600" cy="1210320"/>
            </a:xfrm>
            <a:prstGeom prst="roundRect">
              <a:avLst/>
            </a:prstGeom>
            <a:gradFill rotWithShape="0">
              <a:gsLst>
                <a:gs pos="0">
                  <a:srgbClr val="0432FF"/>
                </a:gs>
                <a:gs pos="54000">
                  <a:schemeClr val="bg1">
                    <a:lumMod val="85000"/>
                  </a:schemeClr>
                </a:gs>
                <a:gs pos="48000">
                  <a:schemeClr val="bg1">
                    <a:lumMod val="85000"/>
                  </a:schemeClr>
                </a:gs>
                <a:gs pos="100000">
                  <a:srgbClr val="0432FF"/>
                </a:gs>
              </a:gsLst>
              <a:lin ang="5400000" scaled="1"/>
            </a:gra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 name="圆角矩形 4">
              <a:hlinkClick r:id="rId2" action="ppaction://hlinksldjump"/>
            </p:cNvPr>
            <p:cNvSpPr txBox="1"/>
            <p:nvPr/>
          </p:nvSpPr>
          <p:spPr>
            <a:xfrm>
              <a:off x="465483" y="89476"/>
              <a:ext cx="5571434" cy="10921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5053" tIns="0" rIns="215053" bIns="0" numCol="1" spcCol="1270" anchor="ctr" anchorCtr="0">
              <a:noAutofit/>
            </a:bodyPr>
            <a:lstStyle/>
            <a:p>
              <a:pPr marL="0" lvl="0" indent="0" algn="l" defTabSz="1822450">
                <a:lnSpc>
                  <a:spcPct val="90000"/>
                </a:lnSpc>
                <a:spcBef>
                  <a:spcPct val="0"/>
                </a:spcBef>
                <a:spcAft>
                  <a:spcPct val="35000"/>
                </a:spcAft>
                <a:buNone/>
              </a:pPr>
              <a:r>
                <a:rPr lang="en-US" altLang="zh-CN" sz="2800" kern="1200" dirty="0">
                  <a:effectLst>
                    <a:outerShdw blurRad="50800" dist="38100" dir="2700000" sx="101000" sy="101000" algn="tl" rotWithShape="0">
                      <a:prstClr val="black">
                        <a:alpha val="78000"/>
                      </a:prstClr>
                    </a:outerShdw>
                  </a:effectLst>
                  <a:latin typeface="Times New Roman" panose="02020603050405020304" pitchFamily="18" charset="0"/>
                  <a:cs typeface="Times New Roman" panose="02020603050405020304" pitchFamily="18" charset="0"/>
                </a:rPr>
                <a:t>1.</a:t>
              </a:r>
              <a:r>
                <a:rPr lang="zh-CN" altLang="en-US" sz="2800" kern="1200" dirty="0">
                  <a:effectLst>
                    <a:outerShdw blurRad="50800" dist="38100" dir="2700000" sx="101000" sy="101000" algn="tl" rotWithShape="0">
                      <a:prstClr val="black">
                        <a:alpha val="78000"/>
                      </a:prstClr>
                    </a:outerShdw>
                  </a:effectLst>
                  <a:latin typeface="Times New Roman" panose="02020603050405020304" pitchFamily="18" charset="0"/>
                  <a:cs typeface="Times New Roman" panose="02020603050405020304" pitchFamily="18" charset="0"/>
                </a:rPr>
                <a:t> 系统分析</a:t>
              </a:r>
              <a:endParaRPr lang="zh-CN" altLang="en-US" sz="2800" kern="1200" dirty="0">
                <a:effectLst>
                  <a:outerShdw blurRad="50800" dist="38100" dir="2700000" sx="101000" sy="101000" algn="tl" rotWithShape="0">
                    <a:prstClr val="black">
                      <a:alpha val="78000"/>
                    </a:prstClr>
                  </a:outerShdw>
                </a:effectLst>
                <a:latin typeface="Times New Roman" panose="02020603050405020304" pitchFamily="18" charset="0"/>
                <a:cs typeface="Times New Roman" panose="02020603050405020304" pitchFamily="18" charset="0"/>
              </a:endParaRPr>
            </a:p>
          </p:txBody>
        </p:sp>
      </p:grpSp>
      <p:sp>
        <p:nvSpPr>
          <p:cNvPr id="8" name="框架 7">
            <a:hlinkClick r:id="rId3" action="ppaction://hlinksldjump"/>
          </p:cNvPr>
          <p:cNvSpPr/>
          <p:nvPr/>
        </p:nvSpPr>
        <p:spPr>
          <a:xfrm>
            <a:off x="4561973" y="2618308"/>
            <a:ext cx="4078014" cy="756744"/>
          </a:xfrm>
          <a:prstGeom prst="fram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2400" dirty="0">
                <a:solidFill>
                  <a:schemeClr val="tx1"/>
                </a:solidFill>
                <a:latin typeface="Times New Roman" panose="02020603050405020304" pitchFamily="18" charset="0"/>
                <a:cs typeface="Times New Roman" panose="02020603050405020304" pitchFamily="18" charset="0"/>
              </a:rPr>
              <a:t>3.</a:t>
            </a:r>
            <a:r>
              <a:rPr kumimoji="1" lang="zh-CN" altLang="en-US" sz="2400" dirty="0">
                <a:solidFill>
                  <a:schemeClr val="tx1"/>
                </a:solidFill>
                <a:latin typeface="Times New Roman" panose="02020603050405020304" pitchFamily="18" charset="0"/>
                <a:cs typeface="Times New Roman" panose="02020603050405020304" pitchFamily="18" charset="0"/>
              </a:rPr>
              <a:t>语音调理电路的总要求</a:t>
            </a:r>
            <a:endParaRPr kumimoji="1" lang="zh-CN" altLang="en-US" sz="2400" dirty="0">
              <a:solidFill>
                <a:schemeClr val="tx1"/>
              </a:solidFill>
              <a:latin typeface="Times New Roman" panose="02020603050405020304" pitchFamily="18" charset="0"/>
              <a:cs typeface="Times New Roman" panose="02020603050405020304" pitchFamily="18" charset="0"/>
            </a:endParaRPr>
          </a:p>
        </p:txBody>
      </p:sp>
      <p:sp>
        <p:nvSpPr>
          <p:cNvPr id="9" name="框架 8">
            <a:hlinkClick r:id="rId4" action="ppaction://hlinksldjump"/>
          </p:cNvPr>
          <p:cNvSpPr/>
          <p:nvPr/>
        </p:nvSpPr>
        <p:spPr>
          <a:xfrm>
            <a:off x="4561973" y="3375052"/>
            <a:ext cx="4078014" cy="756744"/>
          </a:xfrm>
          <a:prstGeom prst="fram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2400" dirty="0">
                <a:solidFill>
                  <a:schemeClr val="tx1"/>
                </a:solidFill>
                <a:latin typeface="Times New Roman" panose="02020603050405020304" pitchFamily="18" charset="0"/>
                <a:cs typeface="Times New Roman" panose="02020603050405020304" pitchFamily="18" charset="0"/>
              </a:rPr>
              <a:t>4.</a:t>
            </a:r>
            <a:r>
              <a:rPr kumimoji="1" lang="zh-CN" altLang="en-US" sz="2400" dirty="0">
                <a:solidFill>
                  <a:schemeClr val="tx1"/>
                </a:solidFill>
                <a:latin typeface="Times New Roman" panose="02020603050405020304" pitchFamily="18" charset="0"/>
                <a:cs typeface="Times New Roman" panose="02020603050405020304" pitchFamily="18" charset="0"/>
              </a:rPr>
              <a:t>驻极体话筒</a:t>
            </a:r>
            <a:endParaRPr kumimoji="1" lang="zh-CN" altLang="en-US" sz="2400" dirty="0">
              <a:solidFill>
                <a:schemeClr val="tx1"/>
              </a:solidFill>
              <a:latin typeface="Times New Roman" panose="02020603050405020304" pitchFamily="18" charset="0"/>
              <a:cs typeface="Times New Roman" panose="02020603050405020304" pitchFamily="18" charset="0"/>
            </a:endParaRPr>
          </a:p>
        </p:txBody>
      </p:sp>
      <p:sp>
        <p:nvSpPr>
          <p:cNvPr id="10" name="框架 9">
            <a:hlinkClick r:id="rId5" action="ppaction://hlinksldjump"/>
          </p:cNvPr>
          <p:cNvSpPr/>
          <p:nvPr/>
        </p:nvSpPr>
        <p:spPr>
          <a:xfrm>
            <a:off x="4561973" y="4131796"/>
            <a:ext cx="4078014" cy="756744"/>
          </a:xfrm>
          <a:prstGeom prst="fram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2400" dirty="0">
                <a:solidFill>
                  <a:schemeClr val="tx1"/>
                </a:solidFill>
                <a:latin typeface="Times New Roman" panose="02020603050405020304" pitchFamily="18" charset="0"/>
                <a:cs typeface="Times New Roman" panose="02020603050405020304" pitchFamily="18" charset="0"/>
              </a:rPr>
              <a:t>5.</a:t>
            </a:r>
            <a:r>
              <a:rPr kumimoji="1" lang="zh-CN" altLang="en-US" sz="2400" dirty="0">
                <a:solidFill>
                  <a:schemeClr val="tx1"/>
                </a:solidFill>
                <a:latin typeface="Times New Roman" panose="02020603050405020304" pitchFamily="18" charset="0"/>
                <a:cs typeface="Times New Roman" panose="02020603050405020304" pitchFamily="18" charset="0"/>
              </a:rPr>
              <a:t>音频功率放大器</a:t>
            </a:r>
            <a:endParaRPr kumimoji="1" lang="zh-CN" altLang="en-US" sz="2400" dirty="0">
              <a:solidFill>
                <a:schemeClr val="tx1"/>
              </a:solidFill>
              <a:latin typeface="Times New Roman" panose="02020603050405020304" pitchFamily="18" charset="0"/>
              <a:cs typeface="Times New Roman" panose="02020603050405020304" pitchFamily="18" charset="0"/>
            </a:endParaRPr>
          </a:p>
        </p:txBody>
      </p:sp>
      <p:sp>
        <p:nvSpPr>
          <p:cNvPr id="11" name="框架 10">
            <a:hlinkClick r:id="rId6" action="ppaction://hlinksldjump"/>
          </p:cNvPr>
          <p:cNvSpPr/>
          <p:nvPr/>
        </p:nvSpPr>
        <p:spPr>
          <a:xfrm>
            <a:off x="4561973" y="4888540"/>
            <a:ext cx="4078014" cy="756744"/>
          </a:xfrm>
          <a:prstGeom prst="fram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2400" dirty="0">
                <a:solidFill>
                  <a:schemeClr val="tx1"/>
                </a:solidFill>
                <a:latin typeface="Times New Roman" panose="02020603050405020304" pitchFamily="18" charset="0"/>
                <a:cs typeface="Times New Roman" panose="02020603050405020304" pitchFamily="18" charset="0"/>
              </a:rPr>
              <a:t>6.</a:t>
            </a:r>
            <a:r>
              <a:rPr kumimoji="1" lang="zh-CN" altLang="en-US" sz="2400" dirty="0">
                <a:solidFill>
                  <a:schemeClr val="tx1"/>
                </a:solidFill>
                <a:latin typeface="Times New Roman" panose="02020603050405020304" pitchFamily="18" charset="0"/>
                <a:cs typeface="Times New Roman" panose="02020603050405020304" pitchFamily="18" charset="0"/>
              </a:rPr>
              <a:t> </a:t>
            </a:r>
            <a:r>
              <a:rPr kumimoji="1" lang="en-US" altLang="zh-CN" sz="2400" dirty="0">
                <a:solidFill>
                  <a:schemeClr val="tx1"/>
                </a:solidFill>
                <a:latin typeface="Times New Roman" panose="02020603050405020304" pitchFamily="18" charset="0"/>
                <a:cs typeface="Times New Roman" panose="02020603050405020304" pitchFamily="18" charset="0"/>
              </a:rPr>
              <a:t>AD</a:t>
            </a:r>
            <a:r>
              <a:rPr kumimoji="1" lang="zh-CN" altLang="en-US" sz="2400" dirty="0">
                <a:solidFill>
                  <a:schemeClr val="tx1"/>
                </a:solidFill>
                <a:latin typeface="Times New Roman" panose="02020603050405020304" pitchFamily="18" charset="0"/>
                <a:cs typeface="Times New Roman" panose="02020603050405020304" pitchFamily="18" charset="0"/>
              </a:rPr>
              <a:t>、</a:t>
            </a:r>
            <a:r>
              <a:rPr kumimoji="1" lang="en-US" altLang="zh-CN" sz="2400" dirty="0">
                <a:solidFill>
                  <a:schemeClr val="tx1"/>
                </a:solidFill>
                <a:latin typeface="Times New Roman" panose="02020603050405020304" pitchFamily="18" charset="0"/>
                <a:cs typeface="Times New Roman" panose="02020603050405020304" pitchFamily="18" charset="0"/>
              </a:rPr>
              <a:t>DA</a:t>
            </a:r>
            <a:r>
              <a:rPr kumimoji="1" lang="zh-CN" altLang="en-US" sz="2400" dirty="0">
                <a:solidFill>
                  <a:schemeClr val="tx1"/>
                </a:solidFill>
                <a:latin typeface="Times New Roman" panose="02020603050405020304" pitchFamily="18" charset="0"/>
                <a:cs typeface="Times New Roman" panose="02020603050405020304" pitchFamily="18" charset="0"/>
              </a:rPr>
              <a:t>转换与采样定理</a:t>
            </a:r>
            <a:endParaRPr kumimoji="1" lang="zh-CN" altLang="en-US" sz="2400" dirty="0">
              <a:solidFill>
                <a:schemeClr val="tx1"/>
              </a:solidFill>
              <a:latin typeface="Times New Roman" panose="02020603050405020304" pitchFamily="18" charset="0"/>
              <a:cs typeface="Times New Roman" panose="02020603050405020304" pitchFamily="18" charset="0"/>
            </a:endParaRPr>
          </a:p>
        </p:txBody>
      </p:sp>
      <p:sp>
        <p:nvSpPr>
          <p:cNvPr id="12" name="框架 11">
            <a:hlinkClick r:id="rId7" action="ppaction://hlinksldjump"/>
          </p:cNvPr>
          <p:cNvSpPr/>
          <p:nvPr/>
        </p:nvSpPr>
        <p:spPr>
          <a:xfrm>
            <a:off x="4561973" y="1861564"/>
            <a:ext cx="4078014" cy="756744"/>
          </a:xfrm>
          <a:prstGeom prst="fram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2400" dirty="0">
                <a:solidFill>
                  <a:schemeClr val="tx1"/>
                </a:solidFill>
                <a:latin typeface="Times New Roman" panose="02020603050405020304" pitchFamily="18" charset="0"/>
                <a:cs typeface="Times New Roman" panose="02020603050405020304" pitchFamily="18" charset="0"/>
              </a:rPr>
              <a:t>2. </a:t>
            </a:r>
            <a:r>
              <a:rPr kumimoji="1" lang="zh-CN" altLang="en-US" sz="2400" dirty="0">
                <a:solidFill>
                  <a:schemeClr val="tx1"/>
                </a:solidFill>
                <a:latin typeface="Times New Roman" panose="02020603050405020304" pitchFamily="18" charset="0"/>
                <a:cs typeface="Times New Roman" panose="02020603050405020304" pitchFamily="18" charset="0"/>
              </a:rPr>
              <a:t>语音信号的特点</a:t>
            </a:r>
            <a:endParaRPr kumimoji="1" lang="zh-CN" altLang="en-US" sz="2400" dirty="0">
              <a:solidFill>
                <a:schemeClr val="tx1"/>
              </a:solidFill>
              <a:latin typeface="Times New Roman" panose="02020603050405020304" pitchFamily="18" charset="0"/>
              <a:cs typeface="Times New Roman" panose="02020603050405020304" pitchFamily="18" charset="0"/>
            </a:endParaRPr>
          </a:p>
        </p:txBody>
      </p:sp>
      <p:sp>
        <p:nvSpPr>
          <p:cNvPr id="13" name="框架 12">
            <a:hlinkClick r:id="rId8" action="ppaction://hlinksldjump"/>
          </p:cNvPr>
          <p:cNvSpPr/>
          <p:nvPr/>
        </p:nvSpPr>
        <p:spPr>
          <a:xfrm>
            <a:off x="4561973" y="5645284"/>
            <a:ext cx="4078014" cy="756744"/>
          </a:xfrm>
          <a:prstGeom prst="fram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2400" dirty="0">
                <a:solidFill>
                  <a:schemeClr val="tx1"/>
                </a:solidFill>
                <a:latin typeface="Times New Roman" panose="02020603050405020304" pitchFamily="18" charset="0"/>
                <a:cs typeface="Times New Roman" panose="02020603050405020304" pitchFamily="18" charset="0"/>
              </a:rPr>
              <a:t>7.</a:t>
            </a:r>
            <a:r>
              <a:rPr kumimoji="1" lang="zh-CN" altLang="en-US" sz="2400" dirty="0">
                <a:solidFill>
                  <a:schemeClr val="tx1"/>
                </a:solidFill>
                <a:latin typeface="Times New Roman" panose="02020603050405020304" pitchFamily="18" charset="0"/>
                <a:cs typeface="Times New Roman" panose="02020603050405020304" pitchFamily="18" charset="0"/>
              </a:rPr>
              <a:t> 抗混叠滤波器</a:t>
            </a:r>
            <a:endParaRPr kumimoji="1" lang="zh-CN" altLang="en-US"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框架 1">
            <a:hlinkClick r:id="rId1" action="ppaction://hlinksldjump"/>
          </p:cNvPr>
          <p:cNvSpPr/>
          <p:nvPr/>
        </p:nvSpPr>
        <p:spPr>
          <a:xfrm>
            <a:off x="252000" y="896400"/>
            <a:ext cx="4078014" cy="756744"/>
          </a:xfrm>
          <a:prstGeom prst="fram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2400" dirty="0">
                <a:solidFill>
                  <a:schemeClr val="tx1"/>
                </a:solidFill>
                <a:latin typeface="Times New Roman" panose="02020603050405020304" pitchFamily="18" charset="0"/>
                <a:cs typeface="Times New Roman" panose="02020603050405020304" pitchFamily="18" charset="0"/>
              </a:rPr>
              <a:t>6. AD</a:t>
            </a:r>
            <a:r>
              <a:rPr kumimoji="1" lang="zh-CN" altLang="en-US" sz="2400" dirty="0">
                <a:solidFill>
                  <a:schemeClr val="tx1"/>
                </a:solidFill>
                <a:latin typeface="Times New Roman" panose="02020603050405020304" pitchFamily="18" charset="0"/>
                <a:cs typeface="Times New Roman" panose="02020603050405020304" pitchFamily="18" charset="0"/>
              </a:rPr>
              <a:t>、</a:t>
            </a:r>
            <a:r>
              <a:rPr kumimoji="1" lang="en-US" altLang="zh-CN" sz="2400" dirty="0">
                <a:solidFill>
                  <a:schemeClr val="tx1"/>
                </a:solidFill>
                <a:latin typeface="Times New Roman" panose="02020603050405020304" pitchFamily="18" charset="0"/>
                <a:cs typeface="Times New Roman" panose="02020603050405020304" pitchFamily="18" charset="0"/>
              </a:rPr>
              <a:t>DA</a:t>
            </a:r>
            <a:r>
              <a:rPr kumimoji="1" lang="zh-CN" altLang="en-US" sz="2400" dirty="0">
                <a:solidFill>
                  <a:schemeClr val="tx1"/>
                </a:solidFill>
                <a:latin typeface="Times New Roman" panose="02020603050405020304" pitchFamily="18" charset="0"/>
                <a:cs typeface="Times New Roman" panose="02020603050405020304" pitchFamily="18" charset="0"/>
              </a:rPr>
              <a:t>转换与采样定理</a:t>
            </a:r>
            <a:endParaRPr kumimoji="1" lang="zh-CN" altLang="en-US" sz="2400" dirty="0">
              <a:solidFill>
                <a:schemeClr val="tx1"/>
              </a:solidFill>
              <a:latin typeface="Times New Roman" panose="02020603050405020304" pitchFamily="18" charset="0"/>
              <a:cs typeface="Times New Roman" panose="02020603050405020304" pitchFamily="18" charset="0"/>
            </a:endParaRPr>
          </a:p>
        </p:txBody>
      </p:sp>
      <p:pic>
        <p:nvPicPr>
          <p:cNvPr id="8" name="图片 7"/>
          <p:cNvPicPr>
            <a:picLocks noChangeAspect="1"/>
          </p:cNvPicPr>
          <p:nvPr/>
        </p:nvPicPr>
        <p:blipFill>
          <a:blip r:embed="rId2"/>
          <a:stretch>
            <a:fillRect/>
          </a:stretch>
        </p:blipFill>
        <p:spPr>
          <a:xfrm>
            <a:off x="857250" y="1630933"/>
            <a:ext cx="10477500" cy="2324100"/>
          </a:xfrm>
          <a:prstGeom prst="rect">
            <a:avLst/>
          </a:prstGeom>
        </p:spPr>
      </p:pic>
      <p:pic>
        <p:nvPicPr>
          <p:cNvPr id="10" name="图片 9"/>
          <p:cNvPicPr>
            <a:picLocks noChangeAspect="1"/>
          </p:cNvPicPr>
          <p:nvPr/>
        </p:nvPicPr>
        <p:blipFill>
          <a:blip r:embed="rId3"/>
          <a:stretch>
            <a:fillRect/>
          </a:stretch>
        </p:blipFill>
        <p:spPr>
          <a:xfrm>
            <a:off x="857250" y="3982738"/>
            <a:ext cx="10477500" cy="2324100"/>
          </a:xfrm>
          <a:prstGeom prst="rect">
            <a:avLst/>
          </a:prstGeom>
        </p:spPr>
      </p:pic>
      <p:sp>
        <p:nvSpPr>
          <p:cNvPr id="13" name="任意形状 12"/>
          <p:cNvSpPr/>
          <p:nvPr/>
        </p:nvSpPr>
        <p:spPr>
          <a:xfrm>
            <a:off x="1271156" y="4851244"/>
            <a:ext cx="2086408" cy="1041261"/>
          </a:xfrm>
          <a:custGeom>
            <a:avLst/>
            <a:gdLst>
              <a:gd name="connsiteX0" fmla="*/ 0 w 3505200"/>
              <a:gd name="connsiteY0" fmla="*/ 0 h 1787237"/>
              <a:gd name="connsiteX1" fmla="*/ 1274618 w 3505200"/>
              <a:gd name="connsiteY1" fmla="*/ 318655 h 1787237"/>
              <a:gd name="connsiteX2" fmla="*/ 1787236 w 3505200"/>
              <a:gd name="connsiteY2" fmla="*/ 1524000 h 1787237"/>
              <a:gd name="connsiteX3" fmla="*/ 3505200 w 3505200"/>
              <a:gd name="connsiteY3" fmla="*/ 1787237 h 1787237"/>
            </a:gdLst>
            <a:ahLst/>
            <a:cxnLst>
              <a:cxn ang="0">
                <a:pos x="connsiteX0" y="connsiteY0"/>
              </a:cxn>
              <a:cxn ang="0">
                <a:pos x="connsiteX1" y="connsiteY1"/>
              </a:cxn>
              <a:cxn ang="0">
                <a:pos x="connsiteX2" y="connsiteY2"/>
              </a:cxn>
              <a:cxn ang="0">
                <a:pos x="connsiteX3" y="connsiteY3"/>
              </a:cxn>
            </a:cxnLst>
            <a:rect l="l" t="t" r="r" b="b"/>
            <a:pathLst>
              <a:path w="3505200" h="1787237">
                <a:moveTo>
                  <a:pt x="0" y="0"/>
                </a:moveTo>
                <a:cubicBezTo>
                  <a:pt x="488372" y="32327"/>
                  <a:pt x="976745" y="64655"/>
                  <a:pt x="1274618" y="318655"/>
                </a:cubicBezTo>
                <a:cubicBezTo>
                  <a:pt x="1572491" y="572655"/>
                  <a:pt x="1415472" y="1279236"/>
                  <a:pt x="1787236" y="1524000"/>
                </a:cubicBezTo>
                <a:cubicBezTo>
                  <a:pt x="2159000" y="1768764"/>
                  <a:pt x="2832100" y="1778000"/>
                  <a:pt x="3505200" y="1787237"/>
                </a:cubicBezTo>
              </a:path>
            </a:pathLst>
          </a:cu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p:cNvSpPr txBox="1"/>
          <p:nvPr/>
        </p:nvSpPr>
        <p:spPr>
          <a:xfrm>
            <a:off x="4696694" y="1755623"/>
            <a:ext cx="2086408" cy="400110"/>
          </a:xfrm>
          <a:prstGeom prst="rect">
            <a:avLst/>
          </a:prstGeom>
          <a:noFill/>
        </p:spPr>
        <p:txBody>
          <a:bodyPr wrap="square" rtlCol="0">
            <a:spAutoFit/>
          </a:bodyPr>
          <a:lstStyle/>
          <a:p>
            <a:r>
              <a:rPr kumimoji="1" lang="zh-CN" altLang="en-US" sz="2000" dirty="0">
                <a:latin typeface="Times New Roman" panose="02020603050405020304" pitchFamily="18" charset="0"/>
                <a:cs typeface="Times New Roman" panose="02020603050405020304" pitchFamily="18" charset="0"/>
              </a:rPr>
              <a:t>采样脉冲</a:t>
            </a:r>
            <a:r>
              <a:rPr kumimoji="1" lang="en-US" altLang="zh-CN" sz="2000" dirty="0" err="1">
                <a:latin typeface="Times New Roman" panose="02020603050405020304" pitchFamily="18" charset="0"/>
                <a:cs typeface="Times New Roman" panose="02020603050405020304" pitchFamily="18" charset="0"/>
              </a:rPr>
              <a:t>δ</a:t>
            </a:r>
            <a:r>
              <a:rPr kumimoji="1" lang="en-US" altLang="zh-CN" sz="2000" dirty="0">
                <a:latin typeface="Times New Roman" panose="02020603050405020304" pitchFamily="18" charset="0"/>
                <a:cs typeface="Times New Roman" panose="02020603050405020304" pitchFamily="18" charset="0"/>
              </a:rPr>
              <a:t>(t)</a:t>
            </a:r>
            <a:r>
              <a:rPr kumimoji="1" lang="zh-CN" altLang="en-US" sz="2000" dirty="0">
                <a:latin typeface="Times New Roman" panose="02020603050405020304" pitchFamily="18" charset="0"/>
                <a:cs typeface="Times New Roman" panose="02020603050405020304" pitchFamily="18" charset="0"/>
              </a:rPr>
              <a:t>频谱</a:t>
            </a:r>
            <a:endParaRPr kumimoji="1" lang="zh-CN" altLang="en-US" sz="2000" dirty="0">
              <a:latin typeface="Times New Roman" panose="02020603050405020304" pitchFamily="18" charset="0"/>
              <a:cs typeface="Times New Roman" panose="02020603050405020304" pitchFamily="18" charset="0"/>
            </a:endParaRPr>
          </a:p>
        </p:txBody>
      </p:sp>
      <p:sp>
        <p:nvSpPr>
          <p:cNvPr id="15" name="文本框 14"/>
          <p:cNvSpPr txBox="1"/>
          <p:nvPr/>
        </p:nvSpPr>
        <p:spPr>
          <a:xfrm>
            <a:off x="4696693" y="4012052"/>
            <a:ext cx="2798619" cy="400110"/>
          </a:xfrm>
          <a:prstGeom prst="rect">
            <a:avLst/>
          </a:prstGeom>
          <a:noFill/>
        </p:spPr>
        <p:txBody>
          <a:bodyPr wrap="square" rtlCol="0">
            <a:spAutoFit/>
          </a:bodyPr>
          <a:lstStyle/>
          <a:p>
            <a:r>
              <a:rPr kumimoji="1" lang="zh-CN" altLang="en-US" sz="2000" dirty="0">
                <a:latin typeface="Times New Roman" panose="02020603050405020304" pitchFamily="18" charset="0"/>
                <a:cs typeface="Times New Roman" panose="02020603050405020304" pitchFamily="18" charset="0"/>
              </a:rPr>
              <a:t>已采样信号</a:t>
            </a:r>
            <a:r>
              <a:rPr kumimoji="1" lang="en-US" altLang="zh-CN" sz="2000" i="1" dirty="0">
                <a:latin typeface="Times New Roman" panose="02020603050405020304" pitchFamily="18" charset="0"/>
                <a:cs typeface="Times New Roman" panose="02020603050405020304" pitchFamily="18" charset="0"/>
              </a:rPr>
              <a:t>f</a:t>
            </a:r>
            <a:r>
              <a:rPr kumimoji="1" lang="en-US" altLang="zh-CN" sz="2000" dirty="0">
                <a:latin typeface="Times New Roman" panose="02020603050405020304" pitchFamily="18" charset="0"/>
                <a:cs typeface="Times New Roman" panose="02020603050405020304" pitchFamily="18" charset="0"/>
              </a:rPr>
              <a:t>(t)</a:t>
            </a:r>
            <a:r>
              <a:rPr kumimoji="1" lang="zh-CN" altLang="en-US" sz="2000" dirty="0">
                <a:latin typeface="Times New Roman" panose="02020603050405020304" pitchFamily="18" charset="0"/>
                <a:cs typeface="Times New Roman" panose="02020603050405020304" pitchFamily="18" charset="0"/>
              </a:rPr>
              <a:t>*</a:t>
            </a:r>
            <a:r>
              <a:rPr kumimoji="1" lang="en-US" altLang="zh-CN" sz="2000" dirty="0" err="1">
                <a:latin typeface="Times New Roman" panose="02020603050405020304" pitchFamily="18" charset="0"/>
                <a:cs typeface="Times New Roman" panose="02020603050405020304" pitchFamily="18" charset="0"/>
              </a:rPr>
              <a:t>δ</a:t>
            </a:r>
            <a:r>
              <a:rPr kumimoji="1" lang="en-US" altLang="zh-CN" sz="2000" dirty="0">
                <a:latin typeface="Times New Roman" panose="02020603050405020304" pitchFamily="18" charset="0"/>
                <a:cs typeface="Times New Roman" panose="02020603050405020304" pitchFamily="18" charset="0"/>
              </a:rPr>
              <a:t>(t)</a:t>
            </a:r>
            <a:r>
              <a:rPr kumimoji="1" lang="zh-CN" altLang="en-US" sz="2000" dirty="0">
                <a:latin typeface="Times New Roman" panose="02020603050405020304" pitchFamily="18" charset="0"/>
                <a:cs typeface="Times New Roman" panose="02020603050405020304" pitchFamily="18" charset="0"/>
              </a:rPr>
              <a:t>频谱</a:t>
            </a:r>
            <a:endParaRPr kumimoji="1" lang="zh-CN" altLang="en-US" sz="2000" dirty="0">
              <a:latin typeface="Times New Roman" panose="02020603050405020304" pitchFamily="18" charset="0"/>
              <a:cs typeface="Times New Roman" panose="02020603050405020304" pitchFamily="18" charset="0"/>
            </a:endParaRPr>
          </a:p>
        </p:txBody>
      </p:sp>
      <p:cxnSp>
        <p:nvCxnSpPr>
          <p:cNvPr id="17" name="直线箭头连接符 16"/>
          <p:cNvCxnSpPr/>
          <p:nvPr/>
        </p:nvCxnSpPr>
        <p:spPr>
          <a:xfrm flipH="1">
            <a:off x="2230582" y="4851244"/>
            <a:ext cx="1565563" cy="427331"/>
          </a:xfrm>
          <a:prstGeom prst="straightConnector1">
            <a:avLst/>
          </a:prstGeom>
          <a:ln w="95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3806540" y="4544623"/>
            <a:ext cx="1780306" cy="400110"/>
          </a:xfrm>
          <a:prstGeom prst="rect">
            <a:avLst/>
          </a:prstGeom>
          <a:noFill/>
        </p:spPr>
        <p:txBody>
          <a:bodyPr wrap="square" rtlCol="0">
            <a:spAutoFit/>
          </a:bodyPr>
          <a:lstStyle/>
          <a:p>
            <a:r>
              <a:rPr kumimoji="1" lang="zh-CN" altLang="en-US" sz="2000" dirty="0">
                <a:solidFill>
                  <a:srgbClr val="FF0000"/>
                </a:solidFill>
                <a:latin typeface="Times New Roman" panose="02020603050405020304" pitchFamily="18" charset="0"/>
                <a:cs typeface="Times New Roman" panose="02020603050405020304" pitchFamily="18" charset="0"/>
              </a:rPr>
              <a:t>抗混叠滤波器</a:t>
            </a:r>
            <a:endParaRPr kumimoji="1" lang="zh-CN" altLang="en-US" sz="2000" dirty="0">
              <a:solidFill>
                <a:srgbClr val="FF0000"/>
              </a:solidFill>
              <a:latin typeface="Times New Roman" panose="02020603050405020304" pitchFamily="18" charset="0"/>
              <a:cs typeface="Times New Roman" panose="02020603050405020304" pitchFamily="18" charset="0"/>
            </a:endParaRPr>
          </a:p>
        </p:txBody>
      </p:sp>
      <p:sp>
        <p:nvSpPr>
          <p:cNvPr id="19" name="文本框 18"/>
          <p:cNvSpPr txBox="1"/>
          <p:nvPr/>
        </p:nvSpPr>
        <p:spPr>
          <a:xfrm>
            <a:off x="1350822" y="5453633"/>
            <a:ext cx="817416" cy="461665"/>
          </a:xfrm>
          <a:prstGeom prst="rect">
            <a:avLst/>
          </a:prstGeom>
          <a:noFill/>
        </p:spPr>
        <p:txBody>
          <a:bodyPr wrap="square" rtlCol="0">
            <a:spAutoFit/>
          </a:bodyPr>
          <a:lstStyle/>
          <a:p>
            <a:pPr algn="ctr"/>
            <a:r>
              <a:rPr kumimoji="1" lang="zh-CN" altLang="en-US" sz="1200" dirty="0">
                <a:solidFill>
                  <a:srgbClr val="0432FF"/>
                </a:solidFill>
                <a:latin typeface="Times New Roman" panose="02020603050405020304" pitchFamily="18" charset="0"/>
                <a:cs typeface="Times New Roman" panose="02020603050405020304" pitchFamily="18" charset="0"/>
              </a:rPr>
              <a:t>语音信号</a:t>
            </a:r>
            <a:endParaRPr kumimoji="1" lang="en-US" altLang="zh-CN" sz="1200" dirty="0">
              <a:solidFill>
                <a:srgbClr val="0432FF"/>
              </a:solidFill>
              <a:latin typeface="Times New Roman" panose="02020603050405020304" pitchFamily="18" charset="0"/>
              <a:cs typeface="Times New Roman" panose="02020603050405020304" pitchFamily="18" charset="0"/>
            </a:endParaRPr>
          </a:p>
          <a:p>
            <a:pPr algn="ctr"/>
            <a:r>
              <a:rPr kumimoji="1" lang="zh-CN" altLang="en-US" sz="1200" dirty="0">
                <a:solidFill>
                  <a:srgbClr val="0432FF"/>
                </a:solidFill>
                <a:latin typeface="Times New Roman" panose="02020603050405020304" pitchFamily="18" charset="0"/>
                <a:cs typeface="Times New Roman" panose="02020603050405020304" pitchFamily="18" charset="0"/>
              </a:rPr>
              <a:t>频谱</a:t>
            </a:r>
            <a:endParaRPr kumimoji="1" lang="zh-CN" altLang="en-US" sz="1200" dirty="0">
              <a:solidFill>
                <a:srgbClr val="0432FF"/>
              </a:solidFill>
              <a:latin typeface="Times New Roman" panose="02020603050405020304" pitchFamily="18" charset="0"/>
              <a:cs typeface="Times New Roman" panose="02020603050405020304" pitchFamily="18" charset="0"/>
            </a:endParaRPr>
          </a:p>
        </p:txBody>
      </p:sp>
      <p:sp>
        <p:nvSpPr>
          <p:cNvPr id="22" name="左大括号 21"/>
          <p:cNvSpPr/>
          <p:nvPr/>
        </p:nvSpPr>
        <p:spPr>
          <a:xfrm rot="16200000">
            <a:off x="3377047" y="5329446"/>
            <a:ext cx="374072" cy="1780307"/>
          </a:xfrm>
          <a:prstGeom prst="leftBrace">
            <a:avLst/>
          </a:prstGeom>
          <a:ln w="22225">
            <a:solidFill>
              <a:srgbClr val="0432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23" name="左大括号 22"/>
          <p:cNvSpPr/>
          <p:nvPr/>
        </p:nvSpPr>
        <p:spPr>
          <a:xfrm rot="16200000">
            <a:off x="5986895" y="5295878"/>
            <a:ext cx="374072" cy="1780307"/>
          </a:xfrm>
          <a:prstGeom prst="leftBrace">
            <a:avLst/>
          </a:prstGeom>
          <a:ln w="22225">
            <a:solidFill>
              <a:srgbClr val="0432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24" name="左大括号 23"/>
          <p:cNvSpPr/>
          <p:nvPr/>
        </p:nvSpPr>
        <p:spPr>
          <a:xfrm rot="16200000">
            <a:off x="8596743" y="5301715"/>
            <a:ext cx="374072" cy="1780307"/>
          </a:xfrm>
          <a:prstGeom prst="leftBrace">
            <a:avLst/>
          </a:prstGeom>
          <a:ln w="22225">
            <a:solidFill>
              <a:srgbClr val="0432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25" name="文本框 24"/>
          <p:cNvSpPr txBox="1"/>
          <p:nvPr/>
        </p:nvSpPr>
        <p:spPr>
          <a:xfrm>
            <a:off x="3086103" y="6360901"/>
            <a:ext cx="955960" cy="400110"/>
          </a:xfrm>
          <a:prstGeom prst="rect">
            <a:avLst/>
          </a:prstGeom>
          <a:noFill/>
        </p:spPr>
        <p:txBody>
          <a:bodyPr wrap="square" rtlCol="0">
            <a:spAutoFit/>
          </a:bodyPr>
          <a:lstStyle/>
          <a:p>
            <a:r>
              <a:rPr kumimoji="1" lang="zh-CN" altLang="en-US" sz="2000" dirty="0">
                <a:latin typeface="Times New Roman" panose="02020603050405020304" pitchFamily="18" charset="0"/>
                <a:cs typeface="Times New Roman" panose="02020603050405020304" pitchFamily="18" charset="0"/>
              </a:rPr>
              <a:t>基波谱</a:t>
            </a:r>
            <a:endParaRPr kumimoji="1" lang="zh-CN" altLang="en-US" sz="2000" dirty="0">
              <a:latin typeface="Times New Roman" panose="02020603050405020304" pitchFamily="18" charset="0"/>
              <a:cs typeface="Times New Roman" panose="02020603050405020304" pitchFamily="18" charset="0"/>
            </a:endParaRPr>
          </a:p>
        </p:txBody>
      </p:sp>
      <p:sp>
        <p:nvSpPr>
          <p:cNvPr id="26" name="文本框 25"/>
          <p:cNvSpPr txBox="1"/>
          <p:nvPr/>
        </p:nvSpPr>
        <p:spPr>
          <a:xfrm>
            <a:off x="5417123" y="6358545"/>
            <a:ext cx="1579419" cy="400110"/>
          </a:xfrm>
          <a:prstGeom prst="rect">
            <a:avLst/>
          </a:prstGeom>
          <a:noFill/>
        </p:spPr>
        <p:txBody>
          <a:bodyPr wrap="square" rtlCol="0">
            <a:spAutoFit/>
          </a:bodyPr>
          <a:lstStyle/>
          <a:p>
            <a:r>
              <a:rPr kumimoji="1" lang="zh-CN" altLang="en-US" sz="2000" dirty="0">
                <a:latin typeface="Times New Roman" panose="02020603050405020304" pitchFamily="18" charset="0"/>
                <a:cs typeface="Times New Roman" panose="02020603050405020304" pitchFamily="18" charset="0"/>
              </a:rPr>
              <a:t>二次谐波谱</a:t>
            </a:r>
            <a:endParaRPr kumimoji="1" lang="zh-CN" altLang="en-US" sz="2000" dirty="0">
              <a:latin typeface="Times New Roman" panose="02020603050405020304" pitchFamily="18" charset="0"/>
              <a:cs typeface="Times New Roman" panose="02020603050405020304" pitchFamily="18" charset="0"/>
            </a:endParaRPr>
          </a:p>
        </p:txBody>
      </p:sp>
      <p:sp>
        <p:nvSpPr>
          <p:cNvPr id="27" name="文本框 26"/>
          <p:cNvSpPr txBox="1"/>
          <p:nvPr/>
        </p:nvSpPr>
        <p:spPr>
          <a:xfrm>
            <a:off x="8026971" y="6342327"/>
            <a:ext cx="1579419" cy="400110"/>
          </a:xfrm>
          <a:prstGeom prst="rect">
            <a:avLst/>
          </a:prstGeom>
          <a:noFill/>
        </p:spPr>
        <p:txBody>
          <a:bodyPr wrap="square" rtlCol="0">
            <a:spAutoFit/>
          </a:bodyPr>
          <a:lstStyle/>
          <a:p>
            <a:r>
              <a:rPr kumimoji="1" lang="zh-CN" altLang="en-US" sz="2000" dirty="0">
                <a:latin typeface="Times New Roman" panose="02020603050405020304" pitchFamily="18" charset="0"/>
                <a:cs typeface="Times New Roman" panose="02020603050405020304" pitchFamily="18" charset="0"/>
              </a:rPr>
              <a:t>三次谐波谱</a:t>
            </a:r>
            <a:endParaRPr kumimoji="1" lang="zh-CN" altLang="en-US" sz="2000" dirty="0">
              <a:latin typeface="Times New Roman" panose="02020603050405020304" pitchFamily="18" charset="0"/>
              <a:cs typeface="Times New Roman" panose="02020603050405020304" pitchFamily="18" charset="0"/>
            </a:endParaRPr>
          </a:p>
        </p:txBody>
      </p:sp>
      <p:sp>
        <p:nvSpPr>
          <p:cNvPr id="29" name="文本框 28"/>
          <p:cNvSpPr txBox="1"/>
          <p:nvPr/>
        </p:nvSpPr>
        <p:spPr>
          <a:xfrm>
            <a:off x="1300602" y="6373068"/>
            <a:ext cx="955961" cy="400110"/>
          </a:xfrm>
          <a:prstGeom prst="rect">
            <a:avLst/>
          </a:prstGeom>
          <a:noFill/>
        </p:spPr>
        <p:txBody>
          <a:bodyPr wrap="square" rtlCol="0">
            <a:spAutoFit/>
          </a:bodyPr>
          <a:lstStyle/>
          <a:p>
            <a:r>
              <a:rPr kumimoji="1" lang="zh-CN" altLang="en-US" sz="2000" dirty="0">
                <a:latin typeface="Times New Roman" panose="02020603050405020304" pitchFamily="18" charset="0"/>
                <a:cs typeface="Times New Roman" panose="02020603050405020304" pitchFamily="18" charset="0"/>
              </a:rPr>
              <a:t>基带谱</a:t>
            </a:r>
            <a:endParaRPr kumimoji="1" lang="zh-CN" alt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1500"/>
                                        <p:tgtEl>
                                          <p:spTgt spid="14"/>
                                        </p:tgtEl>
                                      </p:cBhvr>
                                    </p:animEffect>
                                  </p:childTnLst>
                                </p:cTn>
                              </p:par>
                            </p:childTnLst>
                          </p:cTn>
                        </p:par>
                        <p:par>
                          <p:cTn id="8" fill="hold">
                            <p:stCondLst>
                              <p:cond delay="15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1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left)">
                                      <p:cBhvr>
                                        <p:cTn id="16" dur="1500"/>
                                        <p:tgtEl>
                                          <p:spTgt spid="15"/>
                                        </p:tgtEl>
                                      </p:cBhvr>
                                    </p:animEffect>
                                  </p:childTnLst>
                                </p:cTn>
                              </p:par>
                            </p:childTnLst>
                          </p:cTn>
                        </p:par>
                        <p:par>
                          <p:cTn id="17" fill="hold">
                            <p:stCondLst>
                              <p:cond delay="1500"/>
                            </p:stCondLst>
                            <p:childTnLst>
                              <p:par>
                                <p:cTn id="18" presetID="22" presetClass="entr" presetSubtype="8"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1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1"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1500"/>
                                        <p:tgtEl>
                                          <p:spTgt spid="1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up)">
                                      <p:cBhvr>
                                        <p:cTn id="30" dur="1500"/>
                                        <p:tgtEl>
                                          <p:spTgt spid="22"/>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ipe(up)">
                                      <p:cBhvr>
                                        <p:cTn id="33" dur="1500"/>
                                        <p:tgtEl>
                                          <p:spTgt spid="23"/>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up)">
                                      <p:cBhvr>
                                        <p:cTn id="36" dur="1500"/>
                                        <p:tgtEl>
                                          <p:spTgt spid="24"/>
                                        </p:tgtEl>
                                      </p:cBhvr>
                                    </p:animEffect>
                                  </p:childTnLst>
                                </p:cTn>
                              </p:par>
                            </p:childTnLst>
                          </p:cTn>
                        </p:par>
                        <p:par>
                          <p:cTn id="37" fill="hold">
                            <p:stCondLst>
                              <p:cond delay="1500"/>
                            </p:stCondLst>
                            <p:childTnLst>
                              <p:par>
                                <p:cTn id="38" presetID="22" presetClass="entr" presetSubtype="1" fill="hold" grpId="0" nodeType="after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wipe(up)">
                                      <p:cBhvr>
                                        <p:cTn id="40" dur="1500"/>
                                        <p:tgtEl>
                                          <p:spTgt spid="25"/>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wipe(up)">
                                      <p:cBhvr>
                                        <p:cTn id="43" dur="1500"/>
                                        <p:tgtEl>
                                          <p:spTgt spid="26"/>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wipe(up)">
                                      <p:cBhvr>
                                        <p:cTn id="46" dur="1500"/>
                                        <p:tgtEl>
                                          <p:spTgt spid="29"/>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wipe(up)">
                                      <p:cBhvr>
                                        <p:cTn id="49" dur="1500"/>
                                        <p:tgtEl>
                                          <p:spTgt spid="27"/>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wipe(left)">
                                      <p:cBhvr>
                                        <p:cTn id="54" dur="1500"/>
                                        <p:tgtEl>
                                          <p:spTgt spid="13"/>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2"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wipe(right)">
                                      <p:cBhvr>
                                        <p:cTn id="59" dur="1500"/>
                                        <p:tgtEl>
                                          <p:spTgt spid="18"/>
                                        </p:tgtEl>
                                      </p:cBhvr>
                                    </p:animEffect>
                                  </p:childTnLst>
                                </p:cTn>
                              </p:par>
                            </p:childTnLst>
                          </p:cTn>
                        </p:par>
                        <p:par>
                          <p:cTn id="60" fill="hold">
                            <p:stCondLst>
                              <p:cond delay="1500"/>
                            </p:stCondLst>
                            <p:childTnLst>
                              <p:par>
                                <p:cTn id="61" presetID="22" presetClass="entr" presetSubtype="2" fill="hold" nodeType="after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wipe(right)">
                                      <p:cBhvr>
                                        <p:cTn id="63" dur="1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5" grpId="0"/>
      <p:bldP spid="18" grpId="0"/>
      <p:bldP spid="19" grpId="1"/>
      <p:bldP spid="22" grpId="0" animBg="1"/>
      <p:bldP spid="23" grpId="0" animBg="1"/>
      <p:bldP spid="24" grpId="0" animBg="1"/>
      <p:bldP spid="25" grpId="0"/>
      <p:bldP spid="26" grpId="0"/>
      <p:bldP spid="27" grpId="0"/>
      <p:bldP spid="2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框架 1">
            <a:hlinkClick r:id="rId1" action="ppaction://hlinksldjump"/>
          </p:cNvPr>
          <p:cNvSpPr/>
          <p:nvPr/>
        </p:nvSpPr>
        <p:spPr>
          <a:xfrm>
            <a:off x="252000" y="896400"/>
            <a:ext cx="4078014" cy="756744"/>
          </a:xfrm>
          <a:prstGeom prst="fram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2400" dirty="0">
                <a:solidFill>
                  <a:schemeClr val="tx1"/>
                </a:solidFill>
                <a:latin typeface="Times New Roman" panose="02020603050405020304" pitchFamily="18" charset="0"/>
                <a:cs typeface="Times New Roman" panose="02020603050405020304" pitchFamily="18" charset="0"/>
              </a:rPr>
              <a:t>7.</a:t>
            </a:r>
            <a:r>
              <a:rPr kumimoji="1" lang="zh-CN" altLang="en-US" sz="2400" dirty="0">
                <a:solidFill>
                  <a:schemeClr val="tx1"/>
                </a:solidFill>
                <a:latin typeface="Times New Roman" panose="02020603050405020304" pitchFamily="18" charset="0"/>
                <a:cs typeface="Times New Roman" panose="02020603050405020304" pitchFamily="18" charset="0"/>
              </a:rPr>
              <a:t>抗混叠滤波器</a:t>
            </a:r>
            <a:endParaRPr kumimoji="1" lang="zh-CN" altLang="en-US" sz="2400" dirty="0">
              <a:solidFill>
                <a:schemeClr val="tx1"/>
              </a:solidFill>
              <a:latin typeface="Times New Roman" panose="02020603050405020304" pitchFamily="18" charset="0"/>
              <a:cs typeface="Times New Roman" panose="02020603050405020304" pitchFamily="18" charset="0"/>
            </a:endParaRPr>
          </a:p>
        </p:txBody>
      </p:sp>
      <p:sp>
        <p:nvSpPr>
          <p:cNvPr id="3" name="矩形 2"/>
          <p:cNvSpPr/>
          <p:nvPr/>
        </p:nvSpPr>
        <p:spPr>
          <a:xfrm>
            <a:off x="607526" y="1800502"/>
            <a:ext cx="11154983" cy="4555093"/>
          </a:xfrm>
          <a:prstGeom prst="rect">
            <a:avLst/>
          </a:prstGeom>
        </p:spPr>
        <p:txBody>
          <a:bodyPr wrap="square">
            <a:spAutoFit/>
          </a:bodyPr>
          <a:lstStyle/>
          <a:p>
            <a:pPr marL="1738630" indent="-1738630">
              <a:spcBef>
                <a:spcPts val="600"/>
              </a:spcBef>
              <a:spcAft>
                <a:spcPts val="600"/>
              </a:spcAft>
            </a:pPr>
            <a:r>
              <a:rPr kumimoji="1" lang="zh-CN" altLang="en-US" sz="2400" b="1" dirty="0">
                <a:latin typeface="Times New Roman" panose="02020603050405020304" pitchFamily="18" charset="0"/>
                <a:cs typeface="Times New Roman" panose="02020603050405020304" pitchFamily="18" charset="0"/>
              </a:rPr>
              <a:t>基本概念：</a:t>
            </a:r>
            <a:r>
              <a:rPr kumimoji="1" lang="en-US" altLang="zh-CN" sz="2400" b="1" dirty="0">
                <a:latin typeface="Times New Roman" panose="02020603050405020304" pitchFamily="18" charset="0"/>
                <a:cs typeface="Times New Roman" panose="02020603050405020304" pitchFamily="18" charset="0"/>
              </a:rPr>
              <a:t>	</a:t>
            </a:r>
            <a:endParaRPr kumimoji="1" lang="en-US" altLang="zh-CN" sz="2400" b="1" dirty="0">
              <a:latin typeface="Times New Roman" panose="02020603050405020304" pitchFamily="18" charset="0"/>
              <a:cs typeface="Times New Roman" panose="02020603050405020304" pitchFamily="18" charset="0"/>
            </a:endParaRPr>
          </a:p>
          <a:p>
            <a:pPr marL="457200" indent="-457200">
              <a:spcBef>
                <a:spcPts val="600"/>
              </a:spcBef>
              <a:spcAft>
                <a:spcPts val="600"/>
              </a:spcAft>
              <a:buAutoNum type="circleNumDbPlain"/>
            </a:pPr>
            <a:r>
              <a:rPr kumimoji="1" lang="zh-CN" altLang="en-US" sz="2400" dirty="0">
                <a:latin typeface="Times New Roman" panose="02020603050405020304" pitchFamily="18" charset="0"/>
                <a:cs typeface="Times New Roman" panose="02020603050405020304" pitchFamily="18" charset="0"/>
              </a:rPr>
              <a:t>采样频率越高则基波谱与基带谱的频率跨距越大，就越容易被滤除。但是采样频率（也称为采样率）就越高，数码率就越大，如果进行通信，则通信系统带宽就越宽，所以，工程上尽可能降低采样率。</a:t>
            </a:r>
            <a:endParaRPr kumimoji="1" lang="en-US" altLang="zh-CN" sz="2400" dirty="0">
              <a:latin typeface="Times New Roman" panose="02020603050405020304" pitchFamily="18" charset="0"/>
              <a:cs typeface="Times New Roman" panose="02020603050405020304" pitchFamily="18" charset="0"/>
            </a:endParaRPr>
          </a:p>
          <a:p>
            <a:pPr marL="457200" indent="-457200">
              <a:spcBef>
                <a:spcPts val="600"/>
              </a:spcBef>
              <a:spcAft>
                <a:spcPts val="600"/>
              </a:spcAft>
              <a:buAutoNum type="circleNumDbPlain"/>
            </a:pPr>
            <a:r>
              <a:rPr kumimoji="1" lang="zh-CN" altLang="en-US" sz="2400" dirty="0">
                <a:latin typeface="Times New Roman" panose="02020603050405020304" pitchFamily="18" charset="0"/>
                <a:cs typeface="Times New Roman" panose="02020603050405020304" pitchFamily="18" charset="0"/>
              </a:rPr>
              <a:t>应该尽可能将谐波谱滤除干净，否则就会破坏基带谱，从而使得基带信号失真。这样会降低语音信号的清晰度和语言可懂度。</a:t>
            </a:r>
            <a:endParaRPr kumimoji="1" lang="en-US" altLang="zh-CN" sz="2400" dirty="0">
              <a:latin typeface="Times New Roman" panose="02020603050405020304" pitchFamily="18" charset="0"/>
              <a:cs typeface="Times New Roman" panose="02020603050405020304" pitchFamily="18" charset="0"/>
            </a:endParaRPr>
          </a:p>
          <a:p>
            <a:pPr marL="457200" indent="-457200">
              <a:spcBef>
                <a:spcPts val="600"/>
              </a:spcBef>
              <a:spcAft>
                <a:spcPts val="600"/>
              </a:spcAft>
              <a:buAutoNum type="circleNumDbPlain"/>
            </a:pPr>
            <a:r>
              <a:rPr kumimoji="1" lang="zh-CN" altLang="en-US" sz="2400" dirty="0">
                <a:latin typeface="Times New Roman" panose="02020603050405020304" pitchFamily="18" charset="0"/>
                <a:cs typeface="Times New Roman" panose="02020603050405020304" pitchFamily="18" charset="0"/>
              </a:rPr>
              <a:t>采样频率</a:t>
            </a:r>
            <a:r>
              <a:rPr kumimoji="1" lang="en-US" altLang="zh-CN" sz="2400" i="1" dirty="0">
                <a:latin typeface="Times New Roman" panose="02020603050405020304" pitchFamily="18" charset="0"/>
                <a:cs typeface="Times New Roman" panose="02020603050405020304" pitchFamily="18" charset="0"/>
              </a:rPr>
              <a:t>f</a:t>
            </a:r>
            <a:r>
              <a:rPr kumimoji="1" lang="en-US" altLang="zh-CN" sz="2400" dirty="0">
                <a:latin typeface="Times New Roman" panose="02020603050405020304" pitchFamily="18" charset="0"/>
                <a:cs typeface="Times New Roman" panose="02020603050405020304" pitchFamily="18" charset="0"/>
              </a:rPr>
              <a:t>s</a:t>
            </a:r>
            <a:r>
              <a:rPr kumimoji="1" lang="zh-CN" altLang="en-US" sz="2400" dirty="0">
                <a:latin typeface="Times New Roman" panose="02020603050405020304" pitchFamily="18" charset="0"/>
                <a:cs typeface="Times New Roman" panose="02020603050405020304" pitchFamily="18" charset="0"/>
              </a:rPr>
              <a:t>为</a:t>
            </a:r>
            <a:r>
              <a:rPr kumimoji="1" lang="en-US" altLang="zh-CN" sz="2400" dirty="0">
                <a:latin typeface="Times New Roman" panose="02020603050405020304" pitchFamily="18" charset="0"/>
                <a:cs typeface="Times New Roman" panose="02020603050405020304" pitchFamily="18" charset="0"/>
              </a:rPr>
              <a:t>8kHz</a:t>
            </a:r>
            <a:r>
              <a:rPr kumimoji="1" lang="zh-CN" altLang="en-US" sz="2400" dirty="0">
                <a:latin typeface="Times New Roman" panose="02020603050405020304" pitchFamily="18" charset="0"/>
                <a:cs typeface="Times New Roman" panose="02020603050405020304" pitchFamily="18" charset="0"/>
              </a:rPr>
              <a:t>，图中</a:t>
            </a:r>
            <a:r>
              <a:rPr kumimoji="1" lang="en-US" altLang="zh-CN" sz="2400" dirty="0">
                <a:latin typeface="Times New Roman" panose="02020603050405020304" pitchFamily="18" charset="0"/>
                <a:cs typeface="Times New Roman" panose="02020603050405020304" pitchFamily="18" charset="0"/>
              </a:rPr>
              <a:t>A</a:t>
            </a:r>
            <a:r>
              <a:rPr kumimoji="1" lang="zh-CN" altLang="en-US" sz="2400" dirty="0">
                <a:latin typeface="Times New Roman" panose="02020603050405020304" pitchFamily="18" charset="0"/>
                <a:cs typeface="Times New Roman" panose="02020603050405020304" pitchFamily="18" charset="0"/>
              </a:rPr>
              <a:t>点频率为</a:t>
            </a:r>
            <a:r>
              <a:rPr kumimoji="1" lang="en-US" altLang="zh-CN" sz="2400" dirty="0">
                <a:latin typeface="Times New Roman" panose="02020603050405020304" pitchFamily="18" charset="0"/>
                <a:cs typeface="Times New Roman" panose="02020603050405020304" pitchFamily="18" charset="0"/>
              </a:rPr>
              <a:t>8kHz﹣3.4kHz</a:t>
            </a:r>
            <a:r>
              <a:rPr kumimoji="1" lang="zh-CN" altLang="en-US" sz="2400" dirty="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a:t>
            </a:r>
            <a:r>
              <a:rPr kumimoji="1" lang="zh-CN" altLang="en-US" sz="2400" dirty="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4.6kHz</a:t>
            </a:r>
            <a:r>
              <a:rPr kumimoji="1" lang="zh-CN" altLang="en-US" sz="2400" dirty="0">
                <a:latin typeface="Times New Roman" panose="02020603050405020304" pitchFamily="18" charset="0"/>
                <a:cs typeface="Times New Roman" panose="02020603050405020304" pitchFamily="18" charset="0"/>
              </a:rPr>
              <a:t>，</a:t>
            </a:r>
            <a:r>
              <a:rPr kumimoji="1" lang="en-US" altLang="zh-CN" sz="2400" dirty="0">
                <a:latin typeface="Times New Roman" panose="02020603050405020304" pitchFamily="18" charset="0"/>
                <a:cs typeface="Times New Roman" panose="02020603050405020304" pitchFamily="18" charset="0"/>
              </a:rPr>
              <a:t>B</a:t>
            </a:r>
            <a:r>
              <a:rPr kumimoji="1" lang="zh-CN" altLang="en-US" sz="2400" dirty="0">
                <a:latin typeface="Times New Roman" panose="02020603050405020304" pitchFamily="18" charset="0"/>
                <a:cs typeface="Times New Roman" panose="02020603050405020304" pitchFamily="18" charset="0"/>
              </a:rPr>
              <a:t>点频率为</a:t>
            </a:r>
            <a:r>
              <a:rPr kumimoji="1" lang="en-US" altLang="zh-CN" sz="2400" dirty="0">
                <a:latin typeface="Times New Roman" panose="02020603050405020304" pitchFamily="18" charset="0"/>
                <a:cs typeface="Times New Roman" panose="02020603050405020304" pitchFamily="18" charset="0"/>
              </a:rPr>
              <a:t>3.4kHz</a:t>
            </a:r>
            <a:r>
              <a:rPr kumimoji="1" lang="zh-CN" altLang="en-US" sz="2400" dirty="0">
                <a:latin typeface="Times New Roman" panose="02020603050405020304" pitchFamily="18" charset="0"/>
                <a:cs typeface="Times New Roman" panose="02020603050405020304" pitchFamily="18" charset="0"/>
              </a:rPr>
              <a:t>。</a:t>
            </a:r>
            <a:r>
              <a:rPr kumimoji="1" lang="en-US" altLang="zh-CN" sz="2400" dirty="0">
                <a:latin typeface="Times New Roman" panose="02020603050405020304" pitchFamily="18" charset="0"/>
                <a:cs typeface="Times New Roman" panose="02020603050405020304" pitchFamily="18" charset="0"/>
              </a:rPr>
              <a:t>A</a:t>
            </a:r>
            <a:r>
              <a:rPr kumimoji="1" lang="zh-CN" altLang="en-US" sz="2400" dirty="0">
                <a:latin typeface="Times New Roman" panose="02020603050405020304" pitchFamily="18" charset="0"/>
                <a:cs typeface="Times New Roman" panose="02020603050405020304" pitchFamily="18" charset="0"/>
              </a:rPr>
              <a:t>、</a:t>
            </a:r>
            <a:r>
              <a:rPr kumimoji="1" lang="en-US" altLang="zh-CN" sz="2400" dirty="0">
                <a:latin typeface="Times New Roman" panose="02020603050405020304" pitchFamily="18" charset="0"/>
                <a:cs typeface="Times New Roman" panose="02020603050405020304" pitchFamily="18" charset="0"/>
              </a:rPr>
              <a:t>B</a:t>
            </a:r>
            <a:r>
              <a:rPr kumimoji="1" lang="zh-CN" altLang="en-US" sz="2400" dirty="0">
                <a:latin typeface="Times New Roman" panose="02020603050405020304" pitchFamily="18" charset="0"/>
                <a:cs typeface="Times New Roman" panose="02020603050405020304" pitchFamily="18" charset="0"/>
              </a:rPr>
              <a:t>点的频率跨距为</a:t>
            </a:r>
            <a:r>
              <a:rPr kumimoji="1" lang="en-US" altLang="zh-CN" sz="2400" dirty="0">
                <a:latin typeface="Times New Roman" panose="02020603050405020304" pitchFamily="18" charset="0"/>
                <a:cs typeface="Times New Roman" panose="02020603050405020304" pitchFamily="18" charset="0"/>
              </a:rPr>
              <a:t>4.6kHz﹣3.4kHz</a:t>
            </a:r>
            <a:r>
              <a:rPr kumimoji="1" lang="zh-CN" altLang="en-US" sz="2400" dirty="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a:t>
            </a:r>
            <a:r>
              <a:rPr kumimoji="1" lang="zh-CN" altLang="en-US" sz="2400" dirty="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1.2kHz</a:t>
            </a:r>
            <a:r>
              <a:rPr kumimoji="1" lang="zh-CN" altLang="en-US" sz="2400" dirty="0">
                <a:latin typeface="Times New Roman" panose="02020603050405020304" pitchFamily="18" charset="0"/>
                <a:cs typeface="Times New Roman" panose="02020603050405020304" pitchFamily="18" charset="0"/>
              </a:rPr>
              <a:t>。两者靠的太近，不易滤除。</a:t>
            </a:r>
            <a:endParaRPr kumimoji="1" lang="en-US" altLang="zh-CN" sz="2400" dirty="0">
              <a:latin typeface="Times New Roman" panose="02020603050405020304" pitchFamily="18" charset="0"/>
              <a:cs typeface="Times New Roman" panose="02020603050405020304" pitchFamily="18" charset="0"/>
            </a:endParaRPr>
          </a:p>
          <a:p>
            <a:pPr marL="457200" indent="-457200">
              <a:spcBef>
                <a:spcPts val="600"/>
              </a:spcBef>
              <a:spcAft>
                <a:spcPts val="600"/>
              </a:spcAft>
              <a:buAutoNum type="circleNumDbPlain"/>
            </a:pPr>
            <a:r>
              <a:rPr kumimoji="1" lang="zh-CN" altLang="en-US" sz="2400" dirty="0">
                <a:latin typeface="Times New Roman" panose="02020603050405020304" pitchFamily="18" charset="0"/>
                <a:cs typeface="Times New Roman" panose="02020603050405020304" pitchFamily="18" charset="0"/>
              </a:rPr>
              <a:t>故抗混叠滤波器（低通型）需要采用高阶滤波器，至少二阶，最好四阶。</a:t>
            </a:r>
            <a:endParaRPr kumimoji="1" lang="en-US" altLang="zh-CN" sz="2400" dirty="0">
              <a:latin typeface="Times New Roman" panose="02020603050405020304" pitchFamily="18" charset="0"/>
              <a:cs typeface="Times New Roman" panose="02020603050405020304" pitchFamily="18" charset="0"/>
            </a:endParaRPr>
          </a:p>
          <a:p>
            <a:pPr marL="457200" indent="-457200">
              <a:spcBef>
                <a:spcPts val="600"/>
              </a:spcBef>
              <a:spcAft>
                <a:spcPts val="600"/>
              </a:spcAft>
              <a:buAutoNum type="circleNumDbPlain"/>
            </a:pPr>
            <a:r>
              <a:rPr kumimoji="1" lang="zh-CN" altLang="en-US" sz="2400" dirty="0">
                <a:latin typeface="Times New Roman" panose="02020603050405020304" pitchFamily="18" charset="0"/>
                <a:cs typeface="Times New Roman" panose="02020603050405020304" pitchFamily="18" charset="0"/>
              </a:rPr>
              <a:t>采样后的量化会产生量化噪声，</a:t>
            </a:r>
            <a:r>
              <a:rPr kumimoji="1" lang="en-US" altLang="zh-CN" sz="2400" dirty="0">
                <a:latin typeface="Times New Roman" panose="02020603050405020304" pitchFamily="18" charset="0"/>
                <a:cs typeface="Times New Roman" panose="02020603050405020304" pitchFamily="18" charset="0"/>
              </a:rPr>
              <a:t>AD</a:t>
            </a:r>
            <a:r>
              <a:rPr kumimoji="1" lang="zh-CN" altLang="en-US" sz="2400" dirty="0">
                <a:latin typeface="Times New Roman" panose="02020603050405020304" pitchFamily="18" charset="0"/>
                <a:cs typeface="Times New Roman" panose="02020603050405020304" pitchFamily="18" charset="0"/>
              </a:rPr>
              <a:t>位数越高，量化噪声越小，信噪比越高。</a:t>
            </a:r>
            <a:endParaRPr kumimoji="1" lang="en-US" altLang="zh-C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1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1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1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框架 1">
            <a:hlinkClick r:id="rId1" action="ppaction://hlinksldjump"/>
          </p:cNvPr>
          <p:cNvSpPr/>
          <p:nvPr/>
        </p:nvSpPr>
        <p:spPr>
          <a:xfrm>
            <a:off x="252000" y="896400"/>
            <a:ext cx="4078014" cy="756744"/>
          </a:xfrm>
          <a:prstGeom prst="fram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2400" dirty="0">
                <a:solidFill>
                  <a:schemeClr val="tx1"/>
                </a:solidFill>
                <a:latin typeface="Times New Roman" panose="02020603050405020304" pitchFamily="18" charset="0"/>
                <a:cs typeface="Times New Roman" panose="02020603050405020304" pitchFamily="18" charset="0"/>
              </a:rPr>
              <a:t>7.</a:t>
            </a:r>
            <a:r>
              <a:rPr kumimoji="1" lang="zh-CN" altLang="en-US" sz="2400" dirty="0">
                <a:solidFill>
                  <a:schemeClr val="tx1"/>
                </a:solidFill>
                <a:latin typeface="Times New Roman" panose="02020603050405020304" pitchFamily="18" charset="0"/>
                <a:cs typeface="Times New Roman" panose="02020603050405020304" pitchFamily="18" charset="0"/>
              </a:rPr>
              <a:t>抗混叠滤波器</a:t>
            </a:r>
            <a:endParaRPr kumimoji="1" lang="zh-CN" altLang="en-US" sz="2400" dirty="0">
              <a:solidFill>
                <a:schemeClr val="tx1"/>
              </a:solidFill>
              <a:latin typeface="Times New Roman" panose="02020603050405020304" pitchFamily="18" charset="0"/>
              <a:cs typeface="Times New Roman" panose="02020603050405020304" pitchFamily="18" charset="0"/>
            </a:endParaRPr>
          </a:p>
        </p:txBody>
      </p:sp>
      <p:sp>
        <p:nvSpPr>
          <p:cNvPr id="3" name="矩形 2"/>
          <p:cNvSpPr/>
          <p:nvPr/>
        </p:nvSpPr>
        <p:spPr>
          <a:xfrm>
            <a:off x="607526" y="1800502"/>
            <a:ext cx="3313310" cy="461665"/>
          </a:xfrm>
          <a:prstGeom prst="rect">
            <a:avLst/>
          </a:prstGeom>
        </p:spPr>
        <p:txBody>
          <a:bodyPr wrap="square">
            <a:spAutoFit/>
          </a:bodyPr>
          <a:lstStyle/>
          <a:p>
            <a:pPr marL="1738630" indent="-1738630">
              <a:spcBef>
                <a:spcPts val="600"/>
              </a:spcBef>
              <a:spcAft>
                <a:spcPts val="600"/>
              </a:spcAft>
            </a:pPr>
            <a:r>
              <a:rPr kumimoji="1" lang="zh-CN" altLang="en-US" sz="2400" b="1" dirty="0">
                <a:latin typeface="Times New Roman" panose="02020603050405020304" pitchFamily="18" charset="0"/>
                <a:cs typeface="Times New Roman" panose="02020603050405020304" pitchFamily="18" charset="0"/>
              </a:rPr>
              <a:t>简单二阶低通滤波器：</a:t>
            </a:r>
            <a:endParaRPr kumimoji="1" lang="en-US" altLang="zh-CN" sz="2400" b="1"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5316887" y="1076189"/>
            <a:ext cx="5908557" cy="2078182"/>
          </a:xfrm>
          <a:prstGeom prst="rect">
            <a:avLst/>
          </a:prstGeom>
        </p:spPr>
      </p:pic>
      <p:sp>
        <p:nvSpPr>
          <p:cNvPr id="6" name="矩形 5"/>
          <p:cNvSpPr/>
          <p:nvPr/>
        </p:nvSpPr>
        <p:spPr>
          <a:xfrm>
            <a:off x="653825" y="3265211"/>
            <a:ext cx="10884350" cy="1877437"/>
          </a:xfrm>
          <a:prstGeom prst="rect">
            <a:avLst/>
          </a:prstGeom>
        </p:spPr>
        <p:txBody>
          <a:bodyPr wrap="square">
            <a:spAutoFit/>
          </a:bodyPr>
          <a:lstStyle/>
          <a:p>
            <a:pPr marL="457200" lvl="0" indent="-457200">
              <a:spcBef>
                <a:spcPts val="600"/>
              </a:spcBef>
              <a:spcAft>
                <a:spcPts val="600"/>
              </a:spcAft>
              <a:buFontTx/>
              <a:buAutoNum type="circleNumDbPlain"/>
            </a:pPr>
            <a:r>
              <a:rPr kumimoji="1" lang="zh-CN" altLang="en-US" sz="2400" dirty="0">
                <a:solidFill>
                  <a:prstClr val="black"/>
                </a:solidFill>
                <a:latin typeface="Times New Roman" panose="02020603050405020304" pitchFamily="18" charset="0"/>
                <a:cs typeface="Times New Roman" panose="02020603050405020304" pitchFamily="18" charset="0"/>
              </a:rPr>
              <a:t>如果需要四阶滤波以获得更好的语音效果，则将上述电路级联。</a:t>
            </a:r>
            <a:endParaRPr kumimoji="1" lang="en-US" altLang="zh-CN" sz="2400" dirty="0">
              <a:solidFill>
                <a:prstClr val="black"/>
              </a:solidFill>
              <a:latin typeface="Times New Roman" panose="02020603050405020304" pitchFamily="18" charset="0"/>
              <a:cs typeface="Times New Roman" panose="02020603050405020304" pitchFamily="18" charset="0"/>
            </a:endParaRPr>
          </a:p>
          <a:p>
            <a:pPr marL="457200" lvl="0" indent="-457200">
              <a:spcBef>
                <a:spcPts val="600"/>
              </a:spcBef>
              <a:spcAft>
                <a:spcPts val="600"/>
              </a:spcAft>
              <a:buFontTx/>
              <a:buAutoNum type="circleNumDbPlain"/>
            </a:pPr>
            <a:r>
              <a:rPr kumimoji="1" lang="zh-CN" altLang="en-US" sz="2400" dirty="0">
                <a:solidFill>
                  <a:prstClr val="black"/>
                </a:solidFill>
                <a:latin typeface="Times New Roman" panose="02020603050405020304" pitchFamily="18" charset="0"/>
                <a:cs typeface="Times New Roman" panose="02020603050405020304" pitchFamily="18" charset="0"/>
              </a:rPr>
              <a:t>之所以采用运放做电压跟随，就是为了容易进行级间级联。对于实际电路，还需要确定运放型号以及考虑供电情况。</a:t>
            </a:r>
            <a:endParaRPr kumimoji="1" lang="en-US" altLang="zh-CN" sz="2400" dirty="0">
              <a:solidFill>
                <a:prstClr val="black"/>
              </a:solidFill>
              <a:latin typeface="Times New Roman" panose="02020603050405020304" pitchFamily="18" charset="0"/>
              <a:cs typeface="Times New Roman" panose="02020603050405020304" pitchFamily="18" charset="0"/>
            </a:endParaRPr>
          </a:p>
          <a:p>
            <a:pPr marL="457200" lvl="0" indent="-457200">
              <a:spcBef>
                <a:spcPts val="600"/>
              </a:spcBef>
              <a:spcAft>
                <a:spcPts val="600"/>
              </a:spcAft>
              <a:buFontTx/>
              <a:buAutoNum type="circleNumDbPlain"/>
            </a:pPr>
            <a:r>
              <a:rPr kumimoji="1" lang="en-US" altLang="zh-CN" sz="2400" dirty="0">
                <a:solidFill>
                  <a:prstClr val="black"/>
                </a:solidFill>
                <a:latin typeface="Times New Roman" panose="02020603050405020304" pitchFamily="18" charset="0"/>
                <a:cs typeface="Times New Roman" panose="02020603050405020304" pitchFamily="18" charset="0"/>
              </a:rPr>
              <a:t>RC</a:t>
            </a:r>
            <a:r>
              <a:rPr kumimoji="1" lang="zh-CN" altLang="en-US" sz="2400" dirty="0">
                <a:solidFill>
                  <a:prstClr val="black"/>
                </a:solidFill>
                <a:latin typeface="Times New Roman" panose="02020603050405020304" pitchFamily="18" charset="0"/>
                <a:cs typeface="Times New Roman" panose="02020603050405020304" pitchFamily="18" charset="0"/>
              </a:rPr>
              <a:t>的取值计算放在“电路设计”部分。</a:t>
            </a:r>
            <a:endParaRPr kumimoji="1" lang="en-US" altLang="zh-CN" sz="2400" dirty="0">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wipe(left)">
                                      <p:cBhvr>
                                        <p:cTn id="17" dur="1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wipe(left)">
                                      <p:cBhvr>
                                        <p:cTn id="22" dur="1500"/>
                                        <p:tgtEl>
                                          <p:spTgt spid="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wipe(left)">
                                      <p:cBhvr>
                                        <p:cTn id="27" dur="1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12400" y="3292250"/>
            <a:ext cx="2599200" cy="756000"/>
            <a:chOff x="406400" y="1890153"/>
            <a:chExt cx="5689600" cy="1210320"/>
          </a:xfrm>
        </p:grpSpPr>
        <p:sp>
          <p:nvSpPr>
            <p:cNvPr id="3" name="圆角矩形 2"/>
            <p:cNvSpPr/>
            <p:nvPr/>
          </p:nvSpPr>
          <p:spPr>
            <a:xfrm>
              <a:off x="406400" y="1890153"/>
              <a:ext cx="5689600" cy="1210320"/>
            </a:xfrm>
            <a:prstGeom prst="roundRect">
              <a:avLst/>
            </a:prstGeom>
            <a:gradFill rotWithShape="0">
              <a:gsLst>
                <a:gs pos="0">
                  <a:srgbClr val="0432FF"/>
                </a:gs>
                <a:gs pos="55000">
                  <a:schemeClr val="bg1">
                    <a:lumMod val="85000"/>
                  </a:schemeClr>
                </a:gs>
                <a:gs pos="48000">
                  <a:schemeClr val="bg1">
                    <a:lumMod val="85000"/>
                  </a:schemeClr>
                </a:gs>
                <a:gs pos="100000">
                  <a:srgbClr val="0432FF"/>
                </a:gs>
              </a:gsLst>
              <a:lin ang="5400000" scaled="1"/>
            </a:gra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 name="圆角矩形 4">
              <a:hlinkClick r:id="rId1" action="ppaction://hlinksldjump"/>
            </p:cNvPr>
            <p:cNvSpPr txBox="1"/>
            <p:nvPr/>
          </p:nvSpPr>
          <p:spPr>
            <a:xfrm>
              <a:off x="465483" y="1949236"/>
              <a:ext cx="5571434" cy="10921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5053" tIns="0" rIns="215053" bIns="0" numCol="1" spcCol="1270" anchor="ctr" anchorCtr="0">
              <a:noAutofit/>
            </a:bodyPr>
            <a:lstStyle/>
            <a:p>
              <a:pPr marL="0" lvl="0" indent="0" algn="l" defTabSz="1822450">
                <a:lnSpc>
                  <a:spcPct val="90000"/>
                </a:lnSpc>
                <a:spcBef>
                  <a:spcPct val="0"/>
                </a:spcBef>
                <a:spcAft>
                  <a:spcPct val="35000"/>
                </a:spcAft>
                <a:buNone/>
              </a:pPr>
              <a:r>
                <a:rPr lang="en-US" altLang="zh-CN" sz="2800" kern="1200" dirty="0">
                  <a:effectLst>
                    <a:outerShdw blurRad="50800" dist="38100" dir="2700000" sx="101000" sy="101000" algn="tl" rotWithShape="0">
                      <a:prstClr val="black">
                        <a:alpha val="78000"/>
                      </a:prstClr>
                    </a:outerShdw>
                  </a:effectLst>
                  <a:latin typeface="Times New Roman" panose="02020603050405020304" pitchFamily="18" charset="0"/>
                  <a:cs typeface="Times New Roman" panose="02020603050405020304" pitchFamily="18" charset="0"/>
                </a:rPr>
                <a:t>2.</a:t>
              </a:r>
              <a:r>
                <a:rPr lang="zh-CN" altLang="en-US" sz="2800" kern="1200" dirty="0">
                  <a:effectLst>
                    <a:outerShdw blurRad="50800" dist="38100" dir="2700000" sx="101000" sy="101000" algn="tl" rotWithShape="0">
                      <a:prstClr val="black">
                        <a:alpha val="78000"/>
                      </a:prstClr>
                    </a:outerShdw>
                  </a:effectLst>
                  <a:latin typeface="Times New Roman" panose="02020603050405020304" pitchFamily="18" charset="0"/>
                  <a:cs typeface="Times New Roman" panose="02020603050405020304" pitchFamily="18" charset="0"/>
                </a:rPr>
                <a:t> 电路设计</a:t>
              </a:r>
              <a:endParaRPr lang="zh-CN" altLang="en-US" sz="2800" kern="1200" dirty="0">
                <a:effectLst>
                  <a:outerShdw blurRad="50800" dist="38100" dir="2700000" sx="101000" sy="101000" algn="tl" rotWithShape="0">
                    <a:prstClr val="black">
                      <a:alpha val="78000"/>
                    </a:prstClr>
                  </a:outerShdw>
                </a:effectLst>
                <a:latin typeface="Times New Roman" panose="02020603050405020304" pitchFamily="18" charset="0"/>
                <a:cs typeface="Times New Roman" panose="02020603050405020304" pitchFamily="18" charset="0"/>
              </a:endParaRPr>
            </a:p>
          </p:txBody>
        </p:sp>
      </p:grpSp>
      <p:sp>
        <p:nvSpPr>
          <p:cNvPr id="5" name="框架 4">
            <a:hlinkClick r:id="rId2" action="ppaction://hlinksldjump"/>
          </p:cNvPr>
          <p:cNvSpPr/>
          <p:nvPr/>
        </p:nvSpPr>
        <p:spPr>
          <a:xfrm>
            <a:off x="4561200" y="2572411"/>
            <a:ext cx="4078014" cy="756744"/>
          </a:xfrm>
          <a:prstGeom prst="fram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2400" dirty="0">
                <a:solidFill>
                  <a:schemeClr val="tx1"/>
                </a:solidFill>
                <a:latin typeface="Times New Roman" panose="02020603050405020304" pitchFamily="18" charset="0"/>
                <a:cs typeface="Times New Roman" panose="02020603050405020304" pitchFamily="18" charset="0"/>
              </a:rPr>
              <a:t>1.</a:t>
            </a:r>
            <a:r>
              <a:rPr kumimoji="1" lang="zh-CN" altLang="en-US" sz="2400" dirty="0">
                <a:solidFill>
                  <a:schemeClr val="tx1"/>
                </a:solidFill>
                <a:latin typeface="Times New Roman" panose="02020603050405020304" pitchFamily="18" charset="0"/>
                <a:cs typeface="Times New Roman" panose="02020603050405020304" pitchFamily="18" charset="0"/>
              </a:rPr>
              <a:t>语音调理电路</a:t>
            </a:r>
            <a:endParaRPr kumimoji="1" lang="zh-CN" altLang="en-US" sz="2400" dirty="0">
              <a:solidFill>
                <a:schemeClr val="tx1"/>
              </a:solidFill>
              <a:latin typeface="Times New Roman" panose="02020603050405020304" pitchFamily="18" charset="0"/>
              <a:cs typeface="Times New Roman" panose="02020603050405020304" pitchFamily="18" charset="0"/>
            </a:endParaRPr>
          </a:p>
        </p:txBody>
      </p:sp>
      <p:sp>
        <p:nvSpPr>
          <p:cNvPr id="6" name="框架 5">
            <a:hlinkClick r:id="rId3" action="ppaction://hlinksldjump"/>
          </p:cNvPr>
          <p:cNvSpPr/>
          <p:nvPr/>
        </p:nvSpPr>
        <p:spPr>
          <a:xfrm>
            <a:off x="4561200" y="4085899"/>
            <a:ext cx="4078014" cy="756744"/>
          </a:xfrm>
          <a:prstGeom prst="fram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2400" dirty="0">
                <a:solidFill>
                  <a:schemeClr val="tx1"/>
                </a:solidFill>
                <a:latin typeface="Times New Roman" panose="02020603050405020304" pitchFamily="18" charset="0"/>
                <a:cs typeface="Times New Roman" panose="02020603050405020304" pitchFamily="18" charset="0"/>
              </a:rPr>
              <a:t>3.</a:t>
            </a:r>
            <a:r>
              <a:rPr kumimoji="1" lang="zh-CN" altLang="en-US" sz="2400" dirty="0">
                <a:solidFill>
                  <a:schemeClr val="tx1"/>
                </a:solidFill>
                <a:latin typeface="Times New Roman" panose="02020603050405020304" pitchFamily="18" charset="0"/>
                <a:cs typeface="Times New Roman" panose="02020603050405020304" pitchFamily="18" charset="0"/>
              </a:rPr>
              <a:t> 抗混叠滤波器</a:t>
            </a:r>
            <a:endParaRPr kumimoji="1" lang="zh-CN" altLang="en-US" sz="2400" dirty="0">
              <a:solidFill>
                <a:schemeClr val="tx1"/>
              </a:solidFill>
              <a:latin typeface="Times New Roman" panose="02020603050405020304" pitchFamily="18" charset="0"/>
              <a:cs typeface="Times New Roman" panose="02020603050405020304" pitchFamily="18" charset="0"/>
            </a:endParaRPr>
          </a:p>
        </p:txBody>
      </p:sp>
      <p:sp>
        <p:nvSpPr>
          <p:cNvPr id="10" name="框架 9">
            <a:hlinkClick r:id="rId4" action="ppaction://hlinksldjump"/>
          </p:cNvPr>
          <p:cNvSpPr/>
          <p:nvPr/>
        </p:nvSpPr>
        <p:spPr>
          <a:xfrm>
            <a:off x="4561200" y="3329155"/>
            <a:ext cx="4078014" cy="756744"/>
          </a:xfrm>
          <a:prstGeom prst="fram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2400" dirty="0">
                <a:solidFill>
                  <a:schemeClr val="tx1"/>
                </a:solidFill>
                <a:latin typeface="Times New Roman" panose="02020603050405020304" pitchFamily="18" charset="0"/>
                <a:cs typeface="Times New Roman" panose="02020603050405020304" pitchFamily="18" charset="0"/>
              </a:rPr>
              <a:t>2.</a:t>
            </a:r>
            <a:r>
              <a:rPr kumimoji="1" lang="zh-CN" altLang="en-US" sz="2400" dirty="0">
                <a:solidFill>
                  <a:schemeClr val="tx1"/>
                </a:solidFill>
                <a:latin typeface="Times New Roman" panose="02020603050405020304" pitchFamily="18" charset="0"/>
                <a:cs typeface="Times New Roman" panose="02020603050405020304" pitchFamily="18" charset="0"/>
              </a:rPr>
              <a:t>功率放大电路</a:t>
            </a:r>
            <a:endParaRPr kumimoji="1" lang="zh-CN" altLang="en-US"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框架 1">
            <a:hlinkClick r:id="rId1" action="ppaction://hlinksldjump"/>
          </p:cNvPr>
          <p:cNvSpPr/>
          <p:nvPr/>
        </p:nvSpPr>
        <p:spPr>
          <a:xfrm>
            <a:off x="252000" y="896400"/>
            <a:ext cx="4078014" cy="756744"/>
          </a:xfrm>
          <a:prstGeom prst="fram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2400" dirty="0">
                <a:solidFill>
                  <a:schemeClr val="tx1"/>
                </a:solidFill>
                <a:latin typeface="Times New Roman" panose="02020603050405020304" pitchFamily="18" charset="0"/>
                <a:cs typeface="Times New Roman" panose="02020603050405020304" pitchFamily="18" charset="0"/>
              </a:rPr>
              <a:t>1.</a:t>
            </a:r>
            <a:r>
              <a:rPr kumimoji="1" lang="zh-CN" altLang="en-US" sz="2400" dirty="0">
                <a:solidFill>
                  <a:schemeClr val="tx1"/>
                </a:solidFill>
                <a:latin typeface="Times New Roman" panose="02020603050405020304" pitchFamily="18" charset="0"/>
                <a:cs typeface="Times New Roman" panose="02020603050405020304" pitchFamily="18" charset="0"/>
              </a:rPr>
              <a:t>语音调理电路</a:t>
            </a:r>
            <a:endParaRPr kumimoji="1" lang="zh-CN" altLang="en-US" sz="2400" dirty="0">
              <a:solidFill>
                <a:schemeClr val="tx1"/>
              </a:solidFill>
              <a:latin typeface="Times New Roman" panose="02020603050405020304" pitchFamily="18" charset="0"/>
              <a:cs typeface="Times New Roman" panose="02020603050405020304" pitchFamily="18" charset="0"/>
            </a:endParaRPr>
          </a:p>
        </p:txBody>
      </p:sp>
      <p:sp>
        <p:nvSpPr>
          <p:cNvPr id="3" name="矩形 2"/>
          <p:cNvSpPr/>
          <p:nvPr/>
        </p:nvSpPr>
        <p:spPr>
          <a:xfrm>
            <a:off x="607525" y="1800502"/>
            <a:ext cx="11002583" cy="1508105"/>
          </a:xfrm>
          <a:prstGeom prst="rect">
            <a:avLst/>
          </a:prstGeom>
        </p:spPr>
        <p:txBody>
          <a:bodyPr wrap="square">
            <a:spAutoFit/>
          </a:bodyPr>
          <a:lstStyle/>
          <a:p>
            <a:pPr marL="1738630" indent="-1738630">
              <a:spcBef>
                <a:spcPts val="600"/>
              </a:spcBef>
              <a:spcAft>
                <a:spcPts val="600"/>
              </a:spcAft>
            </a:pPr>
            <a:r>
              <a:rPr kumimoji="1" lang="zh-CN" altLang="en-US" sz="2400" b="1" dirty="0">
                <a:latin typeface="Times New Roman" panose="02020603050405020304" pitchFamily="18" charset="0"/>
                <a:cs typeface="Times New Roman" panose="02020603050405020304" pitchFamily="18" charset="0"/>
              </a:rPr>
              <a:t>需考虑和明确的问题：</a:t>
            </a:r>
            <a:endParaRPr kumimoji="1" lang="en-US" altLang="zh-CN" sz="2400" b="1" dirty="0">
              <a:latin typeface="Times New Roman" panose="02020603050405020304" pitchFamily="18" charset="0"/>
              <a:cs typeface="Times New Roman" panose="02020603050405020304" pitchFamily="18" charset="0"/>
            </a:endParaRPr>
          </a:p>
          <a:p>
            <a:pPr marL="1738630" indent="-1738630">
              <a:spcBef>
                <a:spcPts val="600"/>
              </a:spcBef>
              <a:spcAft>
                <a:spcPts val="600"/>
              </a:spcAft>
            </a:pPr>
            <a:r>
              <a:rPr kumimoji="1" lang="en-US" altLang="zh-CN" sz="2400" dirty="0">
                <a:latin typeface="Times New Roman" panose="02020603050405020304" pitchFamily="18" charset="0"/>
                <a:cs typeface="Times New Roman" panose="02020603050405020304" pitchFamily="18" charset="0"/>
              </a:rPr>
              <a:t>①</a:t>
            </a:r>
            <a:r>
              <a:rPr kumimoji="1" lang="zh-CN" altLang="en-US" sz="2400" dirty="0">
                <a:latin typeface="Times New Roman" panose="02020603050405020304" pitchFamily="18" charset="0"/>
                <a:cs typeface="Times New Roman" panose="02020603050405020304" pitchFamily="18" charset="0"/>
              </a:rPr>
              <a:t> 电路形式的确定、供电电源的确定、运放型号的确定等。</a:t>
            </a:r>
            <a:endParaRPr kumimoji="1" lang="en-US" altLang="zh-CN" sz="2400" dirty="0">
              <a:latin typeface="Times New Roman" panose="02020603050405020304" pitchFamily="18" charset="0"/>
              <a:cs typeface="Times New Roman" panose="02020603050405020304" pitchFamily="18" charset="0"/>
            </a:endParaRPr>
          </a:p>
          <a:p>
            <a:pPr marL="1738630" indent="-1738630">
              <a:spcBef>
                <a:spcPts val="600"/>
              </a:spcBef>
              <a:spcAft>
                <a:spcPts val="600"/>
              </a:spcAft>
            </a:pPr>
            <a:r>
              <a:rPr kumimoji="1" lang="en-US" altLang="zh-CN" sz="2400" dirty="0">
                <a:latin typeface="Times New Roman" panose="02020603050405020304" pitchFamily="18" charset="0"/>
                <a:cs typeface="Times New Roman" panose="02020603050405020304" pitchFamily="18" charset="0"/>
              </a:rPr>
              <a:t>②</a:t>
            </a:r>
            <a:r>
              <a:rPr kumimoji="1" lang="zh-CN" altLang="en-US" sz="2400" dirty="0">
                <a:latin typeface="Times New Roman" panose="02020603050405020304" pitchFamily="18" charset="0"/>
                <a:cs typeface="Times New Roman" panose="02020603050405020304" pitchFamily="18" charset="0"/>
              </a:rPr>
              <a:t> 增益的确定、带宽的确定、电平范围的确定。</a:t>
            </a:r>
            <a:endParaRPr kumimoji="1" lang="en-US" altLang="zh-CN" sz="2400" dirty="0">
              <a:latin typeface="Times New Roman" panose="02020603050405020304" pitchFamily="18" charset="0"/>
              <a:cs typeface="Times New Roman" panose="02020603050405020304" pitchFamily="18" charset="0"/>
            </a:endParaRPr>
          </a:p>
        </p:txBody>
      </p:sp>
      <p:sp>
        <p:nvSpPr>
          <p:cNvPr id="4" name="矩形 3"/>
          <p:cNvSpPr/>
          <p:nvPr/>
        </p:nvSpPr>
        <p:spPr>
          <a:xfrm>
            <a:off x="607525" y="3366062"/>
            <a:ext cx="11002583" cy="2769989"/>
          </a:xfrm>
          <a:prstGeom prst="rect">
            <a:avLst/>
          </a:prstGeom>
        </p:spPr>
        <p:txBody>
          <a:bodyPr wrap="square">
            <a:spAutoFit/>
          </a:bodyPr>
          <a:lstStyle/>
          <a:p>
            <a:pPr marL="1738630" indent="-1738630">
              <a:spcBef>
                <a:spcPts val="600"/>
              </a:spcBef>
              <a:spcAft>
                <a:spcPts val="600"/>
              </a:spcAft>
            </a:pPr>
            <a:r>
              <a:rPr kumimoji="1" lang="zh-CN" altLang="en-US" sz="2400" b="1" dirty="0">
                <a:latin typeface="Times New Roman" panose="02020603050405020304" pitchFamily="18" charset="0"/>
                <a:cs typeface="Times New Roman" panose="02020603050405020304" pitchFamily="18" charset="0"/>
              </a:rPr>
              <a:t>电路形式、供电电源、运放型号：</a:t>
            </a:r>
            <a:endParaRPr kumimoji="1" lang="en-US" altLang="zh-CN" sz="2400" b="1" dirty="0">
              <a:latin typeface="Times New Roman" panose="02020603050405020304" pitchFamily="18" charset="0"/>
              <a:cs typeface="Times New Roman" panose="02020603050405020304" pitchFamily="18" charset="0"/>
            </a:endParaRPr>
          </a:p>
          <a:p>
            <a:pPr marL="400050" indent="-400050">
              <a:spcBef>
                <a:spcPts val="600"/>
              </a:spcBef>
              <a:spcAft>
                <a:spcPts val="600"/>
              </a:spcAft>
            </a:pPr>
            <a:r>
              <a:rPr kumimoji="1" lang="en-US" altLang="zh-CN" sz="2400" dirty="0">
                <a:latin typeface="Times New Roman" panose="02020603050405020304" pitchFamily="18" charset="0"/>
                <a:cs typeface="Times New Roman" panose="02020603050405020304" pitchFamily="18" charset="0"/>
              </a:rPr>
              <a:t>①</a:t>
            </a:r>
            <a:r>
              <a:rPr kumimoji="1" lang="zh-CN" altLang="en-US" sz="2400" dirty="0">
                <a:latin typeface="Times New Roman" panose="02020603050405020304" pitchFamily="18" charset="0"/>
                <a:cs typeface="Times New Roman" panose="02020603050405020304" pitchFamily="18" charset="0"/>
              </a:rPr>
              <a:t> 电路形式：采用同相比例放大器形式，因为其输入阻抗高，容易与驻极体话筒级联（话筒输出电阻大约几千欧姆）。</a:t>
            </a:r>
            <a:endParaRPr kumimoji="1" lang="en-US" altLang="zh-CN" sz="2400" dirty="0">
              <a:latin typeface="Times New Roman" panose="02020603050405020304" pitchFamily="18" charset="0"/>
              <a:cs typeface="Times New Roman" panose="02020603050405020304" pitchFamily="18" charset="0"/>
            </a:endParaRPr>
          </a:p>
          <a:p>
            <a:pPr marL="400050" indent="-400050">
              <a:spcBef>
                <a:spcPts val="600"/>
              </a:spcBef>
              <a:spcAft>
                <a:spcPts val="600"/>
              </a:spcAft>
            </a:pPr>
            <a:r>
              <a:rPr kumimoji="1" lang="en-US" altLang="zh-CN" sz="2400" dirty="0">
                <a:latin typeface="Times New Roman" panose="02020603050405020304" pitchFamily="18" charset="0"/>
                <a:cs typeface="Times New Roman" panose="02020603050405020304" pitchFamily="18" charset="0"/>
              </a:rPr>
              <a:t>②</a:t>
            </a:r>
            <a:r>
              <a:rPr kumimoji="1" lang="zh-CN" altLang="en-US" sz="2400" dirty="0">
                <a:latin typeface="Times New Roman" panose="02020603050405020304" pitchFamily="18" charset="0"/>
                <a:cs typeface="Times New Roman" panose="02020603050405020304" pitchFamily="18" charset="0"/>
              </a:rPr>
              <a:t> 供电电源：因为</a:t>
            </a:r>
            <a:r>
              <a:rPr kumimoji="1" lang="en-US" altLang="zh-CN" sz="2400" dirty="0">
                <a:latin typeface="Times New Roman" panose="02020603050405020304" pitchFamily="18" charset="0"/>
                <a:cs typeface="Times New Roman" panose="02020603050405020304" pitchFamily="18" charset="0"/>
              </a:rPr>
              <a:t>AD</a:t>
            </a:r>
            <a:r>
              <a:rPr kumimoji="1" lang="zh-CN" altLang="en-US" sz="2400" dirty="0">
                <a:latin typeface="Times New Roman" panose="02020603050405020304" pitchFamily="18" charset="0"/>
                <a:cs typeface="Times New Roman" panose="02020603050405020304" pitchFamily="18" charset="0"/>
              </a:rPr>
              <a:t>转换器最大输入电压大约</a:t>
            </a:r>
            <a:r>
              <a:rPr kumimoji="1" lang="en-US" altLang="zh-CN" sz="2400" dirty="0">
                <a:latin typeface="Times New Roman" panose="02020603050405020304" pitchFamily="18" charset="0"/>
                <a:cs typeface="Times New Roman" panose="02020603050405020304" pitchFamily="18" charset="0"/>
              </a:rPr>
              <a:t>5V</a:t>
            </a:r>
            <a:r>
              <a:rPr kumimoji="1" lang="zh-CN" altLang="en-US" sz="2400" dirty="0">
                <a:latin typeface="Times New Roman" panose="02020603050405020304" pitchFamily="18" charset="0"/>
                <a:cs typeface="Times New Roman" panose="02020603050405020304" pitchFamily="18" charset="0"/>
              </a:rPr>
              <a:t>（设</a:t>
            </a:r>
            <a:r>
              <a:rPr kumimoji="1" lang="en-US" altLang="zh-CN" sz="2400" dirty="0">
                <a:latin typeface="Times New Roman" panose="02020603050405020304" pitchFamily="18" charset="0"/>
                <a:cs typeface="Times New Roman" panose="02020603050405020304" pitchFamily="18" charset="0"/>
              </a:rPr>
              <a:t>AD</a:t>
            </a:r>
            <a:r>
              <a:rPr kumimoji="1" lang="zh-CN" altLang="en-US" sz="2400" dirty="0">
                <a:latin typeface="Times New Roman" panose="02020603050405020304" pitchFamily="18" charset="0"/>
                <a:cs typeface="Times New Roman" panose="02020603050405020304" pitchFamily="18" charset="0"/>
              </a:rPr>
              <a:t>转换器</a:t>
            </a:r>
            <a:r>
              <a:rPr kumimoji="1" lang="en-US" altLang="zh-CN" sz="2400" dirty="0">
                <a:latin typeface="Times New Roman" panose="02020603050405020304" pitchFamily="18" charset="0"/>
                <a:cs typeface="Times New Roman" panose="02020603050405020304" pitchFamily="18" charset="0"/>
              </a:rPr>
              <a:t>+5V</a:t>
            </a:r>
            <a:r>
              <a:rPr kumimoji="1" lang="zh-CN" altLang="en-US" sz="2400" dirty="0">
                <a:latin typeface="Times New Roman" panose="02020603050405020304" pitchFamily="18" charset="0"/>
                <a:cs typeface="Times New Roman" panose="02020603050405020304" pitchFamily="18" charset="0"/>
              </a:rPr>
              <a:t>供电），同时往往不允许负的电压输入，所以供电电源取</a:t>
            </a:r>
            <a:r>
              <a:rPr kumimoji="1" lang="en-US" altLang="zh-CN" sz="2400" dirty="0">
                <a:latin typeface="Times New Roman" panose="02020603050405020304" pitchFamily="18" charset="0"/>
                <a:cs typeface="Times New Roman" panose="02020603050405020304" pitchFamily="18" charset="0"/>
              </a:rPr>
              <a:t>+5V</a:t>
            </a:r>
            <a:r>
              <a:rPr kumimoji="1" lang="zh-CN" altLang="en-US" sz="2400" dirty="0">
                <a:latin typeface="Times New Roman" panose="02020603050405020304" pitchFamily="18" charset="0"/>
                <a:cs typeface="Times New Roman" panose="02020603050405020304" pitchFamily="18" charset="0"/>
              </a:rPr>
              <a:t>单电源供电。</a:t>
            </a:r>
            <a:endParaRPr kumimoji="1" lang="en-US" altLang="zh-CN" sz="2400" dirty="0">
              <a:latin typeface="Times New Roman" panose="02020603050405020304" pitchFamily="18" charset="0"/>
              <a:cs typeface="Times New Roman" panose="02020603050405020304" pitchFamily="18" charset="0"/>
            </a:endParaRPr>
          </a:p>
          <a:p>
            <a:pPr marL="400050" indent="-400050">
              <a:spcBef>
                <a:spcPts val="600"/>
              </a:spcBef>
              <a:spcAft>
                <a:spcPts val="600"/>
              </a:spcAft>
            </a:pPr>
            <a:r>
              <a:rPr kumimoji="1" lang="en-US" altLang="zh-CN" sz="2400" dirty="0">
                <a:latin typeface="Times New Roman" panose="02020603050405020304" pitchFamily="18" charset="0"/>
                <a:cs typeface="Times New Roman" panose="02020603050405020304" pitchFamily="18" charset="0"/>
              </a:rPr>
              <a:t>③</a:t>
            </a:r>
            <a:r>
              <a:rPr kumimoji="1" lang="zh-CN" altLang="en-US" sz="2400" dirty="0">
                <a:latin typeface="Times New Roman" panose="02020603050405020304" pitchFamily="18" charset="0"/>
                <a:cs typeface="Times New Roman" panose="02020603050405020304" pitchFamily="18" charset="0"/>
              </a:rPr>
              <a:t> 运放型号：运放选型主要考虑信号频率，其选型原理此处略去。推荐</a:t>
            </a:r>
            <a:r>
              <a:rPr kumimoji="1" lang="en-US" altLang="zh-CN" sz="2400" dirty="0">
                <a:latin typeface="Times New Roman" panose="02020603050405020304" pitchFamily="18" charset="0"/>
                <a:cs typeface="Times New Roman" panose="02020603050405020304" pitchFamily="18" charset="0"/>
              </a:rPr>
              <a:t>NE5532</a:t>
            </a:r>
            <a:r>
              <a:rPr kumimoji="1" lang="zh-CN" altLang="en-US" sz="2400" dirty="0">
                <a:latin typeface="Times New Roman" panose="02020603050405020304" pitchFamily="18" charset="0"/>
                <a:cs typeface="Times New Roman" panose="02020603050405020304" pitchFamily="18" charset="0"/>
              </a:rPr>
              <a:t>。</a:t>
            </a:r>
            <a:endParaRPr kumimoji="1" lang="en-US" altLang="zh-C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wipe(left)">
                                      <p:cBhvr>
                                        <p:cTn id="22" dur="1500"/>
                                        <p:tgtEl>
                                          <p:spTgt spid="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animEffect transition="in" filter="wipe(left)">
                                      <p:cBhvr>
                                        <p:cTn id="27" dur="1500"/>
                                        <p:tgtEl>
                                          <p:spTgt spid="4">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xEl>
                                              <p:pRg st="2" end="2"/>
                                            </p:txEl>
                                          </p:spTgt>
                                        </p:tgtEl>
                                        <p:attrNameLst>
                                          <p:attrName>style.visibility</p:attrName>
                                        </p:attrNameLst>
                                      </p:cBhvr>
                                      <p:to>
                                        <p:strVal val="visible"/>
                                      </p:to>
                                    </p:set>
                                    <p:animEffect transition="in" filter="wipe(left)">
                                      <p:cBhvr>
                                        <p:cTn id="32" dur="1500"/>
                                        <p:tgtEl>
                                          <p:spTgt spid="4">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animEffect transition="in" filter="wipe(left)">
                                      <p:cBhvr>
                                        <p:cTn id="37" dur="1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框架 1">
            <a:hlinkClick r:id="rId1" action="ppaction://hlinksldjump"/>
          </p:cNvPr>
          <p:cNvSpPr/>
          <p:nvPr/>
        </p:nvSpPr>
        <p:spPr>
          <a:xfrm>
            <a:off x="252000" y="896400"/>
            <a:ext cx="4078014" cy="756744"/>
          </a:xfrm>
          <a:prstGeom prst="fram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2400" dirty="0">
                <a:solidFill>
                  <a:schemeClr val="tx1"/>
                </a:solidFill>
                <a:latin typeface="Times New Roman" panose="02020603050405020304" pitchFamily="18" charset="0"/>
                <a:cs typeface="Times New Roman" panose="02020603050405020304" pitchFamily="18" charset="0"/>
              </a:rPr>
              <a:t>1.</a:t>
            </a:r>
            <a:r>
              <a:rPr kumimoji="1" lang="zh-CN" altLang="en-US" sz="2400" dirty="0">
                <a:solidFill>
                  <a:schemeClr val="tx1"/>
                </a:solidFill>
                <a:latin typeface="Times New Roman" panose="02020603050405020304" pitchFamily="18" charset="0"/>
                <a:cs typeface="Times New Roman" panose="02020603050405020304" pitchFamily="18" charset="0"/>
              </a:rPr>
              <a:t>语音调理电路</a:t>
            </a:r>
            <a:endParaRPr kumimoji="1" lang="zh-CN" altLang="en-US" sz="2400" dirty="0">
              <a:solidFill>
                <a:schemeClr val="tx1"/>
              </a:solidFill>
              <a:latin typeface="Times New Roman" panose="02020603050405020304" pitchFamily="18" charset="0"/>
              <a:cs typeface="Times New Roman" panose="02020603050405020304" pitchFamily="18" charset="0"/>
            </a:endParaRPr>
          </a:p>
        </p:txBody>
      </p:sp>
      <p:sp>
        <p:nvSpPr>
          <p:cNvPr id="3" name="矩形 2"/>
          <p:cNvSpPr/>
          <p:nvPr/>
        </p:nvSpPr>
        <p:spPr>
          <a:xfrm>
            <a:off x="659791" y="1845025"/>
            <a:ext cx="1723549" cy="461665"/>
          </a:xfrm>
          <a:prstGeom prst="rect">
            <a:avLst/>
          </a:prstGeom>
        </p:spPr>
        <p:txBody>
          <a:bodyPr wrap="none">
            <a:spAutoFit/>
          </a:bodyPr>
          <a:lstStyle/>
          <a:p>
            <a:pPr marL="1738630" lvl="0" indent="-1738630">
              <a:spcBef>
                <a:spcPts val="600"/>
              </a:spcBef>
              <a:spcAft>
                <a:spcPts val="600"/>
              </a:spcAft>
            </a:pPr>
            <a:r>
              <a:rPr kumimoji="1" lang="zh-CN" altLang="en-US" sz="2400" b="1" dirty="0">
                <a:solidFill>
                  <a:prstClr val="black"/>
                </a:solidFill>
                <a:latin typeface="Times New Roman" panose="02020603050405020304" pitchFamily="18" charset="0"/>
                <a:cs typeface="Times New Roman" panose="02020603050405020304" pitchFamily="18" charset="0"/>
              </a:rPr>
              <a:t>基本电路：</a:t>
            </a:r>
            <a:endParaRPr kumimoji="1" lang="en-US" altLang="zh-CN" sz="2400" b="1" dirty="0">
              <a:solidFill>
                <a:prstClr val="black"/>
              </a:solidFill>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7233805" y="771814"/>
            <a:ext cx="4457700" cy="3873500"/>
          </a:xfrm>
          <a:prstGeom prst="rect">
            <a:avLst/>
          </a:prstGeom>
        </p:spPr>
      </p:pic>
      <mc:AlternateContent xmlns:mc="http://schemas.openxmlformats.org/markup-compatibility/2006">
        <mc:Choice xmlns:a14="http://schemas.microsoft.com/office/drawing/2010/main" Requires="a14">
          <p:sp>
            <p:nvSpPr>
              <p:cNvPr id="6" name="矩形 5">
                <a:extLst>
                  <a:ext uri="{FF2B5EF4-FFF2-40B4-BE49-F238E27FC236}">
                    <ele attr="{43CA48EE-37F4-7A45-9BBC-CFAD08D19F8B}"/>
                  </a:ext>
                </a:extLst>
              </p:cNvPr>
              <p:cNvSpPr/>
              <p:nvPr/>
            </p:nvSpPr>
            <p:spPr>
              <a:xfrm>
                <a:off x="659791" y="2498571"/>
                <a:ext cx="6869722" cy="1693797"/>
              </a:xfrm>
              <a:prstGeom prst="rect">
                <a:avLst/>
              </a:prstGeom>
            </p:spPr>
            <p:txBody>
              <a:bodyPr wrap="square">
                <a:spAutoFit/>
              </a:bodyPr>
              <a:lstStyle/>
              <a:p>
                <a:pPr marL="412750" lvl="0" indent="-412750">
                  <a:spcBef>
                    <a:spcPts val="600"/>
                  </a:spcBef>
                  <a:spcAft>
                    <a:spcPts val="600"/>
                  </a:spcAft>
                </a:pPr>
                <a:r>
                  <a:rPr kumimoji="1" lang="en-US" altLang="zh-CN" sz="2400" dirty="0">
                    <a:solidFill>
                      <a:prstClr val="black"/>
                    </a:solidFill>
                    <a:latin typeface="Times New Roman" panose="02020603050405020304" pitchFamily="18" charset="0"/>
                    <a:cs typeface="Times New Roman" panose="02020603050405020304" pitchFamily="18" charset="0"/>
                  </a:rPr>
                  <a:t>①</a:t>
                </a:r>
                <a:r>
                  <a:rPr kumimoji="1" lang="zh-CN" altLang="en-US" sz="2400" dirty="0">
                    <a:solidFill>
                      <a:prstClr val="black"/>
                    </a:solidFill>
                    <a:latin typeface="Times New Roman" panose="02020603050405020304" pitchFamily="18" charset="0"/>
                    <a:cs typeface="Times New Roman" panose="02020603050405020304" pitchFamily="18" charset="0"/>
                  </a:rPr>
                  <a:t> 隔直电容</a:t>
                </a:r>
                <a:r>
                  <a:rPr kumimoji="1" lang="en-US" altLang="zh-CN" sz="2400" dirty="0">
                    <a:solidFill>
                      <a:prstClr val="black"/>
                    </a:solidFill>
                    <a:latin typeface="Times New Roman" panose="02020603050405020304" pitchFamily="18" charset="0"/>
                    <a:cs typeface="Times New Roman" panose="02020603050405020304" pitchFamily="18" charset="0"/>
                  </a:rPr>
                  <a:t>C</a:t>
                </a:r>
                <a:r>
                  <a:rPr kumimoji="1" lang="zh-CN" altLang="en-US" sz="2400" dirty="0">
                    <a:solidFill>
                      <a:prstClr val="black"/>
                    </a:solidFill>
                    <a:latin typeface="Times New Roman" panose="02020603050405020304" pitchFamily="18" charset="0"/>
                    <a:cs typeface="Times New Roman" panose="02020603050405020304" pitchFamily="18" charset="0"/>
                  </a:rPr>
                  <a:t>：防止话筒输出直流影响本级。</a:t>
                </a:r>
                <a:endParaRPr kumimoji="1" lang="en-US" altLang="zh-CN" sz="2400" dirty="0">
                  <a:solidFill>
                    <a:prstClr val="black"/>
                  </a:solidFill>
                  <a:latin typeface="Times New Roman" panose="02020603050405020304" pitchFamily="18" charset="0"/>
                  <a:cs typeface="Times New Roman" panose="02020603050405020304" pitchFamily="18" charset="0"/>
                </a:endParaRPr>
              </a:p>
              <a:p>
                <a:pPr marL="412750" lvl="0" indent="-412750">
                  <a:spcBef>
                    <a:spcPts val="600"/>
                  </a:spcBef>
                  <a:spcAft>
                    <a:spcPts val="600"/>
                  </a:spcAft>
                </a:pPr>
                <a:r>
                  <a:rPr kumimoji="1" lang="en-US" altLang="zh-CN" sz="2400" dirty="0">
                    <a:solidFill>
                      <a:prstClr val="black"/>
                    </a:solidFill>
                    <a:latin typeface="Times New Roman" panose="02020603050405020304" pitchFamily="18" charset="0"/>
                    <a:cs typeface="Times New Roman" panose="02020603050405020304" pitchFamily="18" charset="0"/>
                  </a:rPr>
                  <a:t>②</a:t>
                </a:r>
                <a:r>
                  <a:rPr kumimoji="1" lang="zh-CN" altLang="en-US" sz="2400" dirty="0">
                    <a:solidFill>
                      <a:prstClr val="black"/>
                    </a:solidFill>
                    <a:latin typeface="Times New Roman" panose="02020603050405020304" pitchFamily="18" charset="0"/>
                    <a:cs typeface="Times New Roman" panose="02020603050405020304" pitchFamily="18" charset="0"/>
                  </a:rPr>
                  <a:t> 要求</a:t>
                </a:r>
                <a14:m>
                  <m:oMath xmlns:m="http://schemas.openxmlformats.org/officeDocument/2006/math">
                    <m:f>
                      <m:fPr>
                        <m:ctrlPr>
                          <a:rPr kumimoji="1" lang="en-US" altLang="zh-CN" sz="2400" i="1" smtClean="0">
                            <a:solidFill>
                              <a:prstClr val="black"/>
                            </a:solidFill>
                            <a:latin typeface="Cambria Math" panose="02040503050406030204" pitchFamily="18" charset="0"/>
                            <a:cs typeface="Times New Roman" panose="02020603050405020304" pitchFamily="18" charset="0"/>
                          </a:rPr>
                        </m:ctrlPr>
                      </m:fPr>
                      <m:num>
                        <m:r>
                          <a:rPr kumimoji="1" lang="en-US" altLang="zh-CN" sz="2400" b="0" i="1" smtClean="0">
                            <a:solidFill>
                              <a:prstClr val="black"/>
                            </a:solidFill>
                            <a:latin typeface="Cambria Math" panose="02040503050406030204" pitchFamily="18" charset="0"/>
                            <a:cs typeface="Times New Roman" panose="02020603050405020304" pitchFamily="18" charset="0"/>
                          </a:rPr>
                          <m:t>1</m:t>
                        </m:r>
                      </m:num>
                      <m:den>
                        <m:r>
                          <a:rPr kumimoji="1" lang="en-US" altLang="zh-CN" sz="240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𝜔</m:t>
                        </m:r>
                        <m:r>
                          <m:rPr>
                            <m:sty m:val="p"/>
                          </m:rPr>
                          <a:rPr kumimoji="1" lang="en-US" altLang="zh-CN" sz="24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C</m:t>
                        </m:r>
                      </m:den>
                    </m:f>
                    <m:r>
                      <a:rPr kumimoji="1" lang="en-US" altLang="zh-CN" sz="240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m:rPr>
                        <m:sty m:val="p"/>
                      </m:rPr>
                      <a:rPr kumimoji="1" lang="en-US" altLang="zh-CN" sz="24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R</m:t>
                    </m:r>
                  </m:oMath>
                </a14:m>
                <a:r>
                  <a:rPr kumimoji="1" lang="zh-CN" altLang="en-US" sz="2400" dirty="0">
                    <a:solidFill>
                      <a:prstClr val="black"/>
                    </a:solidFill>
                    <a:latin typeface="Times New Roman" panose="02020603050405020304" pitchFamily="18" charset="0"/>
                    <a:cs typeface="Times New Roman" panose="02020603050405020304" pitchFamily="18" charset="0"/>
                  </a:rPr>
                  <a:t>。</a:t>
                </a:r>
                <a:endParaRPr kumimoji="1" lang="en-US" altLang="zh-CN" sz="2400" dirty="0">
                  <a:solidFill>
                    <a:prstClr val="black"/>
                  </a:solidFill>
                  <a:latin typeface="Times New Roman" panose="02020603050405020304" pitchFamily="18" charset="0"/>
                  <a:cs typeface="Times New Roman" panose="02020603050405020304" pitchFamily="18" charset="0"/>
                </a:endParaRPr>
              </a:p>
              <a:p>
                <a:pPr marL="1738313" lvl="0" indent="-1738313">
                  <a:spcBef>
                    <a:spcPts val="600"/>
                  </a:spcBef>
                  <a:spcAft>
                    <a:spcPts val="600"/>
                  </a:spcAft>
                </a:pPr>
                <a:r>
                  <a:rPr kumimoji="1" lang="en-US" altLang="zh-CN" sz="2400" dirty="0">
                    <a:solidFill>
                      <a:prstClr val="black"/>
                    </a:solidFill>
                    <a:latin typeface="Times New Roman" panose="02020603050405020304" pitchFamily="18" charset="0"/>
                    <a:cs typeface="Times New Roman" panose="02020603050405020304" pitchFamily="18" charset="0"/>
                  </a:rPr>
                  <a:t>③</a:t>
                </a:r>
                <a:r>
                  <a:rPr kumimoji="1" lang="zh-CN" altLang="en-US" sz="2400" dirty="0">
                    <a:solidFill>
                      <a:prstClr val="black"/>
                    </a:solidFill>
                    <a:latin typeface="Times New Roman" panose="02020603050405020304" pitchFamily="18" charset="0"/>
                    <a:cs typeface="Times New Roman" panose="02020603050405020304" pitchFamily="18" charset="0"/>
                  </a:rPr>
                  <a:t> 红色数字表示运放芯片引出脚。</a:t>
                </a:r>
                <a:endParaRPr kumimoji="1" lang="en-US" altLang="zh-CN" sz="2400" dirty="0">
                  <a:solidFill>
                    <a:prstClr val="black"/>
                  </a:solidFill>
                  <a:latin typeface="Times New Roman" panose="02020603050405020304" pitchFamily="18" charset="0"/>
                  <a:cs typeface="Times New Roman" panose="02020603050405020304" pitchFamily="18" charset="0"/>
                </a:endParaRPr>
              </a:p>
            </p:txBody>
          </p:sp>
        </mc:Choice>
        <mc:Fallback>
          <p:sp>
            <p:nvSpPr>
              <p:cNvPr id="6" name="矩形 5"/>
              <p:cNvSpPr>
                <a:spLocks noRot="1" noChangeAspect="1" noMove="1" noResize="1" noEditPoints="1" noAdjustHandles="1" noChangeArrowheads="1" noChangeShapeType="1" noTextEdit="1"/>
              </p:cNvSpPr>
              <p:nvPr/>
            </p:nvSpPr>
            <p:spPr>
              <a:xfrm>
                <a:off x="659791" y="2498571"/>
                <a:ext cx="6869722" cy="1693797"/>
              </a:xfrm>
              <a:prstGeom prst="rect">
                <a:avLst/>
              </a:prstGeom>
              <a:blipFill rotWithShape="1">
                <a:blip r:embed="rId3"/>
                <a:stretch>
                  <a:fillRect l="-1292" t="-2985" b="-4478"/>
                </a:stretch>
              </a:blipFill>
            </p:spPr>
            <p:txBody>
              <a:bodyPr/>
              <a:lstStyle/>
              <a:p>
                <a:r>
                  <a:rPr lang="zh-CN" altLang="en-US">
                    <a:noFill/>
                  </a:rPr>
                  <a:t> </a:t>
                </a:r>
                <a:endParaRPr lang="zh-CN" altLang="en-US">
                  <a:noFill/>
                </a:endParaRPr>
              </a:p>
            </p:txBody>
          </p:sp>
        </mc:Fallback>
      </mc:AlternateContent>
      <p:sp>
        <p:nvSpPr>
          <p:cNvPr id="7" name="矩形 6"/>
          <p:cNvSpPr/>
          <p:nvPr/>
        </p:nvSpPr>
        <p:spPr>
          <a:xfrm>
            <a:off x="659792" y="4218224"/>
            <a:ext cx="1211872" cy="461665"/>
          </a:xfrm>
          <a:prstGeom prst="rect">
            <a:avLst/>
          </a:prstGeom>
        </p:spPr>
        <p:txBody>
          <a:bodyPr wrap="square">
            <a:spAutoFit/>
          </a:bodyPr>
          <a:lstStyle/>
          <a:p>
            <a:pPr marL="1738630" lvl="0" indent="-1738630">
              <a:spcBef>
                <a:spcPts val="600"/>
              </a:spcBef>
              <a:spcAft>
                <a:spcPts val="600"/>
              </a:spcAft>
            </a:pPr>
            <a:r>
              <a:rPr kumimoji="1" lang="zh-CN" altLang="en-US" sz="2400" b="1" dirty="0">
                <a:solidFill>
                  <a:prstClr val="black"/>
                </a:solidFill>
                <a:latin typeface="Times New Roman" panose="02020603050405020304" pitchFamily="18" charset="0"/>
                <a:cs typeface="Times New Roman" panose="02020603050405020304" pitchFamily="18" charset="0"/>
              </a:rPr>
              <a:t>问题：</a:t>
            </a:r>
            <a:endParaRPr kumimoji="1" lang="en-US" altLang="zh-CN" sz="2400" b="1" dirty="0">
              <a:solidFill>
                <a:prstClr val="black"/>
              </a:solidFill>
              <a:latin typeface="Times New Roman" panose="02020603050405020304" pitchFamily="18" charset="0"/>
              <a:cs typeface="Times New Roman" panose="02020603050405020304" pitchFamily="18" charset="0"/>
            </a:endParaRPr>
          </a:p>
        </p:txBody>
      </p:sp>
      <p:sp>
        <p:nvSpPr>
          <p:cNvPr id="8" name="矩形 7"/>
          <p:cNvSpPr/>
          <p:nvPr/>
        </p:nvSpPr>
        <p:spPr>
          <a:xfrm>
            <a:off x="659791" y="4837195"/>
            <a:ext cx="11031714" cy="1723549"/>
          </a:xfrm>
          <a:prstGeom prst="rect">
            <a:avLst/>
          </a:prstGeom>
        </p:spPr>
        <p:txBody>
          <a:bodyPr wrap="square">
            <a:spAutoFit/>
          </a:bodyPr>
          <a:lstStyle/>
          <a:p>
            <a:pPr marL="412750" lvl="0" indent="-412750">
              <a:spcBef>
                <a:spcPts val="600"/>
              </a:spcBef>
              <a:spcAft>
                <a:spcPts val="600"/>
              </a:spcAft>
            </a:pPr>
            <a:r>
              <a:rPr kumimoji="1" lang="en-US" altLang="zh-CN" sz="2400" dirty="0">
                <a:solidFill>
                  <a:prstClr val="black"/>
                </a:solidFill>
                <a:latin typeface="Times New Roman" panose="02020603050405020304" pitchFamily="18" charset="0"/>
                <a:cs typeface="Times New Roman" panose="02020603050405020304" pitchFamily="18" charset="0"/>
              </a:rPr>
              <a:t>①</a:t>
            </a:r>
            <a:r>
              <a:rPr kumimoji="1" lang="zh-CN" altLang="en-US" sz="2400" dirty="0">
                <a:solidFill>
                  <a:prstClr val="black"/>
                </a:solidFill>
                <a:latin typeface="Times New Roman" panose="02020603050405020304" pitchFamily="18" charset="0"/>
                <a:cs typeface="Times New Roman" panose="02020603050405020304" pitchFamily="18" charset="0"/>
              </a:rPr>
              <a:t> 该电路无法输出负电压（因为供电为单电源），但是输入信号经过隔直变成有正有负的电压，所以该电路无法正常工作。同时，</a:t>
            </a:r>
            <a:r>
              <a:rPr kumimoji="1" lang="en-US" altLang="zh-CN" sz="2400" dirty="0">
                <a:solidFill>
                  <a:prstClr val="black"/>
                </a:solidFill>
                <a:latin typeface="Times New Roman" panose="02020603050405020304" pitchFamily="18" charset="0"/>
                <a:cs typeface="Times New Roman" panose="02020603050405020304" pitchFamily="18" charset="0"/>
              </a:rPr>
              <a:t>AD</a:t>
            </a:r>
            <a:r>
              <a:rPr kumimoji="1" lang="zh-CN" altLang="en-US" sz="2400" dirty="0">
                <a:solidFill>
                  <a:prstClr val="black"/>
                </a:solidFill>
                <a:latin typeface="Times New Roman" panose="02020603050405020304" pitchFamily="18" charset="0"/>
                <a:cs typeface="Times New Roman" panose="02020603050405020304" pitchFamily="18" charset="0"/>
              </a:rPr>
              <a:t>转换器不允许负电压。</a:t>
            </a:r>
            <a:endParaRPr kumimoji="1" lang="en-US" altLang="zh-CN" sz="2400" dirty="0">
              <a:solidFill>
                <a:prstClr val="black"/>
              </a:solidFill>
              <a:latin typeface="Times New Roman" panose="02020603050405020304" pitchFamily="18" charset="0"/>
              <a:cs typeface="Times New Roman" panose="02020603050405020304" pitchFamily="18" charset="0"/>
            </a:endParaRPr>
          </a:p>
          <a:p>
            <a:pPr marL="412750" lvl="0" indent="-412750">
              <a:spcBef>
                <a:spcPts val="600"/>
              </a:spcBef>
              <a:spcAft>
                <a:spcPts val="600"/>
              </a:spcAft>
            </a:pPr>
            <a:r>
              <a:rPr kumimoji="1" lang="en-US" altLang="zh-CN" sz="2400" dirty="0">
                <a:solidFill>
                  <a:prstClr val="black"/>
                </a:solidFill>
                <a:latin typeface="Times New Roman" panose="02020603050405020304" pitchFamily="18" charset="0"/>
                <a:cs typeface="Times New Roman" panose="02020603050405020304" pitchFamily="18" charset="0"/>
              </a:rPr>
              <a:t>②</a:t>
            </a:r>
            <a:r>
              <a:rPr kumimoji="1" lang="zh-CN" altLang="en-US" sz="2400" dirty="0">
                <a:solidFill>
                  <a:prstClr val="black"/>
                </a:solidFill>
                <a:latin typeface="Times New Roman" panose="02020603050405020304" pitchFamily="18" charset="0"/>
                <a:cs typeface="Times New Roman" panose="02020603050405020304" pitchFamily="18" charset="0"/>
              </a:rPr>
              <a:t> 所以，输出端必须设置一个正的静态直流电压，当给定输入时，输出端电压将围绕这个静态直流电压波动。</a:t>
            </a:r>
            <a:endParaRPr kumimoji="1" lang="en-US" altLang="zh-CN" sz="2400" dirty="0">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1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wipe(left)">
                                      <p:cBhvr>
                                        <p:cTn id="17" dur="1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wipe(left)">
                                      <p:cBhvr>
                                        <p:cTn id="22" dur="1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1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
                                            <p:txEl>
                                              <p:pRg st="0" end="0"/>
                                            </p:txEl>
                                          </p:spTgt>
                                        </p:tgtEl>
                                        <p:attrNameLst>
                                          <p:attrName>style.visibility</p:attrName>
                                        </p:attrNameLst>
                                      </p:cBhvr>
                                      <p:to>
                                        <p:strVal val="visible"/>
                                      </p:to>
                                    </p:set>
                                    <p:animEffect transition="in" filter="wipe(left)">
                                      <p:cBhvr>
                                        <p:cTn id="32" dur="1500"/>
                                        <p:tgtEl>
                                          <p:spTgt spid="8">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8">
                                            <p:txEl>
                                              <p:pRg st="1" end="1"/>
                                            </p:txEl>
                                          </p:spTgt>
                                        </p:tgtEl>
                                        <p:attrNameLst>
                                          <p:attrName>style.visibility</p:attrName>
                                        </p:attrNameLst>
                                      </p:cBhvr>
                                      <p:to>
                                        <p:strVal val="visible"/>
                                      </p:to>
                                    </p:set>
                                    <p:animEffect transition="in" filter="wipe(left)">
                                      <p:cBhvr>
                                        <p:cTn id="37" dur="1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框架 1">
            <a:hlinkClick r:id="rId1" action="ppaction://hlinksldjump"/>
          </p:cNvPr>
          <p:cNvSpPr/>
          <p:nvPr/>
        </p:nvSpPr>
        <p:spPr>
          <a:xfrm>
            <a:off x="252000" y="896400"/>
            <a:ext cx="4078014" cy="756744"/>
          </a:xfrm>
          <a:prstGeom prst="fram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2400" dirty="0">
                <a:solidFill>
                  <a:schemeClr val="tx1"/>
                </a:solidFill>
                <a:latin typeface="Times New Roman" panose="02020603050405020304" pitchFamily="18" charset="0"/>
                <a:cs typeface="Times New Roman" panose="02020603050405020304" pitchFamily="18" charset="0"/>
              </a:rPr>
              <a:t>1.</a:t>
            </a:r>
            <a:r>
              <a:rPr kumimoji="1" lang="zh-CN" altLang="en-US" sz="2400" dirty="0">
                <a:solidFill>
                  <a:schemeClr val="tx1"/>
                </a:solidFill>
                <a:latin typeface="Times New Roman" panose="02020603050405020304" pitchFamily="18" charset="0"/>
                <a:cs typeface="Times New Roman" panose="02020603050405020304" pitchFamily="18" charset="0"/>
              </a:rPr>
              <a:t>语音调理电路</a:t>
            </a:r>
            <a:endParaRPr kumimoji="1" lang="zh-CN" altLang="en-US" sz="2400" dirty="0">
              <a:solidFill>
                <a:schemeClr val="tx1"/>
              </a:solidFill>
              <a:latin typeface="Times New Roman" panose="02020603050405020304" pitchFamily="18" charset="0"/>
              <a:cs typeface="Times New Roman" panose="02020603050405020304" pitchFamily="18" charset="0"/>
            </a:endParaRPr>
          </a:p>
        </p:txBody>
      </p:sp>
      <p:sp>
        <p:nvSpPr>
          <p:cNvPr id="3" name="矩形 2"/>
          <p:cNvSpPr/>
          <p:nvPr/>
        </p:nvSpPr>
        <p:spPr>
          <a:xfrm>
            <a:off x="659791" y="1845025"/>
            <a:ext cx="1723549" cy="461665"/>
          </a:xfrm>
          <a:prstGeom prst="rect">
            <a:avLst/>
          </a:prstGeom>
        </p:spPr>
        <p:txBody>
          <a:bodyPr wrap="none">
            <a:spAutoFit/>
          </a:bodyPr>
          <a:lstStyle/>
          <a:p>
            <a:pPr marL="1738630" lvl="0" indent="-1738630">
              <a:spcBef>
                <a:spcPts val="600"/>
              </a:spcBef>
              <a:spcAft>
                <a:spcPts val="600"/>
              </a:spcAft>
            </a:pPr>
            <a:r>
              <a:rPr kumimoji="1" lang="zh-CN" altLang="en-US" sz="2400" b="1" dirty="0">
                <a:solidFill>
                  <a:prstClr val="black"/>
                </a:solidFill>
                <a:latin typeface="Times New Roman" panose="02020603050405020304" pitchFamily="18" charset="0"/>
                <a:cs typeface="Times New Roman" panose="02020603050405020304" pitchFamily="18" charset="0"/>
              </a:rPr>
              <a:t>改进电路：</a:t>
            </a:r>
            <a:endParaRPr kumimoji="1" lang="en-US" altLang="zh-CN" sz="2400" b="1" dirty="0">
              <a:solidFill>
                <a:prstClr val="black"/>
              </a:solidFill>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2"/>
          <a:stretch>
            <a:fillRect/>
          </a:stretch>
        </p:blipFill>
        <p:spPr>
          <a:xfrm>
            <a:off x="7482300" y="896400"/>
            <a:ext cx="4457700" cy="4953000"/>
          </a:xfrm>
          <a:prstGeom prst="rect">
            <a:avLst/>
          </a:prstGeom>
        </p:spPr>
      </p:pic>
      <p:sp>
        <p:nvSpPr>
          <p:cNvPr id="7" name="矩形 6"/>
          <p:cNvSpPr/>
          <p:nvPr/>
        </p:nvSpPr>
        <p:spPr>
          <a:xfrm>
            <a:off x="659791" y="2498571"/>
            <a:ext cx="7498372" cy="2616101"/>
          </a:xfrm>
          <a:prstGeom prst="rect">
            <a:avLst/>
          </a:prstGeom>
        </p:spPr>
        <p:txBody>
          <a:bodyPr wrap="square">
            <a:spAutoFit/>
          </a:bodyPr>
          <a:lstStyle/>
          <a:p>
            <a:pPr marL="412750" lvl="0" indent="-412750" algn="just">
              <a:spcBef>
                <a:spcPts val="600"/>
              </a:spcBef>
              <a:spcAft>
                <a:spcPts val="600"/>
              </a:spcAft>
            </a:pPr>
            <a:r>
              <a:rPr kumimoji="1" lang="en-US" altLang="zh-CN" sz="2400" dirty="0">
                <a:solidFill>
                  <a:prstClr val="black"/>
                </a:solidFill>
                <a:latin typeface="Times New Roman" panose="02020603050405020304" pitchFamily="18" charset="0"/>
                <a:cs typeface="Times New Roman" panose="02020603050405020304" pitchFamily="18" charset="0"/>
              </a:rPr>
              <a:t>①</a:t>
            </a:r>
            <a:r>
              <a:rPr kumimoji="1" lang="zh-CN" altLang="en-US" sz="2400" dirty="0">
                <a:solidFill>
                  <a:prstClr val="black"/>
                </a:solidFill>
                <a:latin typeface="Times New Roman" panose="02020603050405020304" pitchFamily="18" charset="0"/>
                <a:cs typeface="Times New Roman" panose="02020603050405020304" pitchFamily="18" charset="0"/>
              </a:rPr>
              <a:t> 输入偏置电路将运放同相输入端电位设置为</a:t>
            </a:r>
            <a:r>
              <a:rPr kumimoji="1" lang="en-US" altLang="zh-CN" sz="2400" dirty="0">
                <a:solidFill>
                  <a:prstClr val="black"/>
                </a:solidFill>
                <a:latin typeface="Times New Roman" panose="02020603050405020304" pitchFamily="18" charset="0"/>
                <a:cs typeface="Times New Roman" panose="02020603050405020304" pitchFamily="18" charset="0"/>
              </a:rPr>
              <a:t>2.5V</a:t>
            </a:r>
            <a:r>
              <a:rPr kumimoji="1" lang="zh-CN" altLang="en-US" sz="2400" dirty="0">
                <a:solidFill>
                  <a:prstClr val="black"/>
                </a:solidFill>
                <a:latin typeface="Times New Roman" panose="02020603050405020304" pitchFamily="18" charset="0"/>
                <a:cs typeface="Times New Roman" panose="02020603050405020304" pitchFamily="18" charset="0"/>
              </a:rPr>
              <a:t>。</a:t>
            </a:r>
            <a:endParaRPr kumimoji="1" lang="en-US" altLang="zh-CN" sz="2400" dirty="0">
              <a:solidFill>
                <a:prstClr val="black"/>
              </a:solidFill>
              <a:latin typeface="Times New Roman" panose="02020603050405020304" pitchFamily="18" charset="0"/>
              <a:cs typeface="Times New Roman" panose="02020603050405020304" pitchFamily="18" charset="0"/>
            </a:endParaRPr>
          </a:p>
          <a:p>
            <a:pPr marL="455930" lvl="0" indent="-455930" algn="just">
              <a:spcBef>
                <a:spcPts val="600"/>
              </a:spcBef>
              <a:spcAft>
                <a:spcPts val="600"/>
              </a:spcAft>
            </a:pPr>
            <a:r>
              <a:rPr kumimoji="1" lang="en-US" altLang="zh-CN" sz="2400" dirty="0">
                <a:solidFill>
                  <a:prstClr val="black"/>
                </a:solidFill>
                <a:latin typeface="Times New Roman" panose="02020603050405020304" pitchFamily="18" charset="0"/>
                <a:cs typeface="Times New Roman" panose="02020603050405020304" pitchFamily="18" charset="0"/>
              </a:rPr>
              <a:t>②</a:t>
            </a:r>
            <a:r>
              <a:rPr kumimoji="1" lang="zh-CN" altLang="en-US" sz="2400" dirty="0">
                <a:solidFill>
                  <a:prstClr val="black"/>
                </a:solidFill>
                <a:latin typeface="Times New Roman" panose="02020603050405020304" pitchFamily="18" charset="0"/>
                <a:cs typeface="Times New Roman" panose="02020603050405020304" pitchFamily="18" charset="0"/>
              </a:rPr>
              <a:t> 由于反馈通路中</a:t>
            </a:r>
            <a:r>
              <a:rPr kumimoji="1" lang="en-US" altLang="zh-CN" sz="2400" dirty="0">
                <a:solidFill>
                  <a:prstClr val="black"/>
                </a:solidFill>
                <a:latin typeface="Times New Roman" panose="02020603050405020304" pitchFamily="18" charset="0"/>
                <a:cs typeface="Times New Roman" panose="02020603050405020304" pitchFamily="18" charset="0"/>
              </a:rPr>
              <a:t>R1</a:t>
            </a:r>
            <a:r>
              <a:rPr kumimoji="1" lang="zh-CN" altLang="en-US" sz="2400" dirty="0">
                <a:solidFill>
                  <a:prstClr val="black"/>
                </a:solidFill>
                <a:latin typeface="Times New Roman" panose="02020603050405020304" pitchFamily="18" charset="0"/>
                <a:cs typeface="Times New Roman" panose="02020603050405020304" pitchFamily="18" charset="0"/>
              </a:rPr>
              <a:t>支路电容</a:t>
            </a:r>
            <a:r>
              <a:rPr kumimoji="1" lang="en-US" altLang="zh-CN" sz="2400" dirty="0">
                <a:solidFill>
                  <a:prstClr val="black"/>
                </a:solidFill>
                <a:latin typeface="Times New Roman" panose="02020603050405020304" pitchFamily="18" charset="0"/>
                <a:cs typeface="Times New Roman" panose="02020603050405020304" pitchFamily="18" charset="0"/>
              </a:rPr>
              <a:t>C1</a:t>
            </a:r>
            <a:r>
              <a:rPr kumimoji="1" lang="zh-CN" altLang="en-US" sz="2400" dirty="0">
                <a:solidFill>
                  <a:prstClr val="black"/>
                </a:solidFill>
                <a:latin typeface="Times New Roman" panose="02020603050405020304" pitchFamily="18" charset="0"/>
                <a:cs typeface="Times New Roman" panose="02020603050405020304" pitchFamily="18" charset="0"/>
              </a:rPr>
              <a:t>的存在，所以对于直流而言，电路实际上就是一个电压跟随器，故运放输出端静态直流电位为</a:t>
            </a:r>
            <a:r>
              <a:rPr kumimoji="1" lang="en-US" altLang="zh-CN" sz="2400" dirty="0">
                <a:solidFill>
                  <a:prstClr val="black"/>
                </a:solidFill>
                <a:latin typeface="Times New Roman" panose="02020603050405020304" pitchFamily="18" charset="0"/>
                <a:cs typeface="Times New Roman" panose="02020603050405020304" pitchFamily="18" charset="0"/>
              </a:rPr>
              <a:t>2.5V</a:t>
            </a:r>
            <a:r>
              <a:rPr kumimoji="1" lang="zh-CN" altLang="en-US" sz="2400" dirty="0">
                <a:solidFill>
                  <a:prstClr val="black"/>
                </a:solidFill>
                <a:latin typeface="Times New Roman" panose="02020603050405020304" pitchFamily="18" charset="0"/>
                <a:cs typeface="Times New Roman" panose="02020603050405020304" pitchFamily="18" charset="0"/>
              </a:rPr>
              <a:t>。</a:t>
            </a:r>
            <a:endParaRPr kumimoji="1" lang="en-US" altLang="zh-CN" sz="2400" dirty="0">
              <a:solidFill>
                <a:prstClr val="black"/>
              </a:solidFill>
              <a:latin typeface="Times New Roman" panose="02020603050405020304" pitchFamily="18" charset="0"/>
              <a:cs typeface="Times New Roman" panose="02020603050405020304" pitchFamily="18" charset="0"/>
            </a:endParaRPr>
          </a:p>
          <a:p>
            <a:pPr marL="455930" lvl="0" indent="-455930" algn="just">
              <a:spcBef>
                <a:spcPts val="600"/>
              </a:spcBef>
              <a:spcAft>
                <a:spcPts val="600"/>
              </a:spcAft>
            </a:pPr>
            <a:r>
              <a:rPr kumimoji="1" lang="en-US" altLang="zh-CN" sz="2400" dirty="0">
                <a:solidFill>
                  <a:prstClr val="black"/>
                </a:solidFill>
                <a:latin typeface="Times New Roman" panose="02020603050405020304" pitchFamily="18" charset="0"/>
                <a:cs typeface="Times New Roman" panose="02020603050405020304" pitchFamily="18" charset="0"/>
              </a:rPr>
              <a:t>③</a:t>
            </a:r>
            <a:r>
              <a:rPr kumimoji="1" lang="zh-CN" altLang="en-US" sz="2400" dirty="0">
                <a:solidFill>
                  <a:prstClr val="black"/>
                </a:solidFill>
                <a:latin typeface="Times New Roman" panose="02020603050405020304" pitchFamily="18" charset="0"/>
                <a:cs typeface="Times New Roman" panose="02020603050405020304" pitchFamily="18" charset="0"/>
              </a:rPr>
              <a:t> 只要电容</a:t>
            </a:r>
            <a:r>
              <a:rPr kumimoji="1" lang="en-US" altLang="zh-CN" sz="2400" dirty="0">
                <a:solidFill>
                  <a:prstClr val="black"/>
                </a:solidFill>
                <a:latin typeface="Times New Roman" panose="02020603050405020304" pitchFamily="18" charset="0"/>
                <a:cs typeface="Times New Roman" panose="02020603050405020304" pitchFamily="18" charset="0"/>
              </a:rPr>
              <a:t>C1</a:t>
            </a:r>
            <a:r>
              <a:rPr kumimoji="1" lang="zh-CN" altLang="en-US" sz="2400" dirty="0">
                <a:solidFill>
                  <a:prstClr val="black"/>
                </a:solidFill>
                <a:latin typeface="Times New Roman" panose="02020603050405020304" pitchFamily="18" charset="0"/>
                <a:cs typeface="Times New Roman" panose="02020603050405020304" pitchFamily="18" charset="0"/>
              </a:rPr>
              <a:t>的容抗远远小于电阻</a:t>
            </a:r>
            <a:r>
              <a:rPr kumimoji="1" lang="en-US" altLang="zh-CN" sz="2400" dirty="0">
                <a:solidFill>
                  <a:prstClr val="black"/>
                </a:solidFill>
                <a:latin typeface="Times New Roman" panose="02020603050405020304" pitchFamily="18" charset="0"/>
                <a:cs typeface="Times New Roman" panose="02020603050405020304" pitchFamily="18" charset="0"/>
              </a:rPr>
              <a:t>R1</a:t>
            </a:r>
            <a:r>
              <a:rPr kumimoji="1" lang="zh-CN" altLang="en-US" sz="2400" dirty="0">
                <a:solidFill>
                  <a:prstClr val="black"/>
                </a:solidFill>
                <a:latin typeface="Times New Roman" panose="02020603050405020304" pitchFamily="18" charset="0"/>
                <a:cs typeface="Times New Roman" panose="02020603050405020304" pitchFamily="18" charset="0"/>
              </a:rPr>
              <a:t>，则电容</a:t>
            </a:r>
            <a:r>
              <a:rPr kumimoji="1" lang="en-US" altLang="zh-CN" sz="2400" dirty="0">
                <a:solidFill>
                  <a:prstClr val="black"/>
                </a:solidFill>
                <a:latin typeface="Times New Roman" panose="02020603050405020304" pitchFamily="18" charset="0"/>
                <a:cs typeface="Times New Roman" panose="02020603050405020304" pitchFamily="18" charset="0"/>
              </a:rPr>
              <a:t>C1</a:t>
            </a:r>
            <a:r>
              <a:rPr kumimoji="1" lang="zh-CN" altLang="en-US" sz="2400" dirty="0">
                <a:solidFill>
                  <a:prstClr val="black"/>
                </a:solidFill>
                <a:latin typeface="Times New Roman" panose="02020603050405020304" pitchFamily="18" charset="0"/>
                <a:cs typeface="Times New Roman" panose="02020603050405020304" pitchFamily="18" charset="0"/>
              </a:rPr>
              <a:t>将不影响同相比例放大器的增益表达式。</a:t>
            </a:r>
            <a:endParaRPr kumimoji="1" lang="en-US" altLang="zh-CN" sz="2400" dirty="0">
              <a:solidFill>
                <a:prstClr val="black"/>
              </a:solidFill>
              <a:latin typeface="Times New Roman" panose="02020603050405020304" pitchFamily="18" charset="0"/>
              <a:cs typeface="Times New Roman" panose="02020603050405020304" pitchFamily="18" charset="0"/>
            </a:endParaRPr>
          </a:p>
        </p:txBody>
      </p:sp>
      <p:sp>
        <p:nvSpPr>
          <p:cNvPr id="8" name="矩形 7"/>
          <p:cNvSpPr/>
          <p:nvPr/>
        </p:nvSpPr>
        <p:spPr>
          <a:xfrm>
            <a:off x="659790" y="5184368"/>
            <a:ext cx="2140560" cy="461665"/>
          </a:xfrm>
          <a:prstGeom prst="rect">
            <a:avLst/>
          </a:prstGeom>
        </p:spPr>
        <p:txBody>
          <a:bodyPr wrap="square">
            <a:spAutoFit/>
          </a:bodyPr>
          <a:lstStyle/>
          <a:p>
            <a:pPr marL="1738630" lvl="0" indent="-1738630">
              <a:spcBef>
                <a:spcPts val="600"/>
              </a:spcBef>
              <a:spcAft>
                <a:spcPts val="600"/>
              </a:spcAft>
            </a:pPr>
            <a:r>
              <a:rPr kumimoji="1" lang="zh-CN" altLang="en-US" sz="2400" b="1" dirty="0">
                <a:solidFill>
                  <a:prstClr val="black"/>
                </a:solidFill>
                <a:latin typeface="Times New Roman" panose="02020603050405020304" pitchFamily="18" charset="0"/>
                <a:cs typeface="Times New Roman" panose="02020603050405020304" pitchFamily="18" charset="0"/>
              </a:rPr>
              <a:t>进一步改进：</a:t>
            </a:r>
            <a:endParaRPr kumimoji="1" lang="en-US" altLang="zh-CN" sz="2400" b="1" dirty="0">
              <a:solidFill>
                <a:prstClr val="black"/>
              </a:solidFill>
              <a:latin typeface="Times New Roman" panose="02020603050405020304" pitchFamily="18" charset="0"/>
              <a:cs typeface="Times New Roman" panose="02020603050405020304" pitchFamily="18" charset="0"/>
            </a:endParaRPr>
          </a:p>
        </p:txBody>
      </p:sp>
      <p:sp>
        <p:nvSpPr>
          <p:cNvPr id="9" name="矩形 8"/>
          <p:cNvSpPr/>
          <p:nvPr/>
        </p:nvSpPr>
        <p:spPr>
          <a:xfrm>
            <a:off x="659790" y="5729266"/>
            <a:ext cx="7498372" cy="461665"/>
          </a:xfrm>
          <a:prstGeom prst="rect">
            <a:avLst/>
          </a:prstGeom>
        </p:spPr>
        <p:txBody>
          <a:bodyPr wrap="square">
            <a:spAutoFit/>
          </a:bodyPr>
          <a:lstStyle/>
          <a:p>
            <a:pPr marL="412750" lvl="0" indent="-412750" algn="just">
              <a:spcBef>
                <a:spcPts val="600"/>
              </a:spcBef>
              <a:spcAft>
                <a:spcPts val="600"/>
              </a:spcAft>
            </a:pPr>
            <a:r>
              <a:rPr kumimoji="1" lang="en-US" altLang="zh-CN" sz="2400" dirty="0">
                <a:solidFill>
                  <a:prstClr val="black"/>
                </a:solidFill>
                <a:latin typeface="Times New Roman" panose="02020603050405020304" pitchFamily="18" charset="0"/>
                <a:cs typeface="Times New Roman" panose="02020603050405020304" pitchFamily="18" charset="0"/>
              </a:rPr>
              <a:t>①</a:t>
            </a:r>
            <a:r>
              <a:rPr kumimoji="1" lang="zh-CN" altLang="en-US" sz="2400" dirty="0">
                <a:solidFill>
                  <a:prstClr val="black"/>
                </a:solidFill>
                <a:latin typeface="Times New Roman" panose="02020603050405020304" pitchFamily="18" charset="0"/>
                <a:cs typeface="Times New Roman" panose="02020603050405020304" pitchFamily="18" charset="0"/>
              </a:rPr>
              <a:t> 利用电容</a:t>
            </a:r>
            <a:r>
              <a:rPr kumimoji="1" lang="en-US" altLang="zh-CN" sz="2400" dirty="0">
                <a:solidFill>
                  <a:prstClr val="black"/>
                </a:solidFill>
                <a:latin typeface="Times New Roman" panose="02020603050405020304" pitchFamily="18" charset="0"/>
                <a:cs typeface="Times New Roman" panose="02020603050405020304" pitchFamily="18" charset="0"/>
              </a:rPr>
              <a:t>C1</a:t>
            </a:r>
            <a:r>
              <a:rPr kumimoji="1" lang="zh-CN" altLang="en-US" sz="2400" dirty="0">
                <a:solidFill>
                  <a:prstClr val="black"/>
                </a:solidFill>
                <a:latin typeface="Times New Roman" panose="02020603050405020304" pitchFamily="18" charset="0"/>
                <a:cs typeface="Times New Roman" panose="02020603050405020304" pitchFamily="18" charset="0"/>
              </a:rPr>
              <a:t>同样可以构成高通型放大电路。</a:t>
            </a:r>
            <a:endParaRPr kumimoji="1" lang="en-US" altLang="zh-CN" sz="2400" dirty="0">
              <a:solidFill>
                <a:prstClr val="black"/>
              </a:solidFill>
              <a:latin typeface="Times New Roman" panose="02020603050405020304" pitchFamily="18" charset="0"/>
              <a:cs typeface="Times New Roman" panose="02020603050405020304" pitchFamily="18" charset="0"/>
            </a:endParaRPr>
          </a:p>
        </p:txBody>
      </p:sp>
      <p:sp>
        <p:nvSpPr>
          <p:cNvPr id="11" name="椭圆 10"/>
          <p:cNvSpPr/>
          <p:nvPr/>
        </p:nvSpPr>
        <p:spPr>
          <a:xfrm>
            <a:off x="9156109" y="4080391"/>
            <a:ext cx="759413" cy="1648875"/>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3" name="直线箭头连接符 12"/>
          <p:cNvCxnSpPr/>
          <p:nvPr/>
        </p:nvCxnSpPr>
        <p:spPr>
          <a:xfrm>
            <a:off x="9915522" y="4871785"/>
            <a:ext cx="671516" cy="242887"/>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0572772" y="5029586"/>
            <a:ext cx="945171" cy="369332"/>
          </a:xfrm>
          <a:prstGeom prst="rect">
            <a:avLst/>
          </a:prstGeom>
          <a:noFill/>
        </p:spPr>
        <p:txBody>
          <a:bodyPr wrap="square" rtlCol="0">
            <a:spAutoFit/>
          </a:bodyPr>
          <a:lstStyle/>
          <a:p>
            <a:r>
              <a:rPr kumimoji="1" lang="zh-CN" altLang="en-US" dirty="0">
                <a:latin typeface="Times New Roman" panose="02020603050405020304" pitchFamily="18" charset="0"/>
                <a:cs typeface="Times New Roman" panose="02020603050405020304" pitchFamily="18" charset="0"/>
              </a:rPr>
              <a:t>阻抗</a:t>
            </a:r>
            <a:r>
              <a:rPr kumimoji="1" lang="en-US" altLang="zh-CN" dirty="0">
                <a:latin typeface="Times New Roman" panose="02020603050405020304" pitchFamily="18" charset="0"/>
                <a:cs typeface="Times New Roman" panose="02020603050405020304" pitchFamily="18" charset="0"/>
              </a:rPr>
              <a:t>Z</a:t>
            </a:r>
            <a:endParaRPr kumimoji="1" lang="zh-CN" alt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left)">
                                      <p:cBhvr>
                                        <p:cTn id="12" dur="1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wipe(left)">
                                      <p:cBhvr>
                                        <p:cTn id="17" dur="1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wipe(left)">
                                      <p:cBhvr>
                                        <p:cTn id="22" dur="1500"/>
                                        <p:tgtEl>
                                          <p:spTgt spid="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1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
                                            <p:txEl>
                                              <p:pRg st="0" end="0"/>
                                            </p:txEl>
                                          </p:spTgt>
                                        </p:tgtEl>
                                        <p:attrNameLst>
                                          <p:attrName>style.visibility</p:attrName>
                                        </p:attrNameLst>
                                      </p:cBhvr>
                                      <p:to>
                                        <p:strVal val="visible"/>
                                      </p:to>
                                    </p:set>
                                    <p:animEffect transition="in" filter="wipe(left)">
                                      <p:cBhvr>
                                        <p:cTn id="32" dur="1500"/>
                                        <p:tgtEl>
                                          <p:spTgt spid="9">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1500"/>
                                        <p:tgtEl>
                                          <p:spTgt spid="11"/>
                                        </p:tgtEl>
                                      </p:cBhvr>
                                    </p:animEffect>
                                  </p:childTnLst>
                                </p:cTn>
                              </p:par>
                            </p:childTnLst>
                          </p:cTn>
                        </p:par>
                        <p:par>
                          <p:cTn id="38" fill="hold">
                            <p:stCondLst>
                              <p:cond delay="1500"/>
                            </p:stCondLst>
                            <p:childTnLst>
                              <p:par>
                                <p:cTn id="39" presetID="22" presetClass="entr" presetSubtype="8" fill="hold" nodeType="after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wipe(left)">
                                      <p:cBhvr>
                                        <p:cTn id="41" dur="1500"/>
                                        <p:tgtEl>
                                          <p:spTgt spid="13"/>
                                        </p:tgtEl>
                                      </p:cBhvr>
                                    </p:animEffect>
                                  </p:childTnLst>
                                </p:cTn>
                              </p:par>
                            </p:childTnLst>
                          </p:cTn>
                        </p:par>
                        <p:par>
                          <p:cTn id="42" fill="hold">
                            <p:stCondLst>
                              <p:cond delay="3000"/>
                            </p:stCondLst>
                            <p:childTnLst>
                              <p:par>
                                <p:cTn id="43" presetID="22" presetClass="entr" presetSubtype="8" fill="hold" grpId="0" nodeType="after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wipe(left)">
                                      <p:cBhvr>
                                        <p:cTn id="45" dur="1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P spid="1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框架 1">
            <a:hlinkClick r:id="rId1" action="ppaction://hlinksldjump"/>
          </p:cNvPr>
          <p:cNvSpPr/>
          <p:nvPr/>
        </p:nvSpPr>
        <p:spPr>
          <a:xfrm>
            <a:off x="252000" y="896400"/>
            <a:ext cx="4078014" cy="756744"/>
          </a:xfrm>
          <a:prstGeom prst="fram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2400" dirty="0">
                <a:solidFill>
                  <a:schemeClr val="tx1"/>
                </a:solidFill>
                <a:latin typeface="Times New Roman" panose="02020603050405020304" pitchFamily="18" charset="0"/>
                <a:cs typeface="Times New Roman" panose="02020603050405020304" pitchFamily="18" charset="0"/>
              </a:rPr>
              <a:t>1.</a:t>
            </a:r>
            <a:r>
              <a:rPr kumimoji="1" lang="zh-CN" altLang="en-US" sz="2400" dirty="0">
                <a:solidFill>
                  <a:schemeClr val="tx1"/>
                </a:solidFill>
                <a:latin typeface="Times New Roman" panose="02020603050405020304" pitchFamily="18" charset="0"/>
                <a:cs typeface="Times New Roman" panose="02020603050405020304" pitchFamily="18" charset="0"/>
              </a:rPr>
              <a:t>语音调理电路</a:t>
            </a:r>
            <a:endParaRPr kumimoji="1" lang="zh-CN" altLang="en-US" sz="2400" dirty="0">
              <a:solidFill>
                <a:schemeClr val="tx1"/>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4" name="文本框 3">
                <a:extLst>
                  <a:ext uri="{FF2B5EF4-FFF2-40B4-BE49-F238E27FC236}">
                    <ele attr="{3A459B58-83C1-424B-A458-7348A98FE197}"/>
                  </a:ext>
                </a:extLst>
              </p:cNvPr>
              <p:cNvSpPr txBox="1"/>
              <p:nvPr/>
            </p:nvSpPr>
            <p:spPr>
              <a:xfrm>
                <a:off x="775842" y="2043544"/>
                <a:ext cx="7178696" cy="10965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i="1" smtClean="0">
                              <a:latin typeface="Cambria Math" panose="02040503050406030204" pitchFamily="18" charset="0"/>
                            </a:rPr>
                          </m:ctrlPr>
                        </m:sSubPr>
                        <m:e>
                          <m:r>
                            <a:rPr kumimoji="1" lang="en-US" altLang="zh-CN" sz="2400" b="0" i="1" smtClean="0">
                              <a:latin typeface="Cambria Math" panose="02040503050406030204" pitchFamily="18" charset="0"/>
                            </a:rPr>
                            <m:t>𝐴</m:t>
                          </m:r>
                        </m:e>
                        <m:sub>
                          <m:r>
                            <a:rPr kumimoji="1" lang="en-US" altLang="zh-CN" sz="2400" b="0" i="1" smtClean="0">
                              <a:latin typeface="Cambria Math" panose="02040503050406030204" pitchFamily="18" charset="0"/>
                            </a:rPr>
                            <m:t>𝑈𝑓</m:t>
                          </m:r>
                        </m:sub>
                      </m:sSub>
                      <m:r>
                        <a:rPr kumimoji="1" lang="en-US" altLang="zh-CN" sz="2400" b="0" i="1" smtClean="0">
                          <a:latin typeface="Cambria Math" panose="02040503050406030204" pitchFamily="18" charset="0"/>
                        </a:rPr>
                        <m:t>=1+</m:t>
                      </m:r>
                      <m:f>
                        <m:fPr>
                          <m:ctrlPr>
                            <a:rPr kumimoji="1" lang="en-US" altLang="zh-CN" sz="2400" b="0" i="1" smtClean="0">
                              <a:latin typeface="Cambria Math" panose="02040503050406030204" pitchFamily="18" charset="0"/>
                            </a:rPr>
                          </m:ctrlPr>
                        </m:fPr>
                        <m:num>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𝑅</m:t>
                              </m:r>
                            </m:e>
                            <m:sub>
                              <m:r>
                                <a:rPr kumimoji="1" lang="en-US" altLang="zh-CN" sz="2400" b="0" i="1" smtClean="0">
                                  <a:latin typeface="Cambria Math" panose="02040503050406030204" pitchFamily="18" charset="0"/>
                                </a:rPr>
                                <m:t>𝑓</m:t>
                              </m:r>
                            </m:sub>
                          </m:sSub>
                        </m:num>
                        <m:den>
                          <m:r>
                            <a:rPr kumimoji="1" lang="en-US" altLang="zh-CN" sz="2400" b="0" i="1" smtClean="0">
                              <a:latin typeface="Cambria Math" panose="02040503050406030204" pitchFamily="18" charset="0"/>
                            </a:rPr>
                            <m:t>𝑍</m:t>
                          </m:r>
                        </m:den>
                      </m:f>
                      <m:r>
                        <a:rPr kumimoji="1" lang="en-US" altLang="zh-CN" sz="2400" b="0" i="1" smtClean="0">
                          <a:latin typeface="Cambria Math" panose="02040503050406030204" pitchFamily="18" charset="0"/>
                        </a:rPr>
                        <m:t>=1+</m:t>
                      </m:r>
                      <m:f>
                        <m:fPr>
                          <m:ctrlPr>
                            <a:rPr kumimoji="1" lang="en-US" altLang="zh-CN" sz="2400" b="0" i="1" smtClean="0">
                              <a:latin typeface="Cambria Math" panose="02040503050406030204" pitchFamily="18" charset="0"/>
                            </a:rPr>
                          </m:ctrlPr>
                        </m:fPr>
                        <m:num>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𝑅</m:t>
                              </m:r>
                            </m:e>
                            <m:sub>
                              <m:r>
                                <a:rPr kumimoji="1" lang="en-US" altLang="zh-CN" sz="2400" b="0" i="1" smtClean="0">
                                  <a:latin typeface="Cambria Math" panose="02040503050406030204" pitchFamily="18" charset="0"/>
                                </a:rPr>
                                <m:t>𝑓</m:t>
                              </m:r>
                            </m:sub>
                          </m:sSub>
                        </m:num>
                        <m:den>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𝑅</m:t>
                              </m:r>
                            </m:e>
                            <m:sub>
                              <m:r>
                                <a:rPr kumimoji="1" lang="en-US" altLang="zh-CN" sz="2400" b="0" i="1" smtClean="0">
                                  <a:latin typeface="Cambria Math" panose="02040503050406030204" pitchFamily="18" charset="0"/>
                                </a:rPr>
                                <m:t>1</m:t>
                              </m:r>
                            </m:sub>
                          </m:sSub>
                          <m:r>
                            <a:rPr kumimoji="1" lang="en-US" altLang="zh-CN" sz="2400" b="0" i="1" smtClean="0">
                              <a:latin typeface="Cambria Math" panose="02040503050406030204" pitchFamily="18" charset="0"/>
                            </a:rPr>
                            <m:t>+</m:t>
                          </m:r>
                          <m:f>
                            <m:fPr>
                              <m:ctrlPr>
                                <a:rPr kumimoji="1" lang="en-US" altLang="zh-CN" sz="2400" b="0" i="1" smtClean="0">
                                  <a:latin typeface="Cambria Math" panose="02040503050406030204" pitchFamily="18" charset="0"/>
                                </a:rPr>
                              </m:ctrlPr>
                            </m:fPr>
                            <m:num>
                              <m:r>
                                <a:rPr kumimoji="1" lang="en-US" altLang="zh-CN" sz="2400" b="0" i="1" smtClean="0">
                                  <a:latin typeface="Cambria Math" panose="02040503050406030204" pitchFamily="18" charset="0"/>
                                </a:rPr>
                                <m:t>1</m:t>
                              </m:r>
                            </m:num>
                            <m:den>
                              <m:r>
                                <a:rPr kumimoji="1" lang="en-US" altLang="zh-CN" sz="2400" b="0" i="1" smtClean="0">
                                  <a:latin typeface="Cambria Math" panose="02040503050406030204" pitchFamily="18" charset="0"/>
                                </a:rPr>
                                <m:t>𝑗</m:t>
                              </m:r>
                              <m:r>
                                <a:rPr kumimoji="1" lang="en-US" altLang="zh-CN" sz="2400" b="0" i="1" smtClean="0">
                                  <a:latin typeface="Cambria Math" panose="02040503050406030204" pitchFamily="18" charset="0"/>
                                  <a:ea typeface="Cambria Math" panose="02040503050406030204" pitchFamily="18" charset="0"/>
                                </a:rPr>
                                <m:t>𝜔</m:t>
                              </m:r>
                              <m:sSub>
                                <m:sSubPr>
                                  <m:ctrlPr>
                                    <a:rPr kumimoji="1" lang="en-US" altLang="zh-CN" sz="2400" b="0" i="1" smtClean="0">
                                      <a:latin typeface="Cambria Math" panose="02040503050406030204" pitchFamily="18" charset="0"/>
                                      <a:ea typeface="Cambria Math" panose="02040503050406030204" pitchFamily="18" charset="0"/>
                                    </a:rPr>
                                  </m:ctrlPr>
                                </m:sSubPr>
                                <m:e>
                                  <m:r>
                                    <a:rPr kumimoji="1" lang="en-US" altLang="zh-CN" sz="2400" b="0" i="1" smtClean="0">
                                      <a:latin typeface="Cambria Math" panose="02040503050406030204" pitchFamily="18" charset="0"/>
                                      <a:ea typeface="Cambria Math" panose="02040503050406030204" pitchFamily="18" charset="0"/>
                                    </a:rPr>
                                    <m:t>𝐶</m:t>
                                  </m:r>
                                </m:e>
                                <m:sub>
                                  <m:r>
                                    <a:rPr kumimoji="1" lang="en-US" altLang="zh-CN" sz="2400" b="0" i="1" smtClean="0">
                                      <a:latin typeface="Cambria Math" panose="02040503050406030204" pitchFamily="18" charset="0"/>
                                      <a:ea typeface="Cambria Math" panose="02040503050406030204" pitchFamily="18" charset="0"/>
                                    </a:rPr>
                                    <m:t>1</m:t>
                                  </m:r>
                                </m:sub>
                              </m:sSub>
                            </m:den>
                          </m:f>
                        </m:den>
                      </m:f>
                      <m:r>
                        <a:rPr kumimoji="1" lang="en-US" altLang="zh-CN" sz="2400" b="0" i="1" smtClean="0">
                          <a:latin typeface="Cambria Math" panose="02040503050406030204" pitchFamily="18" charset="0"/>
                        </a:rPr>
                        <m:t>=1+</m:t>
                      </m:r>
                      <m:f>
                        <m:fPr>
                          <m:ctrlPr>
                            <a:rPr kumimoji="1" lang="en-US" altLang="zh-CN" sz="2400" b="0" i="1" smtClean="0">
                              <a:latin typeface="Cambria Math" panose="02040503050406030204" pitchFamily="18" charset="0"/>
                            </a:rPr>
                          </m:ctrlPr>
                        </m:fPr>
                        <m:num>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𝑅</m:t>
                              </m:r>
                            </m:e>
                            <m:sub>
                              <m:r>
                                <a:rPr kumimoji="1" lang="en-US" altLang="zh-CN" sz="2400" b="0" i="1" smtClean="0">
                                  <a:latin typeface="Cambria Math" panose="02040503050406030204" pitchFamily="18" charset="0"/>
                                </a:rPr>
                                <m:t>𝑓</m:t>
                              </m:r>
                            </m:sub>
                          </m:sSub>
                        </m:num>
                        <m:den>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𝑅</m:t>
                              </m:r>
                            </m:e>
                            <m:sub>
                              <m:r>
                                <a:rPr kumimoji="1" lang="en-US" altLang="zh-CN" sz="2400" b="0" i="1" smtClean="0">
                                  <a:latin typeface="Cambria Math" panose="02040503050406030204" pitchFamily="18" charset="0"/>
                                </a:rPr>
                                <m:t>1</m:t>
                              </m:r>
                            </m:sub>
                          </m:sSub>
                        </m:den>
                      </m:f>
                      <m:r>
                        <a:rPr kumimoji="1" lang="en-US" altLang="zh-CN" sz="2400" b="0" i="1" smtClean="0">
                          <a:latin typeface="Cambria Math" panose="02040503050406030204" pitchFamily="18" charset="0"/>
                          <a:ea typeface="Cambria Math" panose="02040503050406030204" pitchFamily="18" charset="0"/>
                        </a:rPr>
                        <m:t>∗</m:t>
                      </m:r>
                      <m:f>
                        <m:fPr>
                          <m:ctrlPr>
                            <a:rPr kumimoji="1" lang="en-US" altLang="zh-CN" sz="2400" b="0" i="1" smtClean="0">
                              <a:latin typeface="Cambria Math" panose="02040503050406030204" pitchFamily="18" charset="0"/>
                              <a:ea typeface="Cambria Math" panose="02040503050406030204" pitchFamily="18" charset="0"/>
                            </a:rPr>
                          </m:ctrlPr>
                        </m:fPr>
                        <m:num>
                          <m:r>
                            <a:rPr kumimoji="1" lang="en-US" altLang="zh-CN" sz="2400" b="0" i="1" smtClean="0">
                              <a:latin typeface="Cambria Math" panose="02040503050406030204" pitchFamily="18" charset="0"/>
                              <a:ea typeface="Cambria Math" panose="02040503050406030204" pitchFamily="18" charset="0"/>
                            </a:rPr>
                            <m:t>1</m:t>
                          </m:r>
                        </m:num>
                        <m:den>
                          <m:r>
                            <a:rPr kumimoji="1" lang="en-US" altLang="zh-CN" sz="2400" b="0" i="1" smtClean="0">
                              <a:latin typeface="Cambria Math" panose="02040503050406030204" pitchFamily="18" charset="0"/>
                              <a:ea typeface="Cambria Math" panose="02040503050406030204" pitchFamily="18" charset="0"/>
                            </a:rPr>
                            <m:t>1−</m:t>
                          </m:r>
                          <m:r>
                            <a:rPr kumimoji="1" lang="en-US" altLang="zh-CN" sz="2400" i="1">
                              <a:latin typeface="Cambria Math" panose="02040503050406030204" pitchFamily="18" charset="0"/>
                              <a:ea typeface="Cambria Math" panose="02040503050406030204" pitchFamily="18" charset="0"/>
                            </a:rPr>
                            <m:t>𝑗</m:t>
                          </m:r>
                          <m:f>
                            <m:fPr>
                              <m:ctrlPr>
                                <a:rPr kumimoji="1" lang="en-US" altLang="zh-CN" sz="2400" b="0" i="1" smtClean="0">
                                  <a:latin typeface="Cambria Math" panose="02040503050406030204" pitchFamily="18" charset="0"/>
                                  <a:ea typeface="Cambria Math" panose="02040503050406030204" pitchFamily="18" charset="0"/>
                                </a:rPr>
                              </m:ctrlPr>
                            </m:fPr>
                            <m:num>
                              <m:r>
                                <a:rPr kumimoji="1" lang="en-US" altLang="zh-CN" sz="2400" b="0" i="1" smtClean="0">
                                  <a:latin typeface="Cambria Math" panose="02040503050406030204" pitchFamily="18" charset="0"/>
                                  <a:ea typeface="Cambria Math" panose="02040503050406030204" pitchFamily="18" charset="0"/>
                                </a:rPr>
                                <m:t>1</m:t>
                              </m:r>
                            </m:num>
                            <m:den>
                              <m:r>
                                <a:rPr kumimoji="1" lang="en-US" altLang="zh-CN" sz="2400" i="1">
                                  <a:latin typeface="Cambria Math" panose="02040503050406030204" pitchFamily="18" charset="0"/>
                                  <a:ea typeface="Cambria Math" panose="02040503050406030204" pitchFamily="18" charset="0"/>
                                </a:rPr>
                                <m:t>𝜔</m:t>
                              </m:r>
                              <m:sSub>
                                <m:sSubPr>
                                  <m:ctrlPr>
                                    <a:rPr kumimoji="1" lang="en-US" altLang="zh-CN" sz="2400" i="1">
                                      <a:latin typeface="Cambria Math" panose="02040503050406030204" pitchFamily="18" charset="0"/>
                                      <a:ea typeface="Cambria Math" panose="02040503050406030204" pitchFamily="18" charset="0"/>
                                    </a:rPr>
                                  </m:ctrlPr>
                                </m:sSubPr>
                                <m:e>
                                  <m:r>
                                    <a:rPr kumimoji="1" lang="en-US" altLang="zh-CN" sz="2400" i="1">
                                      <a:latin typeface="Cambria Math" panose="02040503050406030204" pitchFamily="18" charset="0"/>
                                      <a:ea typeface="Cambria Math" panose="02040503050406030204" pitchFamily="18" charset="0"/>
                                    </a:rPr>
                                    <m:t>𝑅</m:t>
                                  </m:r>
                                </m:e>
                                <m:sub>
                                  <m:r>
                                    <a:rPr kumimoji="1" lang="en-US" altLang="zh-CN" sz="2400" i="1">
                                      <a:latin typeface="Cambria Math" panose="02040503050406030204" pitchFamily="18" charset="0"/>
                                      <a:ea typeface="Cambria Math" panose="02040503050406030204" pitchFamily="18" charset="0"/>
                                    </a:rPr>
                                    <m:t>1</m:t>
                                  </m:r>
                                </m:sub>
                              </m:sSub>
                              <m:sSub>
                                <m:sSubPr>
                                  <m:ctrlPr>
                                    <a:rPr kumimoji="1" lang="en-US" altLang="zh-CN" sz="2400" i="1">
                                      <a:latin typeface="Cambria Math" panose="02040503050406030204" pitchFamily="18" charset="0"/>
                                      <a:ea typeface="Cambria Math" panose="02040503050406030204" pitchFamily="18" charset="0"/>
                                    </a:rPr>
                                  </m:ctrlPr>
                                </m:sSubPr>
                                <m:e>
                                  <m:r>
                                    <a:rPr kumimoji="1" lang="en-US" altLang="zh-CN" sz="2400" i="1">
                                      <a:latin typeface="Cambria Math" panose="02040503050406030204" pitchFamily="18" charset="0"/>
                                      <a:ea typeface="Cambria Math" panose="02040503050406030204" pitchFamily="18" charset="0"/>
                                    </a:rPr>
                                    <m:t>𝐶</m:t>
                                  </m:r>
                                </m:e>
                                <m:sub>
                                  <m:r>
                                    <a:rPr kumimoji="1" lang="en-US" altLang="zh-CN" sz="2400" i="1">
                                      <a:latin typeface="Cambria Math" panose="02040503050406030204" pitchFamily="18" charset="0"/>
                                      <a:ea typeface="Cambria Math" panose="02040503050406030204" pitchFamily="18" charset="0"/>
                                    </a:rPr>
                                    <m:t>1</m:t>
                                  </m:r>
                                </m:sub>
                              </m:sSub>
                            </m:den>
                          </m:f>
                        </m:den>
                      </m:f>
                    </m:oMath>
                  </m:oMathPara>
                </a14:m>
                <a:endParaRPr kumimoji="1" lang="zh-CN" altLang="en-US" sz="2400" dirty="0"/>
              </a:p>
            </p:txBody>
          </p:sp>
        </mc:Choice>
        <mc:Fallback>
          <p:sp>
            <p:nvSpPr>
              <p:cNvPr id="4" name="文本框 3"/>
              <p:cNvSpPr txBox="1">
                <a:spLocks noRot="1" noChangeAspect="1" noMove="1" noResize="1" noEditPoints="1" noAdjustHandles="1" noChangeArrowheads="1" noChangeShapeType="1" noTextEdit="1"/>
              </p:cNvSpPr>
              <p:nvPr/>
            </p:nvSpPr>
            <p:spPr>
              <a:xfrm>
                <a:off x="775842" y="2043544"/>
                <a:ext cx="7178696" cy="1096582"/>
              </a:xfrm>
              <a:prstGeom prst="rect">
                <a:avLst/>
              </a:prstGeom>
              <a:blipFill rotWithShape="1">
                <a:blip r:embed="rId2"/>
                <a:stretch>
                  <a:fillRect l="-707" t="-1149" r="-177" b="-6897"/>
                </a:stretch>
              </a:blipFill>
            </p:spPr>
            <p:txBody>
              <a:bodyPr/>
              <a:lstStyle/>
              <a:p>
                <a:r>
                  <a:rPr lang="zh-CN" altLang="en-US">
                    <a:noFill/>
                  </a:rPr>
                  <a:t> </a:t>
                </a:r>
                <a:endParaRPr lang="zh-CN" altLang="en-US">
                  <a:noFill/>
                </a:endParaRPr>
              </a:p>
            </p:txBody>
          </p:sp>
        </mc:Fallback>
      </mc:AlternateContent>
      <p:grpSp>
        <p:nvGrpSpPr>
          <p:cNvPr id="8" name="组合 7"/>
          <p:cNvGrpSpPr/>
          <p:nvPr/>
        </p:nvGrpSpPr>
        <p:grpSpPr>
          <a:xfrm>
            <a:off x="8188034" y="839248"/>
            <a:ext cx="3668835" cy="4294269"/>
            <a:chOff x="8271164" y="839248"/>
            <a:chExt cx="3668835" cy="4294269"/>
          </a:xfrm>
        </p:grpSpPr>
        <p:pic>
          <p:nvPicPr>
            <p:cNvPr id="3" name="图片 2"/>
            <p:cNvPicPr>
              <a:picLocks noChangeAspect="1"/>
            </p:cNvPicPr>
            <p:nvPr/>
          </p:nvPicPr>
          <p:blipFill>
            <a:blip r:embed="rId3"/>
            <a:stretch>
              <a:fillRect/>
            </a:stretch>
          </p:blipFill>
          <p:spPr>
            <a:xfrm>
              <a:off x="8271164" y="839248"/>
              <a:ext cx="3668835" cy="4076484"/>
            </a:xfrm>
            <a:prstGeom prst="rect">
              <a:avLst/>
            </a:prstGeom>
          </p:spPr>
        </p:pic>
        <p:sp>
          <p:nvSpPr>
            <p:cNvPr id="5" name="椭圆 4"/>
            <p:cNvSpPr/>
            <p:nvPr/>
          </p:nvSpPr>
          <p:spPr>
            <a:xfrm>
              <a:off x="9571749" y="3484642"/>
              <a:ext cx="759413" cy="1648875"/>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线箭头连接符 5"/>
            <p:cNvCxnSpPr/>
            <p:nvPr/>
          </p:nvCxnSpPr>
          <p:spPr>
            <a:xfrm>
              <a:off x="10331162" y="4276036"/>
              <a:ext cx="671516" cy="242887"/>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0988412" y="4433837"/>
              <a:ext cx="945171" cy="369332"/>
            </a:xfrm>
            <a:prstGeom prst="rect">
              <a:avLst/>
            </a:prstGeom>
            <a:noFill/>
          </p:spPr>
          <p:txBody>
            <a:bodyPr wrap="square" rtlCol="0">
              <a:spAutoFit/>
            </a:bodyPr>
            <a:lstStyle/>
            <a:p>
              <a:r>
                <a:rPr kumimoji="1" lang="zh-CN" altLang="en-US" dirty="0">
                  <a:latin typeface="Times New Roman" panose="02020603050405020304" pitchFamily="18" charset="0"/>
                  <a:cs typeface="Times New Roman" panose="02020603050405020304" pitchFamily="18" charset="0"/>
                </a:rPr>
                <a:t>阻抗</a:t>
              </a:r>
              <a:r>
                <a:rPr kumimoji="1" lang="en-US" altLang="zh-CN" dirty="0">
                  <a:latin typeface="Times New Roman" panose="02020603050405020304" pitchFamily="18" charset="0"/>
                  <a:cs typeface="Times New Roman" panose="02020603050405020304" pitchFamily="18" charset="0"/>
                </a:rPr>
                <a:t>Z</a:t>
              </a:r>
              <a:endParaRPr kumimoji="1" lang="zh-CN" altLang="en-US" dirty="0">
                <a:latin typeface="Times New Roman" panose="02020603050405020304" pitchFamily="18" charset="0"/>
                <a:cs typeface="Times New Roman" panose="02020603050405020304" pitchFamily="18" charset="0"/>
              </a:endParaRPr>
            </a:p>
          </p:txBody>
        </p:sp>
      </p:grpSp>
      <mc:AlternateContent xmlns:mc="http://schemas.openxmlformats.org/markup-compatibility/2006">
        <mc:Choice xmlns:a14="http://schemas.microsoft.com/office/drawing/2010/main" Requires="a14">
          <p:sp>
            <p:nvSpPr>
              <p:cNvPr id="9" name="文本框 8">
                <a:extLst>
                  <a:ext uri="{FF2B5EF4-FFF2-40B4-BE49-F238E27FC236}">
                    <ele attr="{E0811F84-FFD1-634D-A119-ED62E6E75D2C}"/>
                  </a:ext>
                </a:extLst>
              </p:cNvPr>
              <p:cNvSpPr txBox="1"/>
              <p:nvPr/>
            </p:nvSpPr>
            <p:spPr>
              <a:xfrm>
                <a:off x="928255" y="3244334"/>
                <a:ext cx="2004202" cy="7543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zh-CN" altLang="en-US" sz="2400" i="1" smtClean="0">
                          <a:latin typeface="Cambria Math" panose="02040503050406030204" pitchFamily="18" charset="0"/>
                        </a:rPr>
                        <m:t>令</m:t>
                      </m:r>
                      <m:r>
                        <a:rPr kumimoji="1" lang="zh-CN" altLang="en-US" sz="2400" b="0" i="1" smtClean="0">
                          <a:latin typeface="Cambria Math" panose="02040503050406030204" pitchFamily="18" charset="0"/>
                        </a:rPr>
                        <m:t>  </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ea typeface="Cambria Math" panose="02040503050406030204" pitchFamily="18" charset="0"/>
                            </a:rPr>
                            <m:t>𝜔</m:t>
                          </m:r>
                        </m:e>
                        <m:sub>
                          <m:r>
                            <a:rPr kumimoji="1" lang="en-US" altLang="zh-CN" sz="2400" b="0" i="1" smtClean="0">
                              <a:latin typeface="Cambria Math" panose="02040503050406030204" pitchFamily="18" charset="0"/>
                            </a:rPr>
                            <m:t>𝐶</m:t>
                          </m:r>
                        </m:sub>
                      </m:sSub>
                      <m:r>
                        <a:rPr kumimoji="1" lang="en-US" altLang="zh-CN" sz="2400" b="0" i="1" smtClean="0">
                          <a:latin typeface="Cambria Math" panose="02040503050406030204" pitchFamily="18" charset="0"/>
                        </a:rPr>
                        <m:t>=</m:t>
                      </m:r>
                      <m:f>
                        <m:fPr>
                          <m:ctrlPr>
                            <a:rPr kumimoji="1" lang="en-US" altLang="zh-CN" sz="2400" b="0" i="1" smtClean="0">
                              <a:latin typeface="Cambria Math" panose="02040503050406030204" pitchFamily="18" charset="0"/>
                            </a:rPr>
                          </m:ctrlPr>
                        </m:fPr>
                        <m:num>
                          <m:r>
                            <a:rPr kumimoji="1" lang="en-US" altLang="zh-CN" sz="2400" b="0" i="1" smtClean="0">
                              <a:latin typeface="Cambria Math" panose="02040503050406030204" pitchFamily="18" charset="0"/>
                            </a:rPr>
                            <m:t>1</m:t>
                          </m:r>
                        </m:num>
                        <m:den>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𝑅</m:t>
                              </m:r>
                            </m:e>
                            <m:sub>
                              <m:r>
                                <a:rPr kumimoji="1" lang="en-US" altLang="zh-CN" sz="2400" b="0" i="1" smtClean="0">
                                  <a:latin typeface="Cambria Math" panose="02040503050406030204" pitchFamily="18" charset="0"/>
                                </a:rPr>
                                <m:t>1</m:t>
                              </m:r>
                            </m:sub>
                          </m:sSub>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𝐶</m:t>
                              </m:r>
                            </m:e>
                            <m:sub>
                              <m:r>
                                <a:rPr kumimoji="1" lang="en-US" altLang="zh-CN" sz="2400" b="0" i="1" smtClean="0">
                                  <a:latin typeface="Cambria Math" panose="02040503050406030204" pitchFamily="18" charset="0"/>
                                </a:rPr>
                                <m:t>1</m:t>
                              </m:r>
                            </m:sub>
                          </m:sSub>
                        </m:den>
                      </m:f>
                      <m:r>
                        <a:rPr kumimoji="1" lang="zh-CN" altLang="en-US" sz="2400" b="0" i="1" smtClean="0">
                          <a:latin typeface="Cambria Math" panose="02040503050406030204" pitchFamily="18" charset="0"/>
                        </a:rPr>
                        <m:t> </m:t>
                      </m:r>
                    </m:oMath>
                  </m:oMathPara>
                </a14:m>
                <a:endParaRPr kumimoji="1" lang="zh-CN" altLang="en-US" sz="2400" dirty="0"/>
              </a:p>
            </p:txBody>
          </p:sp>
        </mc:Choice>
        <mc:Fallback>
          <p:sp>
            <p:nvSpPr>
              <p:cNvPr id="9" name="文本框 8"/>
              <p:cNvSpPr txBox="1">
                <a:spLocks noRot="1" noChangeAspect="1" noMove="1" noResize="1" noEditPoints="1" noAdjustHandles="1" noChangeArrowheads="1" noChangeShapeType="1" noTextEdit="1"/>
              </p:cNvSpPr>
              <p:nvPr/>
            </p:nvSpPr>
            <p:spPr>
              <a:xfrm>
                <a:off x="928255" y="3244334"/>
                <a:ext cx="2004202" cy="754309"/>
              </a:xfrm>
              <a:prstGeom prst="rect">
                <a:avLst/>
              </a:prstGeom>
              <a:blipFill rotWithShape="1">
                <a:blip r:embed="rId4"/>
                <a:stretch>
                  <a:fillRect l="-4403" r="-5031" b="-8197"/>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0" name="矩形 9">
                <a:extLst>
                  <a:ext uri="{FF2B5EF4-FFF2-40B4-BE49-F238E27FC236}">
                    <ele attr="{9CFCCE04-B394-6943-89AD-DB4E53FE22BE}"/>
                  </a:ext>
                </a:extLst>
              </p:cNvPr>
              <p:cNvSpPr/>
              <p:nvPr/>
            </p:nvSpPr>
            <p:spPr>
              <a:xfrm>
                <a:off x="3625564" y="3198167"/>
                <a:ext cx="1930785" cy="8466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i="1" smtClean="0">
                              <a:solidFill>
                                <a:prstClr val="black"/>
                              </a:solidFill>
                              <a:latin typeface="Cambria Math" panose="02040503050406030204" pitchFamily="18" charset="0"/>
                            </a:rPr>
                          </m:ctrlPr>
                        </m:sSubPr>
                        <m:e>
                          <m:r>
                            <a:rPr kumimoji="1" lang="en-US" altLang="zh-CN" sz="2400" b="0" i="1" smtClean="0">
                              <a:solidFill>
                                <a:prstClr val="black"/>
                              </a:solidFill>
                              <a:latin typeface="Cambria Math" panose="02040503050406030204" pitchFamily="18" charset="0"/>
                              <a:ea typeface="Cambria Math" panose="02040503050406030204" pitchFamily="18" charset="0"/>
                            </a:rPr>
                            <m:t>𝑓</m:t>
                          </m:r>
                        </m:e>
                        <m:sub>
                          <m:r>
                            <a:rPr kumimoji="1" lang="en-US" altLang="zh-CN" sz="2400" i="1">
                              <a:solidFill>
                                <a:prstClr val="black"/>
                              </a:solidFill>
                              <a:latin typeface="Cambria Math" panose="02040503050406030204" pitchFamily="18" charset="0"/>
                            </a:rPr>
                            <m:t>𝐶</m:t>
                          </m:r>
                        </m:sub>
                      </m:sSub>
                      <m:r>
                        <a:rPr kumimoji="1" lang="en-US" altLang="zh-CN" sz="2400" i="1">
                          <a:solidFill>
                            <a:prstClr val="black"/>
                          </a:solidFill>
                          <a:latin typeface="Cambria Math" panose="02040503050406030204" pitchFamily="18" charset="0"/>
                        </a:rPr>
                        <m:t>=</m:t>
                      </m:r>
                      <m:f>
                        <m:fPr>
                          <m:ctrlPr>
                            <a:rPr kumimoji="1" lang="en-US" altLang="zh-CN" sz="2400" i="1">
                              <a:solidFill>
                                <a:prstClr val="black"/>
                              </a:solidFill>
                              <a:latin typeface="Cambria Math" panose="02040503050406030204" pitchFamily="18" charset="0"/>
                            </a:rPr>
                          </m:ctrlPr>
                        </m:fPr>
                        <m:num>
                          <m:r>
                            <a:rPr kumimoji="1" lang="en-US" altLang="zh-CN" sz="2400" i="1">
                              <a:solidFill>
                                <a:prstClr val="black"/>
                              </a:solidFill>
                              <a:latin typeface="Cambria Math" panose="02040503050406030204" pitchFamily="18" charset="0"/>
                            </a:rPr>
                            <m:t>1</m:t>
                          </m:r>
                        </m:num>
                        <m:den>
                          <m:sSub>
                            <m:sSubPr>
                              <m:ctrlPr>
                                <a:rPr kumimoji="1" lang="en-US" altLang="zh-CN" sz="2400" i="1">
                                  <a:solidFill>
                                    <a:prstClr val="black"/>
                                  </a:solidFill>
                                  <a:latin typeface="Cambria Math" panose="02040503050406030204" pitchFamily="18" charset="0"/>
                                </a:rPr>
                              </m:ctrlPr>
                            </m:sSubPr>
                            <m:e>
                              <m:r>
                                <a:rPr kumimoji="1" lang="en-US" altLang="zh-CN" sz="2400" b="0" i="1" smtClean="0">
                                  <a:solidFill>
                                    <a:prstClr val="black"/>
                                  </a:solidFill>
                                  <a:latin typeface="Cambria Math" panose="02040503050406030204" pitchFamily="18" charset="0"/>
                                </a:rPr>
                                <m:t>2</m:t>
                              </m:r>
                              <m:r>
                                <a:rPr kumimoji="1" lang="en-US" altLang="zh-CN" sz="2400" b="0" i="1" smtClean="0">
                                  <a:solidFill>
                                    <a:prstClr val="black"/>
                                  </a:solidFill>
                                  <a:latin typeface="Cambria Math" panose="02040503050406030204" pitchFamily="18" charset="0"/>
                                  <a:ea typeface="Cambria Math" panose="02040503050406030204" pitchFamily="18" charset="0"/>
                                </a:rPr>
                                <m:t>𝜋</m:t>
                              </m:r>
                              <m:r>
                                <a:rPr kumimoji="1" lang="en-US" altLang="zh-CN" sz="2400" i="1">
                                  <a:solidFill>
                                    <a:prstClr val="black"/>
                                  </a:solidFill>
                                  <a:latin typeface="Cambria Math" panose="02040503050406030204" pitchFamily="18" charset="0"/>
                                </a:rPr>
                                <m:t>𝑅</m:t>
                              </m:r>
                            </m:e>
                            <m:sub>
                              <m:r>
                                <a:rPr kumimoji="1" lang="en-US" altLang="zh-CN" sz="2400" i="1">
                                  <a:solidFill>
                                    <a:prstClr val="black"/>
                                  </a:solidFill>
                                  <a:latin typeface="Cambria Math" panose="02040503050406030204" pitchFamily="18" charset="0"/>
                                </a:rPr>
                                <m:t>1</m:t>
                              </m:r>
                            </m:sub>
                          </m:sSub>
                          <m:sSub>
                            <m:sSubPr>
                              <m:ctrlPr>
                                <a:rPr kumimoji="1" lang="en-US" altLang="zh-CN" sz="2400" i="1">
                                  <a:solidFill>
                                    <a:prstClr val="black"/>
                                  </a:solidFill>
                                  <a:latin typeface="Cambria Math" panose="02040503050406030204" pitchFamily="18" charset="0"/>
                                </a:rPr>
                              </m:ctrlPr>
                            </m:sSubPr>
                            <m:e>
                              <m:r>
                                <a:rPr kumimoji="1" lang="en-US" altLang="zh-CN" sz="2400" i="1">
                                  <a:solidFill>
                                    <a:prstClr val="black"/>
                                  </a:solidFill>
                                  <a:latin typeface="Cambria Math" panose="02040503050406030204" pitchFamily="18" charset="0"/>
                                </a:rPr>
                                <m:t>𝐶</m:t>
                              </m:r>
                            </m:e>
                            <m:sub>
                              <m:r>
                                <a:rPr kumimoji="1" lang="en-US" altLang="zh-CN" sz="2400" i="1">
                                  <a:solidFill>
                                    <a:prstClr val="black"/>
                                  </a:solidFill>
                                  <a:latin typeface="Cambria Math" panose="02040503050406030204" pitchFamily="18" charset="0"/>
                                </a:rPr>
                                <m:t>1</m:t>
                              </m:r>
                            </m:sub>
                          </m:sSub>
                        </m:den>
                      </m:f>
                    </m:oMath>
                  </m:oMathPara>
                </a14:m>
                <a:endParaRPr lang="zh-CN" altLang="en-US" dirty="0"/>
              </a:p>
            </p:txBody>
          </p:sp>
        </mc:Choice>
        <mc:Fallback>
          <p:sp>
            <p:nvSpPr>
              <p:cNvPr id="10" name="矩形 9"/>
              <p:cNvSpPr>
                <a:spLocks noRot="1" noChangeAspect="1" noMove="1" noResize="1" noEditPoints="1" noAdjustHandles="1" noChangeArrowheads="1" noChangeShapeType="1" noTextEdit="1"/>
              </p:cNvSpPr>
              <p:nvPr/>
            </p:nvSpPr>
            <p:spPr>
              <a:xfrm>
                <a:off x="3625564" y="3198167"/>
                <a:ext cx="1930785" cy="846642"/>
              </a:xfrm>
              <a:prstGeom prst="rect">
                <a:avLst/>
              </a:prstGeom>
              <a:blipFill rotWithShape="1">
                <a:blip r:embed="rId5"/>
                <a:stretch>
                  <a:fillRect b="-3030"/>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1" name="文本框 10">
                <a:extLst>
                  <a:ext uri="{FF2B5EF4-FFF2-40B4-BE49-F238E27FC236}">
                    <ele attr="{60A08403-B0B0-AD4B-B8C7-412171BF3D8A}"/>
                  </a:ext>
                </a:extLst>
              </p:cNvPr>
              <p:cNvSpPr txBox="1"/>
              <p:nvPr/>
            </p:nvSpPr>
            <p:spPr>
              <a:xfrm>
                <a:off x="921796" y="4309079"/>
                <a:ext cx="5760295" cy="10807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i="1" smtClean="0">
                              <a:latin typeface="Cambria Math" panose="02040503050406030204" pitchFamily="18" charset="0"/>
                            </a:rPr>
                          </m:ctrlPr>
                        </m:sSubPr>
                        <m:e>
                          <m:r>
                            <a:rPr kumimoji="1" lang="en-US" altLang="zh-CN" sz="2400" b="0" i="1" smtClean="0">
                              <a:latin typeface="Cambria Math" panose="02040503050406030204" pitchFamily="18" charset="0"/>
                            </a:rPr>
                            <m:t>𝐴</m:t>
                          </m:r>
                        </m:e>
                        <m:sub>
                          <m:r>
                            <a:rPr kumimoji="1" lang="en-US" altLang="zh-CN" sz="2400" b="0" i="1" smtClean="0">
                              <a:latin typeface="Cambria Math" panose="02040503050406030204" pitchFamily="18" charset="0"/>
                            </a:rPr>
                            <m:t>𝑈𝑓</m:t>
                          </m:r>
                        </m:sub>
                      </m:sSub>
                      <m:r>
                        <a:rPr kumimoji="1" lang="en-US" altLang="zh-CN" sz="2400" b="0" i="1" smtClean="0">
                          <a:latin typeface="Cambria Math" panose="02040503050406030204" pitchFamily="18" charset="0"/>
                        </a:rPr>
                        <m:t>=1+</m:t>
                      </m:r>
                      <m:f>
                        <m:fPr>
                          <m:ctrlPr>
                            <a:rPr kumimoji="1" lang="en-US" altLang="zh-CN" sz="2400" b="0" i="1" smtClean="0">
                              <a:latin typeface="Cambria Math" panose="02040503050406030204" pitchFamily="18" charset="0"/>
                            </a:rPr>
                          </m:ctrlPr>
                        </m:fPr>
                        <m:num>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𝑅</m:t>
                              </m:r>
                            </m:e>
                            <m:sub>
                              <m:r>
                                <a:rPr kumimoji="1" lang="en-US" altLang="zh-CN" sz="2400" b="0" i="1" smtClean="0">
                                  <a:latin typeface="Cambria Math" panose="02040503050406030204" pitchFamily="18" charset="0"/>
                                </a:rPr>
                                <m:t>𝑓</m:t>
                              </m:r>
                            </m:sub>
                          </m:sSub>
                        </m:num>
                        <m:den>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𝑅</m:t>
                              </m:r>
                            </m:e>
                            <m:sub>
                              <m:r>
                                <a:rPr kumimoji="1" lang="en-US" altLang="zh-CN" sz="2400" b="0" i="1" smtClean="0">
                                  <a:latin typeface="Cambria Math" panose="02040503050406030204" pitchFamily="18" charset="0"/>
                                </a:rPr>
                                <m:t>1</m:t>
                              </m:r>
                            </m:sub>
                          </m:sSub>
                        </m:den>
                      </m:f>
                      <m:r>
                        <a:rPr kumimoji="1" lang="en-US" altLang="zh-CN" sz="2400" b="0" i="1" smtClean="0">
                          <a:latin typeface="Cambria Math" panose="02040503050406030204" pitchFamily="18" charset="0"/>
                          <a:ea typeface="Cambria Math" panose="02040503050406030204" pitchFamily="18" charset="0"/>
                        </a:rPr>
                        <m:t>∗</m:t>
                      </m:r>
                      <m:f>
                        <m:fPr>
                          <m:ctrlPr>
                            <a:rPr kumimoji="1" lang="en-US" altLang="zh-CN" sz="2400" b="0" i="1" smtClean="0">
                              <a:latin typeface="Cambria Math" panose="02040503050406030204" pitchFamily="18" charset="0"/>
                              <a:ea typeface="Cambria Math" panose="02040503050406030204" pitchFamily="18" charset="0"/>
                            </a:rPr>
                          </m:ctrlPr>
                        </m:fPr>
                        <m:num>
                          <m:r>
                            <a:rPr kumimoji="1" lang="en-US" altLang="zh-CN" sz="2400" b="0" i="1" smtClean="0">
                              <a:latin typeface="Cambria Math" panose="02040503050406030204" pitchFamily="18" charset="0"/>
                              <a:ea typeface="Cambria Math" panose="02040503050406030204" pitchFamily="18" charset="0"/>
                            </a:rPr>
                            <m:t>1</m:t>
                          </m:r>
                        </m:num>
                        <m:den>
                          <m:r>
                            <a:rPr kumimoji="1" lang="en-US" altLang="zh-CN" sz="2400" b="0" i="1" smtClean="0">
                              <a:latin typeface="Cambria Math" panose="02040503050406030204" pitchFamily="18" charset="0"/>
                              <a:ea typeface="Cambria Math" panose="02040503050406030204" pitchFamily="18" charset="0"/>
                            </a:rPr>
                            <m:t>1−</m:t>
                          </m:r>
                          <m:r>
                            <a:rPr kumimoji="1" lang="en-US" altLang="zh-CN" sz="2400" b="0" i="1" smtClean="0">
                              <a:latin typeface="Cambria Math" panose="02040503050406030204" pitchFamily="18" charset="0"/>
                              <a:ea typeface="Cambria Math" panose="02040503050406030204" pitchFamily="18" charset="0"/>
                            </a:rPr>
                            <m:t>𝑗</m:t>
                          </m:r>
                          <m:f>
                            <m:fPr>
                              <m:ctrlPr>
                                <a:rPr kumimoji="1" lang="en-US" altLang="zh-CN" sz="2400" b="0" i="1" smtClean="0">
                                  <a:latin typeface="Cambria Math" panose="02040503050406030204" pitchFamily="18" charset="0"/>
                                  <a:ea typeface="Cambria Math" panose="02040503050406030204" pitchFamily="18" charset="0"/>
                                </a:rPr>
                              </m:ctrlPr>
                            </m:fPr>
                            <m:num>
                              <m:sSub>
                                <m:sSubPr>
                                  <m:ctrlPr>
                                    <a:rPr kumimoji="1" lang="en-US" altLang="zh-CN" sz="2400" i="1">
                                      <a:latin typeface="Cambria Math" panose="02040503050406030204" pitchFamily="18" charset="0"/>
                                      <a:ea typeface="Cambria Math" panose="02040503050406030204" pitchFamily="18" charset="0"/>
                                    </a:rPr>
                                  </m:ctrlPr>
                                </m:sSubPr>
                                <m:e>
                                  <m:r>
                                    <a:rPr kumimoji="1" lang="en-US" altLang="zh-CN" sz="2400" i="1">
                                      <a:latin typeface="Cambria Math" panose="02040503050406030204" pitchFamily="18" charset="0"/>
                                      <a:ea typeface="Cambria Math" panose="02040503050406030204" pitchFamily="18" charset="0"/>
                                    </a:rPr>
                                    <m:t>𝜔</m:t>
                                  </m:r>
                                </m:e>
                                <m:sub>
                                  <m:r>
                                    <a:rPr kumimoji="1" lang="en-US" altLang="zh-CN" sz="2400" i="1">
                                      <a:latin typeface="Cambria Math" panose="02040503050406030204" pitchFamily="18" charset="0"/>
                                      <a:ea typeface="Cambria Math" panose="02040503050406030204" pitchFamily="18" charset="0"/>
                                    </a:rPr>
                                    <m:t>𝐶</m:t>
                                  </m:r>
                                </m:sub>
                              </m:sSub>
                            </m:num>
                            <m:den>
                              <m:r>
                                <a:rPr kumimoji="1" lang="en-US" altLang="zh-CN" sz="2400" i="1">
                                  <a:latin typeface="Cambria Math" panose="02040503050406030204" pitchFamily="18" charset="0"/>
                                  <a:ea typeface="Cambria Math" panose="02040503050406030204" pitchFamily="18" charset="0"/>
                                </a:rPr>
                                <m:t>𝜔</m:t>
                              </m:r>
                            </m:den>
                          </m:f>
                        </m:den>
                      </m:f>
                      <m:r>
                        <a:rPr kumimoji="1" lang="en-US" altLang="zh-CN" sz="2400" b="0" i="1" smtClean="0">
                          <a:latin typeface="Cambria Math" panose="02040503050406030204" pitchFamily="18" charset="0"/>
                          <a:ea typeface="Cambria Math" panose="02040503050406030204" pitchFamily="18" charset="0"/>
                        </a:rPr>
                        <m:t>=</m:t>
                      </m:r>
                      <m:r>
                        <a:rPr kumimoji="1" lang="en-US" altLang="zh-CN" sz="2400" i="1">
                          <a:latin typeface="Cambria Math" panose="02040503050406030204" pitchFamily="18" charset="0"/>
                        </a:rPr>
                        <m:t>1+</m:t>
                      </m:r>
                      <m:f>
                        <m:fPr>
                          <m:ctrlPr>
                            <a:rPr kumimoji="1" lang="en-US" altLang="zh-CN" sz="2400" i="1">
                              <a:latin typeface="Cambria Math" panose="02040503050406030204" pitchFamily="18" charset="0"/>
                            </a:rPr>
                          </m:ctrlPr>
                        </m:fPr>
                        <m:num>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𝑅</m:t>
                              </m:r>
                            </m:e>
                            <m:sub>
                              <m:r>
                                <a:rPr kumimoji="1" lang="en-US" altLang="zh-CN" sz="2400" i="1">
                                  <a:latin typeface="Cambria Math" panose="02040503050406030204" pitchFamily="18" charset="0"/>
                                </a:rPr>
                                <m:t>𝑓</m:t>
                              </m:r>
                            </m:sub>
                          </m:sSub>
                        </m:num>
                        <m:den>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𝑅</m:t>
                              </m:r>
                            </m:e>
                            <m:sub>
                              <m:r>
                                <a:rPr kumimoji="1" lang="en-US" altLang="zh-CN" sz="2400" i="1">
                                  <a:latin typeface="Cambria Math" panose="02040503050406030204" pitchFamily="18" charset="0"/>
                                </a:rPr>
                                <m:t>1</m:t>
                              </m:r>
                            </m:sub>
                          </m:sSub>
                        </m:den>
                      </m:f>
                      <m:r>
                        <a:rPr kumimoji="1" lang="en-US" altLang="zh-CN" sz="2400" i="1">
                          <a:latin typeface="Cambria Math" panose="02040503050406030204" pitchFamily="18" charset="0"/>
                          <a:ea typeface="Cambria Math" panose="02040503050406030204" pitchFamily="18" charset="0"/>
                        </a:rPr>
                        <m:t>∗</m:t>
                      </m:r>
                      <m:f>
                        <m:fPr>
                          <m:ctrlPr>
                            <a:rPr kumimoji="1" lang="en-US" altLang="zh-CN" sz="2400" i="1">
                              <a:latin typeface="Cambria Math" panose="02040503050406030204" pitchFamily="18" charset="0"/>
                              <a:ea typeface="Cambria Math" panose="02040503050406030204" pitchFamily="18" charset="0"/>
                            </a:rPr>
                          </m:ctrlPr>
                        </m:fPr>
                        <m:num>
                          <m:r>
                            <a:rPr kumimoji="1" lang="en-US" altLang="zh-CN" sz="2400" i="1">
                              <a:latin typeface="Cambria Math" panose="02040503050406030204" pitchFamily="18" charset="0"/>
                              <a:ea typeface="Cambria Math" panose="02040503050406030204" pitchFamily="18" charset="0"/>
                            </a:rPr>
                            <m:t>1</m:t>
                          </m:r>
                        </m:num>
                        <m:den>
                          <m:r>
                            <a:rPr kumimoji="1" lang="en-US" altLang="zh-CN" sz="2400" i="1">
                              <a:latin typeface="Cambria Math" panose="02040503050406030204" pitchFamily="18" charset="0"/>
                              <a:ea typeface="Cambria Math" panose="02040503050406030204" pitchFamily="18" charset="0"/>
                            </a:rPr>
                            <m:t>1−</m:t>
                          </m:r>
                          <m:r>
                            <a:rPr kumimoji="1" lang="en-US" altLang="zh-CN" sz="2400" i="1">
                              <a:latin typeface="Cambria Math" panose="02040503050406030204" pitchFamily="18" charset="0"/>
                              <a:ea typeface="Cambria Math" panose="02040503050406030204" pitchFamily="18" charset="0"/>
                            </a:rPr>
                            <m:t>𝑗</m:t>
                          </m:r>
                          <m:f>
                            <m:fPr>
                              <m:ctrlPr>
                                <a:rPr kumimoji="1" lang="en-US" altLang="zh-CN" sz="2400" i="1">
                                  <a:latin typeface="Cambria Math" panose="02040503050406030204" pitchFamily="18" charset="0"/>
                                  <a:ea typeface="Cambria Math" panose="02040503050406030204" pitchFamily="18" charset="0"/>
                                </a:rPr>
                              </m:ctrlPr>
                            </m:fPr>
                            <m:num>
                              <m:sSub>
                                <m:sSubPr>
                                  <m:ctrlPr>
                                    <a:rPr kumimoji="1" lang="en-US" altLang="zh-CN" sz="2400" i="1">
                                      <a:latin typeface="Cambria Math" panose="02040503050406030204" pitchFamily="18" charset="0"/>
                                      <a:ea typeface="Cambria Math" panose="02040503050406030204" pitchFamily="18" charset="0"/>
                                    </a:rPr>
                                  </m:ctrlPr>
                                </m:sSubPr>
                                <m:e>
                                  <m:r>
                                    <a:rPr kumimoji="1" lang="en-US" altLang="zh-CN" sz="2400" i="1">
                                      <a:latin typeface="Cambria Math" panose="02040503050406030204" pitchFamily="18" charset="0"/>
                                      <a:ea typeface="Cambria Math" panose="02040503050406030204" pitchFamily="18" charset="0"/>
                                    </a:rPr>
                                    <m:t>𝑓</m:t>
                                  </m:r>
                                </m:e>
                                <m:sub>
                                  <m:r>
                                    <a:rPr kumimoji="1" lang="en-US" altLang="zh-CN" sz="2400" i="1">
                                      <a:latin typeface="Cambria Math" panose="02040503050406030204" pitchFamily="18" charset="0"/>
                                      <a:ea typeface="Cambria Math" panose="02040503050406030204" pitchFamily="18" charset="0"/>
                                    </a:rPr>
                                    <m:t>𝐶</m:t>
                                  </m:r>
                                </m:sub>
                              </m:sSub>
                            </m:num>
                            <m:den>
                              <m:r>
                                <a:rPr kumimoji="1" lang="en-US" altLang="zh-CN" sz="2400" b="0" i="1" smtClean="0">
                                  <a:latin typeface="Cambria Math" panose="02040503050406030204" pitchFamily="18" charset="0"/>
                                  <a:ea typeface="Cambria Math" panose="02040503050406030204" pitchFamily="18" charset="0"/>
                                </a:rPr>
                                <m:t>𝑓</m:t>
                              </m:r>
                            </m:den>
                          </m:f>
                        </m:den>
                      </m:f>
                    </m:oMath>
                  </m:oMathPara>
                </a14:m>
                <a:endParaRPr kumimoji="1" lang="zh-CN" altLang="en-US" sz="2400" dirty="0"/>
              </a:p>
            </p:txBody>
          </p:sp>
        </mc:Choice>
        <mc:Fallback>
          <p:sp>
            <p:nvSpPr>
              <p:cNvPr id="11" name="文本框 10"/>
              <p:cNvSpPr txBox="1">
                <a:spLocks noRot="1" noChangeAspect="1" noMove="1" noResize="1" noEditPoints="1" noAdjustHandles="1" noChangeArrowheads="1" noChangeShapeType="1" noTextEdit="1"/>
              </p:cNvSpPr>
              <p:nvPr/>
            </p:nvSpPr>
            <p:spPr>
              <a:xfrm>
                <a:off x="921796" y="4309079"/>
                <a:ext cx="5760295" cy="1080745"/>
              </a:xfrm>
              <a:prstGeom prst="rect">
                <a:avLst/>
              </a:prstGeom>
              <a:blipFill rotWithShape="1">
                <a:blip r:embed="rId6"/>
                <a:stretch>
                  <a:fillRect l="-661" t="-1163" r="-220" b="-11628"/>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2" name="矩形 11">
                <a:extLst>
                  <a:ext uri="{FF2B5EF4-FFF2-40B4-BE49-F238E27FC236}">
                    <ele attr="{215D9CAB-A71E-B241-8D00-886F9E6230ED}"/>
                  </a:ext>
                </a:extLst>
              </p:cNvPr>
              <p:cNvSpPr/>
              <p:nvPr/>
            </p:nvSpPr>
            <p:spPr>
              <a:xfrm>
                <a:off x="921796" y="5230773"/>
                <a:ext cx="1730153" cy="8547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zh-CN" sz="2400" b="0" i="1" smtClean="0">
                          <a:solidFill>
                            <a:prstClr val="black"/>
                          </a:solidFill>
                          <a:latin typeface="Cambria Math" panose="02040503050406030204" pitchFamily="18" charset="0"/>
                        </a:rPr>
                        <m:t>𝐴</m:t>
                      </m:r>
                      <m:r>
                        <a:rPr kumimoji="1" lang="en-US" altLang="zh-CN" sz="2400" i="1">
                          <a:solidFill>
                            <a:prstClr val="black"/>
                          </a:solidFill>
                          <a:latin typeface="Cambria Math" panose="02040503050406030204" pitchFamily="18" charset="0"/>
                        </a:rPr>
                        <m:t>=</m:t>
                      </m:r>
                      <m:r>
                        <a:rPr kumimoji="1" lang="en-US" altLang="zh-CN" sz="2400" b="0" i="1" smtClean="0">
                          <a:solidFill>
                            <a:prstClr val="black"/>
                          </a:solidFill>
                          <a:latin typeface="Cambria Math" panose="02040503050406030204" pitchFamily="18" charset="0"/>
                        </a:rPr>
                        <m:t>1+</m:t>
                      </m:r>
                      <m:f>
                        <m:fPr>
                          <m:ctrlPr>
                            <a:rPr kumimoji="1" lang="en-US" altLang="zh-CN" sz="2400" i="1">
                              <a:solidFill>
                                <a:prstClr val="black"/>
                              </a:solidFill>
                              <a:latin typeface="Cambria Math" panose="02040503050406030204" pitchFamily="18" charset="0"/>
                            </a:rPr>
                          </m:ctrlPr>
                        </m:fPr>
                        <m:num>
                          <m:sSub>
                            <m:sSubPr>
                              <m:ctrlPr>
                                <a:rPr kumimoji="1" lang="en-US" altLang="zh-CN" sz="2400" i="1" smtClean="0">
                                  <a:solidFill>
                                    <a:prstClr val="black"/>
                                  </a:solidFill>
                                  <a:latin typeface="Cambria Math" panose="02040503050406030204" pitchFamily="18" charset="0"/>
                                </a:rPr>
                              </m:ctrlPr>
                            </m:sSubPr>
                            <m:e>
                              <m:r>
                                <a:rPr kumimoji="1" lang="en-US" altLang="zh-CN" sz="2400" b="0" i="1" smtClean="0">
                                  <a:solidFill>
                                    <a:prstClr val="black"/>
                                  </a:solidFill>
                                  <a:latin typeface="Cambria Math" panose="02040503050406030204" pitchFamily="18" charset="0"/>
                                </a:rPr>
                                <m:t>𝑅</m:t>
                              </m:r>
                            </m:e>
                            <m:sub>
                              <m:r>
                                <a:rPr kumimoji="1" lang="en-US" altLang="zh-CN" sz="2400" b="0" i="1" smtClean="0">
                                  <a:solidFill>
                                    <a:prstClr val="black"/>
                                  </a:solidFill>
                                  <a:latin typeface="Cambria Math" panose="02040503050406030204" pitchFamily="18" charset="0"/>
                                </a:rPr>
                                <m:t>𝑓</m:t>
                              </m:r>
                            </m:sub>
                          </m:sSub>
                        </m:num>
                        <m:den>
                          <m:sSub>
                            <m:sSubPr>
                              <m:ctrlPr>
                                <a:rPr kumimoji="1" lang="en-US" altLang="zh-CN" sz="2400" i="1" smtClean="0">
                                  <a:solidFill>
                                    <a:prstClr val="black"/>
                                  </a:solidFill>
                                  <a:latin typeface="Cambria Math" panose="02040503050406030204" pitchFamily="18" charset="0"/>
                                </a:rPr>
                              </m:ctrlPr>
                            </m:sSubPr>
                            <m:e>
                              <m:r>
                                <a:rPr kumimoji="1" lang="en-US" altLang="zh-CN" sz="2400" b="0" i="1" smtClean="0">
                                  <a:solidFill>
                                    <a:prstClr val="black"/>
                                  </a:solidFill>
                                  <a:latin typeface="Cambria Math" panose="02040503050406030204" pitchFamily="18" charset="0"/>
                                </a:rPr>
                                <m:t>𝑅</m:t>
                              </m:r>
                            </m:e>
                            <m:sub>
                              <m:r>
                                <a:rPr kumimoji="1" lang="en-US" altLang="zh-CN" sz="2400" b="0" i="1" smtClean="0">
                                  <a:solidFill>
                                    <a:prstClr val="black"/>
                                  </a:solidFill>
                                  <a:latin typeface="Cambria Math" panose="02040503050406030204" pitchFamily="18" charset="0"/>
                                </a:rPr>
                                <m:t>1</m:t>
                              </m:r>
                            </m:sub>
                          </m:sSub>
                        </m:den>
                      </m:f>
                    </m:oMath>
                  </m:oMathPara>
                </a14:m>
                <a:endParaRPr lang="zh-CN" altLang="en-US" dirty="0"/>
              </a:p>
            </p:txBody>
          </p:sp>
        </mc:Choice>
        <mc:Fallback>
          <p:sp>
            <p:nvSpPr>
              <p:cNvPr id="12" name="矩形 11"/>
              <p:cNvSpPr>
                <a:spLocks noRot="1" noChangeAspect="1" noMove="1" noResize="1" noEditPoints="1" noAdjustHandles="1" noChangeArrowheads="1" noChangeShapeType="1" noTextEdit="1"/>
              </p:cNvSpPr>
              <p:nvPr/>
            </p:nvSpPr>
            <p:spPr>
              <a:xfrm>
                <a:off x="921796" y="5230773"/>
                <a:ext cx="1730153" cy="854721"/>
              </a:xfrm>
              <a:prstGeom prst="rect">
                <a:avLst/>
              </a:prstGeom>
              <a:blipFill rotWithShape="1">
                <a:blip r:embed="rId7"/>
                <a:stretch>
                  <a:fillRect b="-1471"/>
                </a:stretch>
              </a:blipFill>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1500"/>
                                        <p:tgtEl>
                                          <p:spTgt spid="9"/>
                                        </p:tgtEl>
                                      </p:cBhvr>
                                    </p:animEffect>
                                  </p:childTnLst>
                                </p:cTn>
                              </p:par>
                            </p:childTnLst>
                          </p:cTn>
                        </p:par>
                        <p:par>
                          <p:cTn id="13" fill="hold">
                            <p:stCondLst>
                              <p:cond delay="1500"/>
                            </p:stCondLst>
                            <p:childTnLst>
                              <p:par>
                                <p:cTn id="14" presetID="22" presetClass="entr" presetSubtype="8"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1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1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left)">
                                      <p:cBhvr>
                                        <p:cTn id="26" dur="1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0" grpId="0"/>
      <p:bldP spid="11" grpId="0"/>
      <p:bldP spid="1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框架 1">
            <a:hlinkClick r:id="rId1" action="ppaction://hlinksldjump"/>
          </p:cNvPr>
          <p:cNvSpPr/>
          <p:nvPr/>
        </p:nvSpPr>
        <p:spPr>
          <a:xfrm>
            <a:off x="252000" y="896400"/>
            <a:ext cx="4078014" cy="756744"/>
          </a:xfrm>
          <a:prstGeom prst="fram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2400" dirty="0">
                <a:solidFill>
                  <a:schemeClr val="tx1"/>
                </a:solidFill>
                <a:latin typeface="Times New Roman" panose="02020603050405020304" pitchFamily="18" charset="0"/>
                <a:cs typeface="Times New Roman" panose="02020603050405020304" pitchFamily="18" charset="0"/>
              </a:rPr>
              <a:t>1.</a:t>
            </a:r>
            <a:r>
              <a:rPr kumimoji="1" lang="zh-CN" altLang="en-US" sz="2400" dirty="0">
                <a:solidFill>
                  <a:schemeClr val="tx1"/>
                </a:solidFill>
                <a:latin typeface="Times New Roman" panose="02020603050405020304" pitchFamily="18" charset="0"/>
                <a:cs typeface="Times New Roman" panose="02020603050405020304" pitchFamily="18" charset="0"/>
              </a:rPr>
              <a:t>语音调理电路</a:t>
            </a:r>
            <a:endParaRPr kumimoji="1" lang="zh-CN" altLang="en-US" sz="2400" dirty="0">
              <a:solidFill>
                <a:schemeClr val="tx1"/>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文本框 2">
                <a:extLst>
                  <a:ext uri="{FF2B5EF4-FFF2-40B4-BE49-F238E27FC236}">
                    <ele attr="{CE56ED69-306E-7148-83FD-2E659CCA5863}"/>
                  </a:ext>
                </a:extLst>
              </p:cNvPr>
              <p:cNvSpPr txBox="1"/>
              <p:nvPr/>
            </p:nvSpPr>
            <p:spPr>
              <a:xfrm>
                <a:off x="335705" y="2023079"/>
                <a:ext cx="5760295" cy="10807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i="1" smtClean="0">
                              <a:latin typeface="Cambria Math" panose="02040503050406030204" pitchFamily="18" charset="0"/>
                            </a:rPr>
                          </m:ctrlPr>
                        </m:sSubPr>
                        <m:e>
                          <m:r>
                            <a:rPr kumimoji="1" lang="en-US" altLang="zh-CN" sz="2400" b="0" i="1" smtClean="0">
                              <a:latin typeface="Cambria Math" panose="02040503050406030204" pitchFamily="18" charset="0"/>
                            </a:rPr>
                            <m:t>𝐴</m:t>
                          </m:r>
                        </m:e>
                        <m:sub>
                          <m:r>
                            <a:rPr kumimoji="1" lang="en-US" altLang="zh-CN" sz="2400" b="0" i="1" smtClean="0">
                              <a:latin typeface="Cambria Math" panose="02040503050406030204" pitchFamily="18" charset="0"/>
                            </a:rPr>
                            <m:t>𝑈𝑓</m:t>
                          </m:r>
                        </m:sub>
                      </m:sSub>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1</m:t>
                      </m:r>
                      <m:r>
                        <a:rPr kumimoji="1" lang="en-US" altLang="zh-CN" sz="2400" b="0" i="1" smtClean="0">
                          <a:latin typeface="Cambria Math" panose="02040503050406030204" pitchFamily="18" charset="0"/>
                        </a:rPr>
                        <m:t>+</m:t>
                      </m:r>
                      <m:f>
                        <m:fPr>
                          <m:ctrlPr>
                            <a:rPr kumimoji="1" lang="en-US" altLang="zh-CN" sz="2400" b="0" i="1" smtClean="0">
                              <a:latin typeface="Cambria Math" panose="02040503050406030204" pitchFamily="18" charset="0"/>
                            </a:rPr>
                          </m:ctrlPr>
                        </m:fPr>
                        <m:num>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𝑅</m:t>
                              </m:r>
                            </m:e>
                            <m:sub>
                              <m:r>
                                <a:rPr kumimoji="1" lang="en-US" altLang="zh-CN" sz="2400" b="0" i="1" smtClean="0">
                                  <a:latin typeface="Cambria Math" panose="02040503050406030204" pitchFamily="18" charset="0"/>
                                </a:rPr>
                                <m:t>𝑓</m:t>
                              </m:r>
                            </m:sub>
                          </m:sSub>
                        </m:num>
                        <m:den>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𝑅</m:t>
                              </m:r>
                            </m:e>
                            <m:sub>
                              <m:r>
                                <a:rPr kumimoji="1" lang="en-US" altLang="zh-CN" sz="2400" b="0" i="1" smtClean="0">
                                  <a:latin typeface="Cambria Math" panose="02040503050406030204" pitchFamily="18" charset="0"/>
                                </a:rPr>
                                <m:t>1</m:t>
                              </m:r>
                            </m:sub>
                          </m:sSub>
                        </m:den>
                      </m:f>
                      <m:r>
                        <a:rPr kumimoji="1" lang="en-US" altLang="zh-CN" sz="2400" b="0" i="1" smtClean="0">
                          <a:latin typeface="Cambria Math" panose="02040503050406030204" pitchFamily="18" charset="0"/>
                          <a:ea typeface="Cambria Math" panose="02040503050406030204" pitchFamily="18" charset="0"/>
                        </a:rPr>
                        <m:t>∗</m:t>
                      </m:r>
                      <m:f>
                        <m:fPr>
                          <m:ctrlPr>
                            <a:rPr kumimoji="1" lang="en-US" altLang="zh-CN" sz="2400" b="0" i="1" smtClean="0">
                              <a:latin typeface="Cambria Math" panose="02040503050406030204" pitchFamily="18" charset="0"/>
                              <a:ea typeface="Cambria Math" panose="02040503050406030204" pitchFamily="18" charset="0"/>
                            </a:rPr>
                          </m:ctrlPr>
                        </m:fPr>
                        <m:num>
                          <m:r>
                            <a:rPr kumimoji="1" lang="en-US" altLang="zh-CN" sz="2400" b="0" i="1" smtClean="0">
                              <a:latin typeface="Cambria Math" panose="02040503050406030204" pitchFamily="18" charset="0"/>
                              <a:ea typeface="Cambria Math" panose="02040503050406030204" pitchFamily="18" charset="0"/>
                            </a:rPr>
                            <m:t>1</m:t>
                          </m:r>
                        </m:num>
                        <m:den>
                          <m:r>
                            <a:rPr kumimoji="1" lang="en-US" altLang="zh-CN" sz="2400" b="0" i="1" smtClean="0">
                              <a:latin typeface="Cambria Math" panose="02040503050406030204" pitchFamily="18" charset="0"/>
                              <a:ea typeface="Cambria Math" panose="02040503050406030204" pitchFamily="18" charset="0"/>
                            </a:rPr>
                            <m:t>1</m:t>
                          </m:r>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𝑗</m:t>
                          </m:r>
                          <m:f>
                            <m:fPr>
                              <m:ctrlPr>
                                <a:rPr kumimoji="1" lang="en-US" altLang="zh-CN" sz="2400" b="0" i="1" smtClean="0">
                                  <a:latin typeface="Cambria Math" panose="02040503050406030204" pitchFamily="18" charset="0"/>
                                  <a:ea typeface="Cambria Math" panose="02040503050406030204" pitchFamily="18" charset="0"/>
                                </a:rPr>
                              </m:ctrlPr>
                            </m:fPr>
                            <m:num>
                              <m:sSub>
                                <m:sSubPr>
                                  <m:ctrlPr>
                                    <a:rPr kumimoji="1" lang="en-US" altLang="zh-CN" sz="2400" i="1">
                                      <a:latin typeface="Cambria Math" panose="02040503050406030204" pitchFamily="18" charset="0"/>
                                      <a:ea typeface="Cambria Math" panose="02040503050406030204" pitchFamily="18" charset="0"/>
                                    </a:rPr>
                                  </m:ctrlPr>
                                </m:sSubPr>
                                <m:e>
                                  <m:r>
                                    <a:rPr kumimoji="1" lang="en-US" altLang="zh-CN" sz="2400" i="1">
                                      <a:latin typeface="Cambria Math" panose="02040503050406030204" pitchFamily="18" charset="0"/>
                                      <a:ea typeface="Cambria Math" panose="02040503050406030204" pitchFamily="18" charset="0"/>
                                    </a:rPr>
                                    <m:t>𝜔</m:t>
                                  </m:r>
                                </m:e>
                                <m:sub>
                                  <m:r>
                                    <a:rPr kumimoji="1" lang="en-US" altLang="zh-CN" sz="2400" i="1">
                                      <a:latin typeface="Cambria Math" panose="02040503050406030204" pitchFamily="18" charset="0"/>
                                      <a:ea typeface="Cambria Math" panose="02040503050406030204" pitchFamily="18" charset="0"/>
                                    </a:rPr>
                                    <m:t>𝐶</m:t>
                                  </m:r>
                                </m:sub>
                              </m:sSub>
                            </m:num>
                            <m:den>
                              <m:r>
                                <a:rPr kumimoji="1" lang="en-US" altLang="zh-CN" sz="2400" i="1">
                                  <a:latin typeface="Cambria Math" panose="02040503050406030204" pitchFamily="18" charset="0"/>
                                  <a:ea typeface="Cambria Math" panose="02040503050406030204" pitchFamily="18" charset="0"/>
                                </a:rPr>
                                <m:t>𝜔</m:t>
                              </m:r>
                            </m:den>
                          </m:f>
                        </m:den>
                      </m:f>
                      <m:r>
                        <a:rPr kumimoji="1" lang="en-US" altLang="zh-CN" sz="2400" b="0" i="1" smtClean="0">
                          <a:latin typeface="Cambria Math" panose="02040503050406030204" pitchFamily="18" charset="0"/>
                          <a:ea typeface="Cambria Math" panose="02040503050406030204" pitchFamily="18" charset="0"/>
                        </a:rPr>
                        <m:t>=</m:t>
                      </m:r>
                      <m:r>
                        <a:rPr kumimoji="1" lang="en-US" altLang="zh-CN" sz="2400" i="1">
                          <a:latin typeface="Cambria Math" panose="02040503050406030204" pitchFamily="18" charset="0"/>
                        </a:rPr>
                        <m:t>1</m:t>
                      </m:r>
                      <m:r>
                        <a:rPr kumimoji="1" lang="en-US" altLang="zh-CN" sz="2400" i="1">
                          <a:latin typeface="Cambria Math" panose="02040503050406030204" pitchFamily="18" charset="0"/>
                        </a:rPr>
                        <m:t>+</m:t>
                      </m:r>
                      <m:f>
                        <m:fPr>
                          <m:ctrlPr>
                            <a:rPr kumimoji="1" lang="en-US" altLang="zh-CN" sz="2400" i="1">
                              <a:latin typeface="Cambria Math" panose="02040503050406030204" pitchFamily="18" charset="0"/>
                            </a:rPr>
                          </m:ctrlPr>
                        </m:fPr>
                        <m:num>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𝑅</m:t>
                              </m:r>
                            </m:e>
                            <m:sub>
                              <m:r>
                                <a:rPr kumimoji="1" lang="en-US" altLang="zh-CN" sz="2400" i="1">
                                  <a:latin typeface="Cambria Math" panose="02040503050406030204" pitchFamily="18" charset="0"/>
                                </a:rPr>
                                <m:t>𝑓</m:t>
                              </m:r>
                            </m:sub>
                          </m:sSub>
                        </m:num>
                        <m:den>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𝑅</m:t>
                              </m:r>
                            </m:e>
                            <m:sub>
                              <m:r>
                                <a:rPr kumimoji="1" lang="en-US" altLang="zh-CN" sz="2400" i="1">
                                  <a:latin typeface="Cambria Math" panose="02040503050406030204" pitchFamily="18" charset="0"/>
                                </a:rPr>
                                <m:t>1</m:t>
                              </m:r>
                            </m:sub>
                          </m:sSub>
                        </m:den>
                      </m:f>
                      <m:r>
                        <a:rPr kumimoji="1" lang="en-US" altLang="zh-CN" sz="2400" i="1">
                          <a:latin typeface="Cambria Math" panose="02040503050406030204" pitchFamily="18" charset="0"/>
                          <a:ea typeface="Cambria Math" panose="02040503050406030204" pitchFamily="18" charset="0"/>
                        </a:rPr>
                        <m:t>∗</m:t>
                      </m:r>
                      <m:f>
                        <m:fPr>
                          <m:ctrlPr>
                            <a:rPr kumimoji="1" lang="en-US" altLang="zh-CN" sz="2400" i="1">
                              <a:latin typeface="Cambria Math" panose="02040503050406030204" pitchFamily="18" charset="0"/>
                              <a:ea typeface="Cambria Math" panose="02040503050406030204" pitchFamily="18" charset="0"/>
                            </a:rPr>
                          </m:ctrlPr>
                        </m:fPr>
                        <m:num>
                          <m:r>
                            <a:rPr kumimoji="1" lang="en-US" altLang="zh-CN" sz="2400" i="1">
                              <a:latin typeface="Cambria Math" panose="02040503050406030204" pitchFamily="18" charset="0"/>
                              <a:ea typeface="Cambria Math" panose="02040503050406030204" pitchFamily="18" charset="0"/>
                            </a:rPr>
                            <m:t>1</m:t>
                          </m:r>
                        </m:num>
                        <m:den>
                          <m:r>
                            <a:rPr kumimoji="1" lang="en-US" altLang="zh-CN" sz="2400" i="1">
                              <a:latin typeface="Cambria Math" panose="02040503050406030204" pitchFamily="18" charset="0"/>
                              <a:ea typeface="Cambria Math" panose="02040503050406030204" pitchFamily="18" charset="0"/>
                            </a:rPr>
                            <m:t>1</m:t>
                          </m:r>
                          <m:r>
                            <a:rPr kumimoji="1" lang="en-US" altLang="zh-CN" sz="2400" i="1">
                              <a:latin typeface="Cambria Math" panose="02040503050406030204" pitchFamily="18" charset="0"/>
                              <a:ea typeface="Cambria Math" panose="02040503050406030204" pitchFamily="18" charset="0"/>
                            </a:rPr>
                            <m:t>−</m:t>
                          </m:r>
                          <m:r>
                            <a:rPr kumimoji="1" lang="en-US" altLang="zh-CN" sz="2400" i="1">
                              <a:latin typeface="Cambria Math" panose="02040503050406030204" pitchFamily="18" charset="0"/>
                              <a:ea typeface="Cambria Math" panose="02040503050406030204" pitchFamily="18" charset="0"/>
                            </a:rPr>
                            <m:t>𝑗</m:t>
                          </m:r>
                          <m:f>
                            <m:fPr>
                              <m:ctrlPr>
                                <a:rPr kumimoji="1" lang="en-US" altLang="zh-CN" sz="2400" i="1">
                                  <a:latin typeface="Cambria Math" panose="02040503050406030204" pitchFamily="18" charset="0"/>
                                  <a:ea typeface="Cambria Math" panose="02040503050406030204" pitchFamily="18" charset="0"/>
                                </a:rPr>
                              </m:ctrlPr>
                            </m:fPr>
                            <m:num>
                              <m:sSub>
                                <m:sSubPr>
                                  <m:ctrlPr>
                                    <a:rPr kumimoji="1" lang="en-US" altLang="zh-CN" sz="2400" i="1">
                                      <a:latin typeface="Cambria Math" panose="02040503050406030204" pitchFamily="18" charset="0"/>
                                      <a:ea typeface="Cambria Math" panose="02040503050406030204" pitchFamily="18" charset="0"/>
                                    </a:rPr>
                                  </m:ctrlPr>
                                </m:sSubPr>
                                <m:e>
                                  <m:r>
                                    <a:rPr kumimoji="1" lang="en-US" altLang="zh-CN" sz="2400" i="1">
                                      <a:latin typeface="Cambria Math" panose="02040503050406030204" pitchFamily="18" charset="0"/>
                                      <a:ea typeface="Cambria Math" panose="02040503050406030204" pitchFamily="18" charset="0"/>
                                    </a:rPr>
                                    <m:t>𝑓</m:t>
                                  </m:r>
                                </m:e>
                                <m:sub>
                                  <m:r>
                                    <a:rPr kumimoji="1" lang="en-US" altLang="zh-CN" sz="2400" i="1">
                                      <a:latin typeface="Cambria Math" panose="02040503050406030204" pitchFamily="18" charset="0"/>
                                      <a:ea typeface="Cambria Math" panose="02040503050406030204" pitchFamily="18" charset="0"/>
                                    </a:rPr>
                                    <m:t>𝐶</m:t>
                                  </m:r>
                                </m:sub>
                              </m:sSub>
                            </m:num>
                            <m:den>
                              <m:r>
                                <a:rPr kumimoji="1" lang="en-US" altLang="zh-CN" sz="2400" b="0" i="1" smtClean="0">
                                  <a:latin typeface="Cambria Math" panose="02040503050406030204" pitchFamily="18" charset="0"/>
                                  <a:ea typeface="Cambria Math" panose="02040503050406030204" pitchFamily="18" charset="0"/>
                                </a:rPr>
                                <m:t>𝑓</m:t>
                              </m:r>
                            </m:den>
                          </m:f>
                        </m:den>
                      </m:f>
                    </m:oMath>
                  </m:oMathPara>
                </a14:m>
                <a:endParaRPr kumimoji="1" lang="zh-CN" altLang="en-US" sz="2400" dirty="0"/>
              </a:p>
            </p:txBody>
          </p:sp>
        </mc:Choice>
        <mc:Fallback>
          <p:sp>
            <p:nvSpPr>
              <p:cNvPr id="3" name="文本框 2"/>
              <p:cNvSpPr txBox="1">
                <a:spLocks noRot="1" noChangeAspect="1" noMove="1" noResize="1" noEditPoints="1" noAdjustHandles="1" noChangeArrowheads="1" noChangeShapeType="1" noTextEdit="1"/>
              </p:cNvSpPr>
              <p:nvPr/>
            </p:nvSpPr>
            <p:spPr>
              <a:xfrm>
                <a:off x="335705" y="2023079"/>
                <a:ext cx="5760295" cy="1080745"/>
              </a:xfrm>
              <a:prstGeom prst="rect">
                <a:avLst/>
              </a:prstGeom>
              <a:blipFill rotWithShape="1">
                <a:blip r:embed="rId2"/>
                <a:stretch>
                  <a:fillRect l="-440" t="-1163" b="-11628"/>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4" name="矩形 3">
                <a:extLst>
                  <a:ext uri="{FF2B5EF4-FFF2-40B4-BE49-F238E27FC236}">
                    <ele attr="{576C492D-3690-4D4E-AF8A-4D7EFD566AA9}"/>
                  </a:ext>
                </a:extLst>
              </p:cNvPr>
              <p:cNvSpPr/>
              <p:nvPr/>
            </p:nvSpPr>
            <p:spPr>
              <a:xfrm>
                <a:off x="6739272" y="2023079"/>
                <a:ext cx="1730153" cy="8547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zh-CN" sz="2400" b="0" i="1" smtClean="0">
                          <a:solidFill>
                            <a:prstClr val="black"/>
                          </a:solidFill>
                          <a:latin typeface="Cambria Math" panose="02040503050406030204" pitchFamily="18" charset="0"/>
                        </a:rPr>
                        <m:t>𝐴</m:t>
                      </m:r>
                      <m:r>
                        <a:rPr kumimoji="1" lang="en-US" altLang="zh-CN" sz="2400" i="1">
                          <a:solidFill>
                            <a:prstClr val="black"/>
                          </a:solidFill>
                          <a:latin typeface="Cambria Math" panose="02040503050406030204" pitchFamily="18" charset="0"/>
                        </a:rPr>
                        <m:t>=</m:t>
                      </m:r>
                      <m:r>
                        <a:rPr kumimoji="1" lang="en-US" altLang="zh-CN" sz="2400" b="0" i="1" smtClean="0">
                          <a:solidFill>
                            <a:prstClr val="black"/>
                          </a:solidFill>
                          <a:latin typeface="Cambria Math" panose="02040503050406030204" pitchFamily="18" charset="0"/>
                        </a:rPr>
                        <m:t>1</m:t>
                      </m:r>
                      <m:r>
                        <a:rPr kumimoji="1" lang="en-US" altLang="zh-CN" sz="2400" b="0" i="1" smtClean="0">
                          <a:solidFill>
                            <a:prstClr val="black"/>
                          </a:solidFill>
                          <a:latin typeface="Cambria Math" panose="02040503050406030204" pitchFamily="18" charset="0"/>
                        </a:rPr>
                        <m:t>+</m:t>
                      </m:r>
                      <m:f>
                        <m:fPr>
                          <m:ctrlPr>
                            <a:rPr kumimoji="1" lang="en-US" altLang="zh-CN" sz="2400" i="1">
                              <a:solidFill>
                                <a:prstClr val="black"/>
                              </a:solidFill>
                              <a:latin typeface="Cambria Math" panose="02040503050406030204" pitchFamily="18" charset="0"/>
                            </a:rPr>
                          </m:ctrlPr>
                        </m:fPr>
                        <m:num>
                          <m:sSub>
                            <m:sSubPr>
                              <m:ctrlPr>
                                <a:rPr kumimoji="1" lang="en-US" altLang="zh-CN" sz="2400" i="1" smtClean="0">
                                  <a:solidFill>
                                    <a:prstClr val="black"/>
                                  </a:solidFill>
                                  <a:latin typeface="Cambria Math" panose="02040503050406030204" pitchFamily="18" charset="0"/>
                                </a:rPr>
                              </m:ctrlPr>
                            </m:sSubPr>
                            <m:e>
                              <m:r>
                                <a:rPr kumimoji="1" lang="en-US" altLang="zh-CN" sz="2400" b="0" i="1" smtClean="0">
                                  <a:solidFill>
                                    <a:prstClr val="black"/>
                                  </a:solidFill>
                                  <a:latin typeface="Cambria Math" panose="02040503050406030204" pitchFamily="18" charset="0"/>
                                </a:rPr>
                                <m:t>𝑅</m:t>
                              </m:r>
                            </m:e>
                            <m:sub>
                              <m:r>
                                <a:rPr kumimoji="1" lang="en-US" altLang="zh-CN" sz="2400" b="0" i="1" smtClean="0">
                                  <a:solidFill>
                                    <a:prstClr val="black"/>
                                  </a:solidFill>
                                  <a:latin typeface="Cambria Math" panose="02040503050406030204" pitchFamily="18" charset="0"/>
                                </a:rPr>
                                <m:t>𝑓</m:t>
                              </m:r>
                            </m:sub>
                          </m:sSub>
                        </m:num>
                        <m:den>
                          <m:sSub>
                            <m:sSubPr>
                              <m:ctrlPr>
                                <a:rPr kumimoji="1" lang="en-US" altLang="zh-CN" sz="2400" i="1" smtClean="0">
                                  <a:solidFill>
                                    <a:prstClr val="black"/>
                                  </a:solidFill>
                                  <a:latin typeface="Cambria Math" panose="02040503050406030204" pitchFamily="18" charset="0"/>
                                </a:rPr>
                              </m:ctrlPr>
                            </m:sSubPr>
                            <m:e>
                              <m:r>
                                <a:rPr kumimoji="1" lang="en-US" altLang="zh-CN" sz="2400" b="0" i="1" smtClean="0">
                                  <a:solidFill>
                                    <a:prstClr val="black"/>
                                  </a:solidFill>
                                  <a:latin typeface="Cambria Math" panose="02040503050406030204" pitchFamily="18" charset="0"/>
                                </a:rPr>
                                <m:t>𝑅</m:t>
                              </m:r>
                            </m:e>
                            <m:sub>
                              <m:r>
                                <a:rPr kumimoji="1" lang="en-US" altLang="zh-CN" sz="2400" b="0" i="1" smtClean="0">
                                  <a:solidFill>
                                    <a:prstClr val="black"/>
                                  </a:solidFill>
                                  <a:latin typeface="Cambria Math" panose="02040503050406030204" pitchFamily="18" charset="0"/>
                                </a:rPr>
                                <m:t>1</m:t>
                              </m:r>
                            </m:sub>
                          </m:sSub>
                        </m:den>
                      </m:f>
                    </m:oMath>
                  </m:oMathPara>
                </a14:m>
                <a:endParaRPr lang="zh-CN" altLang="en-US" dirty="0"/>
              </a:p>
            </p:txBody>
          </p:sp>
        </mc:Choice>
        <mc:Fallback>
          <p:sp>
            <p:nvSpPr>
              <p:cNvPr id="4" name="矩形 3"/>
              <p:cNvSpPr>
                <a:spLocks noRot="1" noChangeAspect="1" noMove="1" noResize="1" noEditPoints="1" noAdjustHandles="1" noChangeArrowheads="1" noChangeShapeType="1" noTextEdit="1"/>
              </p:cNvSpPr>
              <p:nvPr/>
            </p:nvSpPr>
            <p:spPr>
              <a:xfrm>
                <a:off x="6739272" y="2023079"/>
                <a:ext cx="1730153" cy="854721"/>
              </a:xfrm>
              <a:prstGeom prst="rect">
                <a:avLst/>
              </a:prstGeom>
              <a:blipFill rotWithShape="1">
                <a:blip r:embed="rId3"/>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5" name="文本框 4">
                <a:extLst>
                  <a:ext uri="{FF2B5EF4-FFF2-40B4-BE49-F238E27FC236}">
                    <ele attr="{E9FA6DEA-82A4-644F-9F64-99DCB1C8BE9B}"/>
                  </a:ext>
                </a:extLst>
              </p:cNvPr>
              <p:cNvSpPr txBox="1"/>
              <p:nvPr/>
            </p:nvSpPr>
            <p:spPr>
              <a:xfrm>
                <a:off x="335705" y="3103824"/>
                <a:ext cx="8110105" cy="17667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i="1" smtClean="0">
                              <a:latin typeface="Cambria Math" panose="02040503050406030204" pitchFamily="18" charset="0"/>
                            </a:rPr>
                          </m:ctrlPr>
                        </m:sSubPr>
                        <m:e>
                          <m:r>
                            <a:rPr kumimoji="1" lang="en-US" altLang="zh-CN" sz="2400" b="0" i="1" smtClean="0">
                              <a:latin typeface="Cambria Math" panose="02040503050406030204" pitchFamily="18" charset="0"/>
                            </a:rPr>
                            <m:t>𝐴</m:t>
                          </m:r>
                        </m:e>
                        <m:sub>
                          <m:r>
                            <a:rPr kumimoji="1" lang="en-US" altLang="zh-CN" sz="2400" b="0" i="1" smtClean="0">
                              <a:latin typeface="Cambria Math" panose="02040503050406030204" pitchFamily="18" charset="0"/>
                            </a:rPr>
                            <m:t>𝑈𝑓</m:t>
                          </m:r>
                        </m:sub>
                      </m:sSub>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1</m:t>
                      </m:r>
                      <m:r>
                        <a:rPr kumimoji="1" lang="en-US" altLang="zh-CN" sz="2400" b="0" i="1" smtClean="0">
                          <a:latin typeface="Cambria Math" panose="02040503050406030204" pitchFamily="18" charset="0"/>
                        </a:rPr>
                        <m:t>+</m:t>
                      </m:r>
                      <m:f>
                        <m:fPr>
                          <m:ctrlPr>
                            <a:rPr kumimoji="1" lang="en-US" altLang="zh-CN" sz="2400" b="0" i="1" smtClean="0">
                              <a:latin typeface="Cambria Math" panose="02040503050406030204" pitchFamily="18" charset="0"/>
                            </a:rPr>
                          </m:ctrlPr>
                        </m:fPr>
                        <m:num>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𝑅</m:t>
                              </m:r>
                            </m:e>
                            <m:sub>
                              <m:r>
                                <a:rPr kumimoji="1" lang="en-US" altLang="zh-CN" sz="2400" b="0" i="1" smtClean="0">
                                  <a:latin typeface="Cambria Math" panose="02040503050406030204" pitchFamily="18" charset="0"/>
                                </a:rPr>
                                <m:t>𝑓</m:t>
                              </m:r>
                            </m:sub>
                          </m:sSub>
                        </m:num>
                        <m:den>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𝑅</m:t>
                              </m:r>
                            </m:e>
                            <m:sub>
                              <m:r>
                                <a:rPr kumimoji="1" lang="en-US" altLang="zh-CN" sz="2400" b="0" i="1" smtClean="0">
                                  <a:latin typeface="Cambria Math" panose="02040503050406030204" pitchFamily="18" charset="0"/>
                                </a:rPr>
                                <m:t>1</m:t>
                              </m:r>
                            </m:sub>
                          </m:sSub>
                        </m:den>
                      </m:f>
                      <m:r>
                        <a:rPr kumimoji="1" lang="en-US" altLang="zh-CN" sz="2400" b="0" i="1" smtClean="0">
                          <a:latin typeface="Cambria Math" panose="02040503050406030204" pitchFamily="18" charset="0"/>
                          <a:ea typeface="Cambria Math" panose="02040503050406030204" pitchFamily="18" charset="0"/>
                        </a:rPr>
                        <m:t>∗</m:t>
                      </m:r>
                      <m:f>
                        <m:fPr>
                          <m:ctrlPr>
                            <a:rPr kumimoji="1" lang="en-US" altLang="zh-CN" sz="2400" b="0" i="1" smtClean="0">
                              <a:latin typeface="Cambria Math" panose="02040503050406030204" pitchFamily="18" charset="0"/>
                              <a:ea typeface="Cambria Math" panose="02040503050406030204" pitchFamily="18" charset="0"/>
                            </a:rPr>
                          </m:ctrlPr>
                        </m:fPr>
                        <m:num>
                          <m:r>
                            <a:rPr kumimoji="1" lang="en-US" altLang="zh-CN" sz="2400" b="0" i="1" smtClean="0">
                              <a:latin typeface="Cambria Math" panose="02040503050406030204" pitchFamily="18" charset="0"/>
                              <a:ea typeface="Cambria Math" panose="02040503050406030204" pitchFamily="18" charset="0"/>
                            </a:rPr>
                            <m:t>1</m:t>
                          </m:r>
                        </m:num>
                        <m:den>
                          <m:r>
                            <a:rPr kumimoji="1" lang="en-US" altLang="zh-CN" sz="2400" b="0" i="1" smtClean="0">
                              <a:latin typeface="Cambria Math" panose="02040503050406030204" pitchFamily="18" charset="0"/>
                              <a:ea typeface="Cambria Math" panose="02040503050406030204" pitchFamily="18" charset="0"/>
                            </a:rPr>
                            <m:t>1</m:t>
                          </m:r>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𝑗</m:t>
                          </m:r>
                          <m:f>
                            <m:fPr>
                              <m:ctrlPr>
                                <a:rPr kumimoji="1" lang="en-US" altLang="zh-CN" sz="2400" b="0" i="1" smtClean="0">
                                  <a:latin typeface="Cambria Math" panose="02040503050406030204" pitchFamily="18" charset="0"/>
                                  <a:ea typeface="Cambria Math" panose="02040503050406030204" pitchFamily="18" charset="0"/>
                                </a:rPr>
                              </m:ctrlPr>
                            </m:fPr>
                            <m:num>
                              <m:sSub>
                                <m:sSubPr>
                                  <m:ctrlPr>
                                    <a:rPr kumimoji="1" lang="en-US" altLang="zh-CN" sz="2400" i="1">
                                      <a:latin typeface="Cambria Math" panose="02040503050406030204" pitchFamily="18" charset="0"/>
                                      <a:ea typeface="Cambria Math" panose="02040503050406030204" pitchFamily="18" charset="0"/>
                                    </a:rPr>
                                  </m:ctrlPr>
                                </m:sSubPr>
                                <m:e>
                                  <m:r>
                                    <a:rPr kumimoji="1" lang="en-US" altLang="zh-CN" sz="2400" i="1">
                                      <a:latin typeface="Cambria Math" panose="02040503050406030204" pitchFamily="18" charset="0"/>
                                      <a:ea typeface="Cambria Math" panose="02040503050406030204" pitchFamily="18" charset="0"/>
                                    </a:rPr>
                                    <m:t>𝜔</m:t>
                                  </m:r>
                                </m:e>
                                <m:sub>
                                  <m:r>
                                    <a:rPr kumimoji="1" lang="en-US" altLang="zh-CN" sz="2400" i="1">
                                      <a:latin typeface="Cambria Math" panose="02040503050406030204" pitchFamily="18" charset="0"/>
                                      <a:ea typeface="Cambria Math" panose="02040503050406030204" pitchFamily="18" charset="0"/>
                                    </a:rPr>
                                    <m:t>𝐶</m:t>
                                  </m:r>
                                </m:sub>
                              </m:sSub>
                            </m:num>
                            <m:den>
                              <m:r>
                                <a:rPr kumimoji="1" lang="en-US" altLang="zh-CN" sz="2400" i="1">
                                  <a:latin typeface="Cambria Math" panose="02040503050406030204" pitchFamily="18" charset="0"/>
                                  <a:ea typeface="Cambria Math" panose="02040503050406030204" pitchFamily="18" charset="0"/>
                                </a:rPr>
                                <m:t>𝜔</m:t>
                              </m:r>
                            </m:den>
                          </m:f>
                        </m:den>
                      </m:f>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𝐴</m:t>
                      </m:r>
                      <m:r>
                        <a:rPr kumimoji="1" lang="en-US" altLang="zh-CN" sz="2400" b="0" i="1" smtClean="0">
                          <a:latin typeface="Cambria Math" panose="02040503050406030204" pitchFamily="18" charset="0"/>
                          <a:ea typeface="Cambria Math" panose="02040503050406030204" pitchFamily="18" charset="0"/>
                        </a:rPr>
                        <m:t>∗</m:t>
                      </m:r>
                      <m:f>
                        <m:fPr>
                          <m:ctrlPr>
                            <a:rPr kumimoji="1" lang="en-US" altLang="zh-CN" sz="2400" b="0" i="1" smtClean="0">
                              <a:latin typeface="Cambria Math" panose="02040503050406030204" pitchFamily="18" charset="0"/>
                              <a:ea typeface="Cambria Math" panose="02040503050406030204" pitchFamily="18" charset="0"/>
                            </a:rPr>
                          </m:ctrlPr>
                        </m:fPr>
                        <m:num>
                          <m:r>
                            <a:rPr kumimoji="1" lang="en-US" altLang="zh-CN" sz="2400" i="1">
                              <a:latin typeface="Cambria Math" panose="02040503050406030204" pitchFamily="18" charset="0"/>
                            </a:rPr>
                            <m:t>1</m:t>
                          </m:r>
                          <m:r>
                            <a:rPr kumimoji="1" lang="en-US" altLang="zh-CN" sz="2400" i="1">
                              <a:latin typeface="Cambria Math" panose="02040503050406030204" pitchFamily="18" charset="0"/>
                            </a:rPr>
                            <m:t>+</m:t>
                          </m:r>
                          <m:f>
                            <m:fPr>
                              <m:ctrlPr>
                                <a:rPr kumimoji="1" lang="en-US" altLang="zh-CN" sz="2400" i="1">
                                  <a:latin typeface="Cambria Math" panose="02040503050406030204" pitchFamily="18" charset="0"/>
                                </a:rPr>
                              </m:ctrlPr>
                            </m:fPr>
                            <m:num>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𝑅</m:t>
                                  </m:r>
                                </m:e>
                                <m:sub>
                                  <m:r>
                                    <a:rPr kumimoji="1" lang="en-US" altLang="zh-CN" sz="2400" i="1">
                                      <a:latin typeface="Cambria Math" panose="02040503050406030204" pitchFamily="18" charset="0"/>
                                    </a:rPr>
                                    <m:t>𝑓</m:t>
                                  </m:r>
                                </m:sub>
                              </m:sSub>
                            </m:num>
                            <m:den>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𝑅</m:t>
                                  </m:r>
                                </m:e>
                                <m:sub>
                                  <m:r>
                                    <a:rPr kumimoji="1" lang="en-US" altLang="zh-CN" sz="2400" i="1">
                                      <a:latin typeface="Cambria Math" panose="02040503050406030204" pitchFamily="18" charset="0"/>
                                    </a:rPr>
                                    <m:t>1</m:t>
                                  </m:r>
                                </m:sub>
                              </m:sSub>
                            </m:den>
                          </m:f>
                          <m:r>
                            <a:rPr kumimoji="1" lang="en-US" altLang="zh-CN" sz="2400" i="1">
                              <a:latin typeface="Cambria Math" panose="02040503050406030204" pitchFamily="18" charset="0"/>
                              <a:ea typeface="Cambria Math" panose="02040503050406030204" pitchFamily="18" charset="0"/>
                            </a:rPr>
                            <m:t>∗</m:t>
                          </m:r>
                          <m:f>
                            <m:fPr>
                              <m:ctrlPr>
                                <a:rPr kumimoji="1" lang="en-US" altLang="zh-CN" sz="2400" i="1">
                                  <a:latin typeface="Cambria Math" panose="02040503050406030204" pitchFamily="18" charset="0"/>
                                  <a:ea typeface="Cambria Math" panose="02040503050406030204" pitchFamily="18" charset="0"/>
                                </a:rPr>
                              </m:ctrlPr>
                            </m:fPr>
                            <m:num>
                              <m:r>
                                <a:rPr kumimoji="1" lang="en-US" altLang="zh-CN" sz="2400" i="1">
                                  <a:latin typeface="Cambria Math" panose="02040503050406030204" pitchFamily="18" charset="0"/>
                                  <a:ea typeface="Cambria Math" panose="02040503050406030204" pitchFamily="18" charset="0"/>
                                </a:rPr>
                                <m:t>1</m:t>
                              </m:r>
                            </m:num>
                            <m:den>
                              <m:r>
                                <a:rPr kumimoji="1" lang="en-US" altLang="zh-CN" sz="2400" i="1">
                                  <a:latin typeface="Cambria Math" panose="02040503050406030204" pitchFamily="18" charset="0"/>
                                  <a:ea typeface="Cambria Math" panose="02040503050406030204" pitchFamily="18" charset="0"/>
                                </a:rPr>
                                <m:t>1</m:t>
                              </m:r>
                              <m:r>
                                <a:rPr kumimoji="1" lang="en-US" altLang="zh-CN" sz="2400" i="1">
                                  <a:latin typeface="Cambria Math" panose="02040503050406030204" pitchFamily="18" charset="0"/>
                                  <a:ea typeface="Cambria Math" panose="02040503050406030204" pitchFamily="18" charset="0"/>
                                </a:rPr>
                                <m:t>−</m:t>
                              </m:r>
                              <m:r>
                                <a:rPr kumimoji="1" lang="en-US" altLang="zh-CN" sz="2400" i="1">
                                  <a:latin typeface="Cambria Math" panose="02040503050406030204" pitchFamily="18" charset="0"/>
                                  <a:ea typeface="Cambria Math" panose="02040503050406030204" pitchFamily="18" charset="0"/>
                                </a:rPr>
                                <m:t>𝑗</m:t>
                              </m:r>
                              <m:f>
                                <m:fPr>
                                  <m:ctrlPr>
                                    <a:rPr kumimoji="1" lang="en-US" altLang="zh-CN" sz="2400" i="1">
                                      <a:latin typeface="Cambria Math" panose="02040503050406030204" pitchFamily="18" charset="0"/>
                                      <a:ea typeface="Cambria Math" panose="02040503050406030204" pitchFamily="18" charset="0"/>
                                    </a:rPr>
                                  </m:ctrlPr>
                                </m:fPr>
                                <m:num>
                                  <m:sSub>
                                    <m:sSubPr>
                                      <m:ctrlPr>
                                        <a:rPr kumimoji="1" lang="en-US" altLang="zh-CN" sz="2400" i="1">
                                          <a:latin typeface="Cambria Math" panose="02040503050406030204" pitchFamily="18" charset="0"/>
                                          <a:ea typeface="Cambria Math" panose="02040503050406030204" pitchFamily="18" charset="0"/>
                                        </a:rPr>
                                      </m:ctrlPr>
                                    </m:sSubPr>
                                    <m:e>
                                      <m:r>
                                        <a:rPr kumimoji="1" lang="en-US" altLang="zh-CN" sz="2400" i="1">
                                          <a:latin typeface="Cambria Math" panose="02040503050406030204" pitchFamily="18" charset="0"/>
                                          <a:ea typeface="Cambria Math" panose="02040503050406030204" pitchFamily="18" charset="0"/>
                                        </a:rPr>
                                        <m:t>𝑓</m:t>
                                      </m:r>
                                    </m:e>
                                    <m:sub>
                                      <m:r>
                                        <a:rPr kumimoji="1" lang="en-US" altLang="zh-CN" sz="2400" i="1">
                                          <a:latin typeface="Cambria Math" panose="02040503050406030204" pitchFamily="18" charset="0"/>
                                          <a:ea typeface="Cambria Math" panose="02040503050406030204" pitchFamily="18" charset="0"/>
                                        </a:rPr>
                                        <m:t>𝐶</m:t>
                                      </m:r>
                                    </m:sub>
                                  </m:sSub>
                                </m:num>
                                <m:den>
                                  <m:r>
                                    <a:rPr kumimoji="1" lang="en-US" altLang="zh-CN" sz="2400" i="1">
                                      <a:latin typeface="Cambria Math" panose="02040503050406030204" pitchFamily="18" charset="0"/>
                                      <a:ea typeface="Cambria Math" panose="02040503050406030204" pitchFamily="18" charset="0"/>
                                    </a:rPr>
                                    <m:t>𝑓</m:t>
                                  </m:r>
                                </m:den>
                              </m:f>
                            </m:den>
                          </m:f>
                        </m:num>
                        <m:den>
                          <m:r>
                            <a:rPr kumimoji="1" lang="en-US" altLang="zh-CN" sz="2400" b="0" i="1" smtClean="0">
                              <a:latin typeface="Cambria Math" panose="02040503050406030204" pitchFamily="18" charset="0"/>
                              <a:ea typeface="Cambria Math" panose="02040503050406030204" pitchFamily="18" charset="0"/>
                            </a:rPr>
                            <m:t>𝐴</m:t>
                          </m:r>
                        </m:den>
                      </m:f>
                      <m:r>
                        <a:rPr kumimoji="1" lang="en-US" altLang="zh-CN" sz="240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𝐴</m:t>
                      </m:r>
                      <m:r>
                        <a:rPr kumimoji="1" lang="en-US" altLang="zh-CN" sz="2400" b="0" i="1" smtClean="0">
                          <a:latin typeface="Cambria Math" panose="02040503050406030204" pitchFamily="18" charset="0"/>
                          <a:ea typeface="Cambria Math" panose="02040503050406030204" pitchFamily="18" charset="0"/>
                        </a:rPr>
                        <m:t>∗</m:t>
                      </m:r>
                      <m:f>
                        <m:fPr>
                          <m:ctrlPr>
                            <a:rPr kumimoji="1" lang="en-US" altLang="zh-CN" sz="2400" i="1">
                              <a:latin typeface="Cambria Math" panose="02040503050406030204" pitchFamily="18" charset="0"/>
                              <a:ea typeface="Cambria Math" panose="02040503050406030204" pitchFamily="18" charset="0"/>
                            </a:rPr>
                          </m:ctrlPr>
                        </m:fPr>
                        <m:num>
                          <m:r>
                            <a:rPr kumimoji="1" lang="en-US" altLang="zh-CN" sz="2400" i="1">
                              <a:latin typeface="Cambria Math" panose="02040503050406030204" pitchFamily="18" charset="0"/>
                              <a:ea typeface="Cambria Math" panose="02040503050406030204" pitchFamily="18" charset="0"/>
                            </a:rPr>
                            <m:t>1</m:t>
                          </m:r>
                        </m:num>
                        <m:den>
                          <m:r>
                            <a:rPr kumimoji="1" lang="en-US" altLang="zh-CN" sz="2400" i="1">
                              <a:latin typeface="Cambria Math" panose="02040503050406030204" pitchFamily="18" charset="0"/>
                              <a:ea typeface="Cambria Math" panose="02040503050406030204" pitchFamily="18" charset="0"/>
                            </a:rPr>
                            <m:t>1</m:t>
                          </m:r>
                          <m:r>
                            <a:rPr kumimoji="1" lang="en-US" altLang="zh-CN" sz="2400" i="1">
                              <a:latin typeface="Cambria Math" panose="02040503050406030204" pitchFamily="18" charset="0"/>
                              <a:ea typeface="Cambria Math" panose="02040503050406030204" pitchFamily="18" charset="0"/>
                            </a:rPr>
                            <m:t>−</m:t>
                          </m:r>
                          <m:r>
                            <a:rPr kumimoji="1" lang="en-US" altLang="zh-CN" sz="2400" i="1">
                              <a:latin typeface="Cambria Math" panose="02040503050406030204" pitchFamily="18" charset="0"/>
                              <a:ea typeface="Cambria Math" panose="02040503050406030204" pitchFamily="18" charset="0"/>
                            </a:rPr>
                            <m:t>𝑗</m:t>
                          </m:r>
                          <m:f>
                            <m:fPr>
                              <m:ctrlPr>
                                <a:rPr kumimoji="1" lang="en-US" altLang="zh-CN" sz="2400" i="1">
                                  <a:latin typeface="Cambria Math" panose="02040503050406030204" pitchFamily="18" charset="0"/>
                                  <a:ea typeface="Cambria Math" panose="02040503050406030204" pitchFamily="18" charset="0"/>
                                </a:rPr>
                              </m:ctrlPr>
                            </m:fPr>
                            <m:num>
                              <m:sSub>
                                <m:sSubPr>
                                  <m:ctrlPr>
                                    <a:rPr kumimoji="1" lang="en-US" altLang="zh-CN" sz="2400" i="1">
                                      <a:latin typeface="Cambria Math" panose="02040503050406030204" pitchFamily="18" charset="0"/>
                                      <a:ea typeface="Cambria Math" panose="02040503050406030204" pitchFamily="18" charset="0"/>
                                    </a:rPr>
                                  </m:ctrlPr>
                                </m:sSubPr>
                                <m:e>
                                  <m:r>
                                    <a:rPr kumimoji="1" lang="en-US" altLang="zh-CN" sz="2400" i="1">
                                      <a:latin typeface="Cambria Math" panose="02040503050406030204" pitchFamily="18" charset="0"/>
                                      <a:ea typeface="Cambria Math" panose="02040503050406030204" pitchFamily="18" charset="0"/>
                                    </a:rPr>
                                    <m:t>𝑓</m:t>
                                  </m:r>
                                </m:e>
                                <m:sub>
                                  <m:r>
                                    <a:rPr kumimoji="1" lang="en-US" altLang="zh-CN" sz="2400" i="1">
                                      <a:latin typeface="Cambria Math" panose="02040503050406030204" pitchFamily="18" charset="0"/>
                                      <a:ea typeface="Cambria Math" panose="02040503050406030204" pitchFamily="18" charset="0"/>
                                    </a:rPr>
                                    <m:t>𝐶</m:t>
                                  </m:r>
                                </m:sub>
                              </m:sSub>
                            </m:num>
                            <m:den>
                              <m:r>
                                <a:rPr kumimoji="1" lang="en-US" altLang="zh-CN" sz="2400" i="1">
                                  <a:latin typeface="Cambria Math" panose="02040503050406030204" pitchFamily="18" charset="0"/>
                                  <a:ea typeface="Cambria Math" panose="02040503050406030204" pitchFamily="18" charset="0"/>
                                </a:rPr>
                                <m:t>𝑓</m:t>
                              </m:r>
                            </m:den>
                          </m:f>
                        </m:den>
                      </m:f>
                    </m:oMath>
                  </m:oMathPara>
                </a14:m>
                <a:endParaRPr kumimoji="1" lang="zh-CN" altLang="en-US" sz="2400" dirty="0"/>
              </a:p>
            </p:txBody>
          </p:sp>
        </mc:Choice>
        <mc:Fallback>
          <p:sp>
            <p:nvSpPr>
              <p:cNvPr id="5" name="文本框 4"/>
              <p:cNvSpPr txBox="1">
                <a:spLocks noRot="1" noChangeAspect="1" noMove="1" noResize="1" noEditPoints="1" noAdjustHandles="1" noChangeArrowheads="1" noChangeShapeType="1" noTextEdit="1"/>
              </p:cNvSpPr>
              <p:nvPr/>
            </p:nvSpPr>
            <p:spPr>
              <a:xfrm>
                <a:off x="335705" y="3103824"/>
                <a:ext cx="8110105" cy="1766702"/>
              </a:xfrm>
              <a:prstGeom prst="rect">
                <a:avLst/>
              </a:prstGeom>
              <a:blipFill rotWithShape="1">
                <a:blip r:embed="rId4"/>
                <a:stretch>
                  <a:fillRect l="-156" b="-7092"/>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6" name="文本框 5">
                <a:extLst>
                  <a:ext uri="{FF2B5EF4-FFF2-40B4-BE49-F238E27FC236}">
                    <ele attr="{E8EE7949-E01E-3D43-B523-9BEED69D0989}"/>
                  </a:ext>
                </a:extLst>
              </p:cNvPr>
              <p:cNvSpPr txBox="1"/>
              <p:nvPr/>
            </p:nvSpPr>
            <p:spPr>
              <a:xfrm>
                <a:off x="8686800" y="3862552"/>
                <a:ext cx="3168869" cy="685124"/>
              </a:xfrm>
              <a:prstGeom prst="rect">
                <a:avLst/>
              </a:prstGeom>
              <a:noFill/>
            </p:spPr>
            <p:txBody>
              <a:bodyPr wrap="square" rtlCol="0">
                <a:spAutoFit/>
              </a:bodyPr>
              <a:lstStyle/>
              <a:p>
                <a:r>
                  <a:rPr kumimoji="1" lang="zh-CN" altLang="en-US" sz="2400" dirty="0">
                    <a:latin typeface="Times New Roman" panose="02020603050405020304" pitchFamily="18" charset="0"/>
                    <a:cs typeface="Times New Roman" panose="02020603050405020304" pitchFamily="18" charset="0"/>
                  </a:rPr>
                  <a:t>因为</a:t>
                </a:r>
                <a:r>
                  <a:rPr kumimoji="1" lang="en-US" altLang="zh-CN" sz="2400" dirty="0">
                    <a:latin typeface="Times New Roman" panose="02020603050405020304" pitchFamily="18" charset="0"/>
                    <a:cs typeface="Times New Roman" panose="02020603050405020304" pitchFamily="18" charset="0"/>
                  </a:rPr>
                  <a:t>1/A≈0</a:t>
                </a:r>
                <a:r>
                  <a:rPr kumimoji="1" lang="zh-CN" altLang="en-US" sz="2400" dirty="0">
                    <a:latin typeface="Times New Roman" panose="02020603050405020304" pitchFamily="18" charset="0"/>
                    <a:cs typeface="Times New Roman" panose="02020603050405020304" pitchFamily="18" charset="0"/>
                  </a:rPr>
                  <a:t>，</a:t>
                </a:r>
                <a:r>
                  <a:rPr kumimoji="1" lang="en-US" altLang="zh-CN" sz="2400" dirty="0">
                    <a:latin typeface="Times New Roman" panose="02020603050405020304" pitchFamily="18" charset="0"/>
                    <a:cs typeface="Times New Roman" panose="02020603050405020304" pitchFamily="18" charset="0"/>
                  </a:rPr>
                  <a:t> </a:t>
                </a:r>
                <a14:m>
                  <m:oMath xmlns:m="http://schemas.openxmlformats.org/officeDocument/2006/math">
                    <m:f>
                      <m:fPr>
                        <m:ctrlPr>
                          <a:rPr kumimoji="1" lang="en-US" altLang="zh-CN" sz="2400" i="1">
                            <a:latin typeface="Cambria Math" panose="02040503050406030204" pitchFamily="18" charset="0"/>
                          </a:rPr>
                        </m:ctrlPr>
                      </m:fPr>
                      <m:num>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𝑅</m:t>
                            </m:r>
                          </m:e>
                          <m:sub>
                            <m:r>
                              <a:rPr kumimoji="1" lang="en-US" altLang="zh-CN" sz="2400" i="1">
                                <a:latin typeface="Cambria Math" panose="02040503050406030204" pitchFamily="18" charset="0"/>
                              </a:rPr>
                              <m:t>𝑓</m:t>
                            </m:r>
                          </m:sub>
                        </m:sSub>
                      </m:num>
                      <m:den>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𝑅</m:t>
                            </m:r>
                          </m:e>
                          <m:sub>
                            <m:r>
                              <a:rPr kumimoji="1" lang="en-US" altLang="zh-CN" sz="2400" i="1">
                                <a:latin typeface="Cambria Math" panose="02040503050406030204" pitchFamily="18" charset="0"/>
                              </a:rPr>
                              <m:t>1</m:t>
                            </m:r>
                          </m:sub>
                        </m:sSub>
                      </m:den>
                    </m:f>
                  </m:oMath>
                </a14:m>
                <a:r>
                  <a:rPr kumimoji="1" lang="en-US" altLang="zh-CN" sz="2400" dirty="0">
                    <a:latin typeface="Times New Roman" panose="02020603050405020304" pitchFamily="18" charset="0"/>
                    <a:cs typeface="Times New Roman" panose="02020603050405020304" pitchFamily="18" charset="0"/>
                  </a:rPr>
                  <a:t>/A≈1</a:t>
                </a:r>
                <a:endParaRPr kumimoji="1" lang="zh-CN" altLang="en-US" sz="2400" dirty="0">
                  <a:latin typeface="Times New Roman" panose="02020603050405020304" pitchFamily="18" charset="0"/>
                  <a:cs typeface="Times New Roman" panose="02020603050405020304" pitchFamily="18" charset="0"/>
                </a:endParaRPr>
              </a:p>
            </p:txBody>
          </p:sp>
        </mc:Choice>
        <mc:Fallback>
          <p:sp>
            <p:nvSpPr>
              <p:cNvPr id="6" name="文本框 5"/>
              <p:cNvSpPr txBox="1">
                <a:spLocks noRot="1" noChangeAspect="1" noMove="1" noResize="1" noEditPoints="1" noAdjustHandles="1" noChangeArrowheads="1" noChangeShapeType="1" noTextEdit="1"/>
              </p:cNvSpPr>
              <p:nvPr/>
            </p:nvSpPr>
            <p:spPr>
              <a:xfrm>
                <a:off x="8686800" y="3862552"/>
                <a:ext cx="3168869" cy="685124"/>
              </a:xfrm>
              <a:prstGeom prst="rect">
                <a:avLst/>
              </a:prstGeom>
              <a:blipFill rotWithShape="1">
                <a:blip r:embed="rId5"/>
                <a:stretch>
                  <a:fillRect l="-3200" b="-1818"/>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7" name="文本框 6">
                <a:extLst>
                  <a:ext uri="{FF2B5EF4-FFF2-40B4-BE49-F238E27FC236}">
                    <ele attr="{680625A1-BB5A-C846-8E65-A645D5D087A7}"/>
                  </a:ext>
                </a:extLst>
              </p:cNvPr>
              <p:cNvSpPr txBox="1"/>
              <p:nvPr/>
            </p:nvSpPr>
            <p:spPr>
              <a:xfrm>
                <a:off x="335705" y="5096550"/>
                <a:ext cx="4433906" cy="1072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i="1" smtClean="0">
                              <a:latin typeface="Cambria Math" panose="02040503050406030204" pitchFamily="18" charset="0"/>
                            </a:rPr>
                          </m:ctrlPr>
                        </m:sSubPr>
                        <m:e>
                          <m:r>
                            <a:rPr kumimoji="1" lang="en-US" altLang="zh-CN" sz="2400" b="0" i="1" smtClean="0">
                              <a:latin typeface="Cambria Math" panose="02040503050406030204" pitchFamily="18" charset="0"/>
                            </a:rPr>
                            <m:t>𝐴</m:t>
                          </m:r>
                        </m:e>
                        <m:sub>
                          <m:r>
                            <a:rPr kumimoji="1" lang="en-US" altLang="zh-CN" sz="2400" b="0" i="1" smtClean="0">
                              <a:latin typeface="Cambria Math" panose="02040503050406030204" pitchFamily="18" charset="0"/>
                            </a:rPr>
                            <m:t>𝑈𝑓</m:t>
                          </m:r>
                        </m:sub>
                      </m:sSub>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𝐴</m:t>
                      </m:r>
                      <m:r>
                        <a:rPr kumimoji="1" lang="en-US" altLang="zh-CN" sz="2400" b="0" i="1" smtClean="0">
                          <a:latin typeface="Cambria Math" panose="02040503050406030204" pitchFamily="18" charset="0"/>
                          <a:ea typeface="Cambria Math" panose="02040503050406030204" pitchFamily="18" charset="0"/>
                        </a:rPr>
                        <m:t>∗</m:t>
                      </m:r>
                      <m:f>
                        <m:fPr>
                          <m:ctrlPr>
                            <a:rPr kumimoji="1" lang="en-US" altLang="zh-CN" sz="2400" b="0" i="1" smtClean="0">
                              <a:latin typeface="Cambria Math" panose="02040503050406030204" pitchFamily="18" charset="0"/>
                              <a:ea typeface="Cambria Math" panose="02040503050406030204" pitchFamily="18" charset="0"/>
                            </a:rPr>
                          </m:ctrlPr>
                        </m:fPr>
                        <m:num>
                          <m:r>
                            <a:rPr kumimoji="1" lang="en-US" altLang="zh-CN" sz="2400" b="0" i="1" smtClean="0">
                              <a:latin typeface="Cambria Math" panose="02040503050406030204" pitchFamily="18" charset="0"/>
                              <a:ea typeface="Cambria Math" panose="02040503050406030204" pitchFamily="18" charset="0"/>
                            </a:rPr>
                            <m:t>1</m:t>
                          </m:r>
                        </m:num>
                        <m:den>
                          <m:r>
                            <a:rPr kumimoji="1" lang="en-US" altLang="zh-CN" sz="2400" b="0" i="1" smtClean="0">
                              <a:latin typeface="Cambria Math" panose="02040503050406030204" pitchFamily="18" charset="0"/>
                              <a:ea typeface="Cambria Math" panose="02040503050406030204" pitchFamily="18" charset="0"/>
                            </a:rPr>
                            <m:t>1</m:t>
                          </m:r>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𝑗</m:t>
                          </m:r>
                          <m:f>
                            <m:fPr>
                              <m:ctrlPr>
                                <a:rPr kumimoji="1" lang="en-US" altLang="zh-CN" sz="2400" b="0" i="1" smtClean="0">
                                  <a:latin typeface="Cambria Math" panose="02040503050406030204" pitchFamily="18" charset="0"/>
                                  <a:ea typeface="Cambria Math" panose="02040503050406030204" pitchFamily="18" charset="0"/>
                                </a:rPr>
                              </m:ctrlPr>
                            </m:fPr>
                            <m:num>
                              <m:sSub>
                                <m:sSubPr>
                                  <m:ctrlPr>
                                    <a:rPr kumimoji="1" lang="en-US" altLang="zh-CN" sz="2400" i="1">
                                      <a:latin typeface="Cambria Math" panose="02040503050406030204" pitchFamily="18" charset="0"/>
                                      <a:ea typeface="Cambria Math" panose="02040503050406030204" pitchFamily="18" charset="0"/>
                                    </a:rPr>
                                  </m:ctrlPr>
                                </m:sSubPr>
                                <m:e>
                                  <m:r>
                                    <a:rPr kumimoji="1" lang="en-US" altLang="zh-CN" sz="2400" i="1">
                                      <a:latin typeface="Cambria Math" panose="02040503050406030204" pitchFamily="18" charset="0"/>
                                      <a:ea typeface="Cambria Math" panose="02040503050406030204" pitchFamily="18" charset="0"/>
                                    </a:rPr>
                                    <m:t>𝜔</m:t>
                                  </m:r>
                                </m:e>
                                <m:sub>
                                  <m:r>
                                    <a:rPr kumimoji="1" lang="en-US" altLang="zh-CN" sz="2400" i="1">
                                      <a:latin typeface="Cambria Math" panose="02040503050406030204" pitchFamily="18" charset="0"/>
                                      <a:ea typeface="Cambria Math" panose="02040503050406030204" pitchFamily="18" charset="0"/>
                                    </a:rPr>
                                    <m:t>𝐶</m:t>
                                  </m:r>
                                </m:sub>
                              </m:sSub>
                            </m:num>
                            <m:den>
                              <m:r>
                                <a:rPr kumimoji="1" lang="en-US" altLang="zh-CN" sz="2400" i="1">
                                  <a:latin typeface="Cambria Math" panose="02040503050406030204" pitchFamily="18" charset="0"/>
                                  <a:ea typeface="Cambria Math" panose="02040503050406030204" pitchFamily="18" charset="0"/>
                                </a:rPr>
                                <m:t>𝜔</m:t>
                              </m:r>
                            </m:den>
                          </m:f>
                        </m:den>
                      </m:f>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𝐴</m:t>
                      </m:r>
                      <m:r>
                        <a:rPr kumimoji="1" lang="en-US" altLang="zh-CN" sz="2400" b="0" i="1" smtClean="0">
                          <a:latin typeface="Cambria Math" panose="02040503050406030204" pitchFamily="18" charset="0"/>
                          <a:ea typeface="Cambria Math" panose="02040503050406030204" pitchFamily="18" charset="0"/>
                        </a:rPr>
                        <m:t>∗</m:t>
                      </m:r>
                      <m:f>
                        <m:fPr>
                          <m:ctrlPr>
                            <a:rPr kumimoji="1" lang="en-US" altLang="zh-CN" sz="2400" i="1">
                              <a:latin typeface="Cambria Math" panose="02040503050406030204" pitchFamily="18" charset="0"/>
                              <a:ea typeface="Cambria Math" panose="02040503050406030204" pitchFamily="18" charset="0"/>
                            </a:rPr>
                          </m:ctrlPr>
                        </m:fPr>
                        <m:num>
                          <m:r>
                            <a:rPr kumimoji="1" lang="en-US" altLang="zh-CN" sz="2400" i="1">
                              <a:latin typeface="Cambria Math" panose="02040503050406030204" pitchFamily="18" charset="0"/>
                              <a:ea typeface="Cambria Math" panose="02040503050406030204" pitchFamily="18" charset="0"/>
                            </a:rPr>
                            <m:t>1</m:t>
                          </m:r>
                        </m:num>
                        <m:den>
                          <m:r>
                            <a:rPr kumimoji="1" lang="en-US" altLang="zh-CN" sz="2400" i="1">
                              <a:latin typeface="Cambria Math" panose="02040503050406030204" pitchFamily="18" charset="0"/>
                              <a:ea typeface="Cambria Math" panose="02040503050406030204" pitchFamily="18" charset="0"/>
                            </a:rPr>
                            <m:t>1</m:t>
                          </m:r>
                          <m:r>
                            <a:rPr kumimoji="1" lang="en-US" altLang="zh-CN" sz="2400" i="1">
                              <a:latin typeface="Cambria Math" panose="02040503050406030204" pitchFamily="18" charset="0"/>
                              <a:ea typeface="Cambria Math" panose="02040503050406030204" pitchFamily="18" charset="0"/>
                            </a:rPr>
                            <m:t>−</m:t>
                          </m:r>
                          <m:r>
                            <a:rPr kumimoji="1" lang="en-US" altLang="zh-CN" sz="2400" i="1">
                              <a:latin typeface="Cambria Math" panose="02040503050406030204" pitchFamily="18" charset="0"/>
                              <a:ea typeface="Cambria Math" panose="02040503050406030204" pitchFamily="18" charset="0"/>
                            </a:rPr>
                            <m:t>𝑗</m:t>
                          </m:r>
                          <m:f>
                            <m:fPr>
                              <m:ctrlPr>
                                <a:rPr kumimoji="1" lang="en-US" altLang="zh-CN" sz="2400" i="1">
                                  <a:latin typeface="Cambria Math" panose="02040503050406030204" pitchFamily="18" charset="0"/>
                                  <a:ea typeface="Cambria Math" panose="02040503050406030204" pitchFamily="18" charset="0"/>
                                </a:rPr>
                              </m:ctrlPr>
                            </m:fPr>
                            <m:num>
                              <m:sSub>
                                <m:sSubPr>
                                  <m:ctrlPr>
                                    <a:rPr kumimoji="1" lang="en-US" altLang="zh-CN" sz="2400" i="1">
                                      <a:latin typeface="Cambria Math" panose="02040503050406030204" pitchFamily="18" charset="0"/>
                                      <a:ea typeface="Cambria Math" panose="02040503050406030204" pitchFamily="18" charset="0"/>
                                    </a:rPr>
                                  </m:ctrlPr>
                                </m:sSubPr>
                                <m:e>
                                  <m:r>
                                    <a:rPr kumimoji="1" lang="en-US" altLang="zh-CN" sz="2400" i="1">
                                      <a:latin typeface="Cambria Math" panose="02040503050406030204" pitchFamily="18" charset="0"/>
                                      <a:ea typeface="Cambria Math" panose="02040503050406030204" pitchFamily="18" charset="0"/>
                                    </a:rPr>
                                    <m:t>𝑓</m:t>
                                  </m:r>
                                </m:e>
                                <m:sub>
                                  <m:r>
                                    <a:rPr kumimoji="1" lang="en-US" altLang="zh-CN" sz="2400" i="1">
                                      <a:latin typeface="Cambria Math" panose="02040503050406030204" pitchFamily="18" charset="0"/>
                                      <a:ea typeface="Cambria Math" panose="02040503050406030204" pitchFamily="18" charset="0"/>
                                    </a:rPr>
                                    <m:t>𝐶</m:t>
                                  </m:r>
                                </m:sub>
                              </m:sSub>
                            </m:num>
                            <m:den>
                              <m:r>
                                <a:rPr kumimoji="1" lang="en-US" altLang="zh-CN" sz="2400" i="1">
                                  <a:latin typeface="Cambria Math" panose="02040503050406030204" pitchFamily="18" charset="0"/>
                                  <a:ea typeface="Cambria Math" panose="02040503050406030204" pitchFamily="18" charset="0"/>
                                </a:rPr>
                                <m:t>𝑓</m:t>
                              </m:r>
                            </m:den>
                          </m:f>
                        </m:den>
                      </m:f>
                    </m:oMath>
                  </m:oMathPara>
                </a14:m>
                <a:endParaRPr kumimoji="1" lang="zh-CN" altLang="en-US" sz="2400" dirty="0"/>
              </a:p>
            </p:txBody>
          </p:sp>
        </mc:Choice>
        <mc:Fallback>
          <p:sp>
            <p:nvSpPr>
              <p:cNvPr id="7" name="文本框 6"/>
              <p:cNvSpPr txBox="1">
                <a:spLocks noRot="1" noChangeAspect="1" noMove="1" noResize="1" noEditPoints="1" noAdjustHandles="1" noChangeArrowheads="1" noChangeShapeType="1" noTextEdit="1"/>
              </p:cNvSpPr>
              <p:nvPr/>
            </p:nvSpPr>
            <p:spPr>
              <a:xfrm>
                <a:off x="335705" y="5096550"/>
                <a:ext cx="4433906" cy="1072666"/>
              </a:xfrm>
              <a:prstGeom prst="rect">
                <a:avLst/>
              </a:prstGeom>
              <a:blipFill rotWithShape="1">
                <a:blip r:embed="rId6"/>
                <a:stretch>
                  <a:fillRect l="-570" r="-285" b="-12791"/>
                </a:stretch>
              </a:blipFill>
            </p:spPr>
            <p:txBody>
              <a:bodyPr/>
              <a:lstStyle/>
              <a:p>
                <a:r>
                  <a:rPr lang="zh-CN" altLang="en-US">
                    <a:noFill/>
                  </a:rPr>
                  <a:t> </a:t>
                </a:r>
                <a:endParaRPr lang="zh-CN" altLang="en-US">
                  <a:noFill/>
                </a:endParaRPr>
              </a:p>
            </p:txBody>
          </p:sp>
        </mc:Fallback>
      </mc:AlternateContent>
      <p:sp>
        <p:nvSpPr>
          <p:cNvPr id="8" name="矩形 7"/>
          <p:cNvSpPr/>
          <p:nvPr/>
        </p:nvSpPr>
        <p:spPr>
          <a:xfrm>
            <a:off x="1765738" y="5096550"/>
            <a:ext cx="1150883" cy="95740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p:nvSpPr>
        <p:spPr>
          <a:xfrm>
            <a:off x="3634494" y="5049251"/>
            <a:ext cx="1150883" cy="1193891"/>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1" name="直线箭头连接符 10"/>
          <p:cNvCxnSpPr/>
          <p:nvPr/>
        </p:nvCxnSpPr>
        <p:spPr>
          <a:xfrm>
            <a:off x="4997669" y="5596759"/>
            <a:ext cx="81980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5982471" y="5236292"/>
            <a:ext cx="1424154" cy="646331"/>
          </a:xfrm>
          <a:prstGeom prst="rect">
            <a:avLst/>
          </a:prstGeom>
          <a:noFill/>
        </p:spPr>
        <p:txBody>
          <a:bodyPr wrap="square" rtlCol="0">
            <a:spAutoFit/>
          </a:bodyPr>
          <a:lstStyle/>
          <a:p>
            <a:pPr algn="ctr"/>
            <a:r>
              <a:rPr kumimoji="1" lang="en-US" altLang="zh-CN" dirty="0">
                <a:latin typeface="Times New Roman" panose="02020603050405020304" pitchFamily="18" charset="0"/>
                <a:cs typeface="Times New Roman" panose="02020603050405020304" pitchFamily="18" charset="0"/>
              </a:rPr>
              <a:t>RC</a:t>
            </a:r>
            <a:r>
              <a:rPr kumimoji="1" lang="zh-CN" altLang="en-US" dirty="0">
                <a:latin typeface="Times New Roman" panose="02020603050405020304" pitchFamily="18" charset="0"/>
                <a:cs typeface="Times New Roman" panose="02020603050405020304" pitchFamily="18" charset="0"/>
              </a:rPr>
              <a:t>高通网络</a:t>
            </a:r>
            <a:endParaRPr kumimoji="1" lang="en-US" altLang="zh-CN" dirty="0">
              <a:latin typeface="Times New Roman" panose="02020603050405020304" pitchFamily="18" charset="0"/>
              <a:cs typeface="Times New Roman" panose="02020603050405020304" pitchFamily="18" charset="0"/>
            </a:endParaRPr>
          </a:p>
          <a:p>
            <a:pPr algn="ctr"/>
            <a:r>
              <a:rPr kumimoji="1" lang="zh-CN" altLang="en-US" dirty="0">
                <a:latin typeface="Times New Roman" panose="02020603050405020304" pitchFamily="18" charset="0"/>
                <a:cs typeface="Times New Roman" panose="02020603050405020304" pitchFamily="18" charset="0"/>
              </a:rPr>
              <a:t>传输函数</a:t>
            </a:r>
            <a:endParaRPr kumimoji="1" lang="zh-CN" altLang="en-US" dirty="0">
              <a:latin typeface="Times New Roman" panose="02020603050405020304" pitchFamily="18" charset="0"/>
              <a:cs typeface="Times New Roman" panose="02020603050405020304" pitchFamily="18" charset="0"/>
            </a:endParaRPr>
          </a:p>
        </p:txBody>
      </p:sp>
      <p:pic>
        <p:nvPicPr>
          <p:cNvPr id="14" name="图片 13"/>
          <p:cNvPicPr>
            <a:picLocks noChangeAspect="1"/>
          </p:cNvPicPr>
          <p:nvPr/>
        </p:nvPicPr>
        <p:blipFill>
          <a:blip r:embed="rId7"/>
          <a:stretch>
            <a:fillRect/>
          </a:stretch>
        </p:blipFill>
        <p:spPr>
          <a:xfrm>
            <a:off x="8445810" y="4714566"/>
            <a:ext cx="2044262" cy="18632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1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500"/>
                                        <p:tgtEl>
                                          <p:spTgt spid="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1500"/>
                                        <p:tgtEl>
                                          <p:spTgt spid="9"/>
                                        </p:tgtEl>
                                      </p:cBhvr>
                                    </p:animEffect>
                                  </p:childTnLst>
                                </p:cTn>
                              </p:par>
                            </p:childTnLst>
                          </p:cTn>
                        </p:par>
                        <p:par>
                          <p:cTn id="26" fill="hold">
                            <p:stCondLst>
                              <p:cond delay="1500"/>
                            </p:stCondLst>
                            <p:childTnLst>
                              <p:par>
                                <p:cTn id="27" presetID="22" presetClass="entr" presetSubtype="8" fill="hold"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left)">
                                      <p:cBhvr>
                                        <p:cTn id="29" dur="1500"/>
                                        <p:tgtEl>
                                          <p:spTgt spid="11"/>
                                        </p:tgtEl>
                                      </p:cBhvr>
                                    </p:animEffect>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left)">
                                      <p:cBhvr>
                                        <p:cTn id="33" dur="1500"/>
                                        <p:tgtEl>
                                          <p:spTgt spid="12"/>
                                        </p:tgtEl>
                                      </p:cBhvr>
                                    </p:animEffect>
                                  </p:childTnLst>
                                </p:cTn>
                              </p:par>
                            </p:childTnLst>
                          </p:cTn>
                        </p:par>
                        <p:par>
                          <p:cTn id="34" fill="hold">
                            <p:stCondLst>
                              <p:cond delay="4500"/>
                            </p:stCondLst>
                            <p:childTnLst>
                              <p:par>
                                <p:cTn id="35" presetID="10" presetClass="entr" presetSubtype="0" fill="hold"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1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animBg="1"/>
      <p:bldP spid="9" grpId="0" animBg="1"/>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1"/>
          <a:stretch>
            <a:fillRect/>
          </a:stretch>
        </p:blipFill>
        <p:spPr>
          <a:xfrm>
            <a:off x="259664" y="2141680"/>
            <a:ext cx="7835900" cy="4292600"/>
          </a:xfrm>
          <a:prstGeom prst="rect">
            <a:avLst/>
          </a:prstGeom>
        </p:spPr>
      </p:pic>
      <p:sp>
        <p:nvSpPr>
          <p:cNvPr id="5" name="椭圆 4"/>
          <p:cNvSpPr/>
          <p:nvPr/>
        </p:nvSpPr>
        <p:spPr>
          <a:xfrm>
            <a:off x="4177614" y="2262977"/>
            <a:ext cx="152400" cy="152400"/>
          </a:xfrm>
          <a:prstGeom prst="ellipse">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线连接符 5"/>
          <p:cNvCxnSpPr/>
          <p:nvPr/>
        </p:nvCxnSpPr>
        <p:spPr>
          <a:xfrm flipH="1">
            <a:off x="1409075" y="2344540"/>
            <a:ext cx="2792951" cy="0"/>
          </a:xfrm>
          <a:prstGeom prst="line">
            <a:avLst/>
          </a:prstGeom>
          <a:ln w="22225">
            <a:solidFill>
              <a:srgbClr val="0432FF"/>
            </a:solidFill>
            <a:prstDash val="lgDash"/>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422428" y="1890084"/>
            <a:ext cx="842962" cy="369332"/>
          </a:xfrm>
          <a:prstGeom prst="rect">
            <a:avLst/>
          </a:prstGeom>
          <a:solidFill>
            <a:schemeClr val="bg1"/>
          </a:solidFill>
          <a:ln>
            <a:solidFill>
              <a:srgbClr val="0432FF"/>
            </a:solidFill>
          </a:ln>
        </p:spPr>
        <p:txBody>
          <a:bodyPr wrap="square" rtlCol="0">
            <a:spAutoFit/>
          </a:bodyPr>
          <a:lstStyle/>
          <a:p>
            <a:r>
              <a:rPr kumimoji="1" lang="en-US" altLang="zh-CN" b="1" dirty="0">
                <a:solidFill>
                  <a:srgbClr val="0432FF"/>
                </a:solidFill>
              </a:rPr>
              <a:t>﹣3dB</a:t>
            </a:r>
            <a:endParaRPr kumimoji="1" lang="zh-CN" altLang="en-US" b="1" dirty="0">
              <a:solidFill>
                <a:srgbClr val="0432FF"/>
              </a:solidFill>
            </a:endParaRPr>
          </a:p>
        </p:txBody>
      </p:sp>
      <p:cxnSp>
        <p:nvCxnSpPr>
          <p:cNvPr id="8" name="直线连接符 7"/>
          <p:cNvCxnSpPr/>
          <p:nvPr/>
        </p:nvCxnSpPr>
        <p:spPr>
          <a:xfrm flipV="1">
            <a:off x="4261310" y="2372513"/>
            <a:ext cx="0" cy="3299625"/>
          </a:xfrm>
          <a:prstGeom prst="line">
            <a:avLst/>
          </a:prstGeom>
          <a:ln w="22225">
            <a:solidFill>
              <a:srgbClr val="0432FF"/>
            </a:solidFill>
            <a:prstDash val="lg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3922524" y="5657850"/>
            <a:ext cx="574526" cy="369332"/>
          </a:xfrm>
          <a:prstGeom prst="rect">
            <a:avLst/>
          </a:prstGeom>
          <a:solidFill>
            <a:schemeClr val="bg1"/>
          </a:solidFill>
          <a:ln>
            <a:solidFill>
              <a:srgbClr val="0432FF"/>
            </a:solidFill>
          </a:ln>
        </p:spPr>
        <p:txBody>
          <a:bodyPr wrap="square" rtlCol="0">
            <a:spAutoFit/>
          </a:bodyPr>
          <a:lstStyle/>
          <a:p>
            <a:r>
              <a:rPr kumimoji="1" lang="en-US" altLang="zh-CN" b="1" dirty="0">
                <a:solidFill>
                  <a:srgbClr val="0432FF"/>
                </a:solidFill>
              </a:rPr>
              <a:t>300</a:t>
            </a:r>
            <a:endParaRPr kumimoji="1" lang="zh-CN" altLang="en-US" b="1" dirty="0">
              <a:solidFill>
                <a:srgbClr val="0432FF"/>
              </a:solidFill>
            </a:endParaRPr>
          </a:p>
        </p:txBody>
      </p:sp>
      <p:sp>
        <p:nvSpPr>
          <p:cNvPr id="2" name="框架 1">
            <a:hlinkClick r:id="rId2" action="ppaction://hlinksldjump"/>
          </p:cNvPr>
          <p:cNvSpPr/>
          <p:nvPr/>
        </p:nvSpPr>
        <p:spPr>
          <a:xfrm>
            <a:off x="252000" y="896400"/>
            <a:ext cx="4078014" cy="756744"/>
          </a:xfrm>
          <a:prstGeom prst="fram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2400" dirty="0">
                <a:solidFill>
                  <a:schemeClr val="tx1"/>
                </a:solidFill>
                <a:latin typeface="Times New Roman" panose="02020603050405020304" pitchFamily="18" charset="0"/>
                <a:cs typeface="Times New Roman" panose="02020603050405020304" pitchFamily="18" charset="0"/>
              </a:rPr>
              <a:t>1.</a:t>
            </a:r>
            <a:r>
              <a:rPr kumimoji="1" lang="zh-CN" altLang="en-US" sz="2400" dirty="0">
                <a:solidFill>
                  <a:schemeClr val="tx1"/>
                </a:solidFill>
                <a:latin typeface="Times New Roman" panose="02020603050405020304" pitchFamily="18" charset="0"/>
                <a:cs typeface="Times New Roman" panose="02020603050405020304" pitchFamily="18" charset="0"/>
              </a:rPr>
              <a:t>语音调理电路</a:t>
            </a:r>
            <a:endParaRPr kumimoji="1" lang="zh-CN" altLang="en-US" sz="2400" dirty="0">
              <a:solidFill>
                <a:schemeClr val="tx1"/>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4" name="矩形 3">
                <a:extLst>
                  <a:ext uri="{FF2B5EF4-FFF2-40B4-BE49-F238E27FC236}">
                    <ele attr="{5285DF4C-9684-6F43-B85F-8CDE98F03986}"/>
                  </a:ext>
                </a:extLst>
              </p:cNvPr>
              <p:cNvSpPr/>
              <p:nvPr/>
            </p:nvSpPr>
            <p:spPr>
              <a:xfrm>
                <a:off x="8600606" y="2141680"/>
                <a:ext cx="266271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zh-CN" sz="2400" b="0" i="1" smtClean="0">
                          <a:latin typeface="Cambria Math" panose="02040503050406030204" pitchFamily="18" charset="0"/>
                        </a:rPr>
                        <m:t>𝑑𝐵</m:t>
                      </m:r>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20</m:t>
                      </m:r>
                      <m:r>
                        <a:rPr kumimoji="1" lang="en-US" altLang="zh-CN" sz="2400" b="0" i="1" smtClean="0">
                          <a:latin typeface="Cambria Math" panose="02040503050406030204" pitchFamily="18" charset="0"/>
                        </a:rPr>
                        <m:t>𝑙𝑔</m:t>
                      </m:r>
                      <m:d>
                        <m:dPr>
                          <m:begChr m:val="|"/>
                          <m:endChr m:val="|"/>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𝐻</m:t>
                          </m:r>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𝑗𝑓</m:t>
                          </m:r>
                          <m:r>
                            <a:rPr kumimoji="1" lang="en-US" altLang="zh-CN" sz="2400" b="0" i="1" smtClean="0">
                              <a:latin typeface="Cambria Math" panose="02040503050406030204" pitchFamily="18" charset="0"/>
                            </a:rPr>
                            <m:t>)</m:t>
                          </m:r>
                        </m:e>
                      </m:d>
                    </m:oMath>
                  </m:oMathPara>
                </a14:m>
                <a:endParaRPr lang="zh-CN" altLang="en-US" sz="2400" dirty="0"/>
              </a:p>
            </p:txBody>
          </p:sp>
        </mc:Choice>
        <mc:Fallback>
          <p:sp>
            <p:nvSpPr>
              <p:cNvPr id="4" name="矩形 3"/>
              <p:cNvSpPr>
                <a:spLocks noRot="1" noChangeAspect="1" noMove="1" noResize="1" noEditPoints="1" noAdjustHandles="1" noChangeArrowheads="1" noChangeShapeType="1" noTextEdit="1"/>
              </p:cNvSpPr>
              <p:nvPr/>
            </p:nvSpPr>
            <p:spPr>
              <a:xfrm>
                <a:off x="8600606" y="2141680"/>
                <a:ext cx="2662717" cy="461665"/>
              </a:xfrm>
              <a:prstGeom prst="rect">
                <a:avLst/>
              </a:prstGeom>
              <a:blipFill rotWithShape="1">
                <a:blip r:embed="rId3"/>
                <a:stretch>
                  <a:fillRect b="-13514"/>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1" name="文本框 10">
                <a:extLst>
                  <a:ext uri="{FF2B5EF4-FFF2-40B4-BE49-F238E27FC236}">
                    <ele attr="{6B773F08-7EC3-B646-A279-87E0E9668458}"/>
                  </a:ext>
                </a:extLst>
              </p:cNvPr>
              <p:cNvSpPr txBox="1"/>
              <p:nvPr/>
            </p:nvSpPr>
            <p:spPr>
              <a:xfrm>
                <a:off x="8733440" y="3594137"/>
                <a:ext cx="2325830" cy="6938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400" b="0" i="1" smtClean="0">
                          <a:latin typeface="Cambria Math" panose="02040503050406030204" pitchFamily="18" charset="0"/>
                          <a:cs typeface="Times New Roman" panose="02020603050405020304" pitchFamily="18" charset="0"/>
                        </a:rPr>
                        <m:t>𝑓𝑐</m:t>
                      </m:r>
                      <m:r>
                        <a:rPr kumimoji="1" lang="en-US" altLang="zh-CN" sz="2400" b="0" i="1" smtClean="0">
                          <a:latin typeface="Cambria Math" panose="02040503050406030204" pitchFamily="18" charset="0"/>
                          <a:cs typeface="Times New Roman" panose="02020603050405020304" pitchFamily="18" charset="0"/>
                        </a:rPr>
                        <m:t>=</m:t>
                      </m:r>
                      <m:f>
                        <m:fPr>
                          <m:ctrlPr>
                            <a:rPr kumimoji="1" lang="en-US" altLang="zh-CN" sz="2400" b="0" i="1" smtClean="0">
                              <a:latin typeface="Cambria Math" panose="02040503050406030204" pitchFamily="18" charset="0"/>
                              <a:cs typeface="Times New Roman" panose="02020603050405020304" pitchFamily="18" charset="0"/>
                            </a:rPr>
                          </m:ctrlPr>
                        </m:fPr>
                        <m:num>
                          <m:sSub>
                            <m:sSubPr>
                              <m:ctrlPr>
                                <a:rPr kumimoji="1" lang="en-US" altLang="zh-CN" sz="2400" b="0" i="1" smtClean="0">
                                  <a:latin typeface="Cambria Math" panose="02040503050406030204" pitchFamily="18" charset="0"/>
                                  <a:cs typeface="Times New Roman" panose="02020603050405020304" pitchFamily="18" charset="0"/>
                                </a:rPr>
                              </m:ctrlPr>
                            </m:sSubPr>
                            <m:e>
                              <m:r>
                                <a:rPr kumimoji="1"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𝜔</m:t>
                              </m:r>
                            </m:e>
                            <m:sub>
                              <m:r>
                                <a:rPr kumimoji="1" lang="en-US" altLang="zh-CN" sz="2400" b="0" i="1" smtClean="0">
                                  <a:latin typeface="Cambria Math" panose="02040503050406030204" pitchFamily="18" charset="0"/>
                                  <a:cs typeface="Times New Roman" panose="02020603050405020304" pitchFamily="18" charset="0"/>
                                </a:rPr>
                                <m:t>𝐶</m:t>
                              </m:r>
                            </m:sub>
                          </m:sSub>
                        </m:num>
                        <m:den>
                          <m:r>
                            <a:rPr kumimoji="1" lang="en-US" altLang="zh-CN" sz="2400" b="0" i="1" smtClean="0">
                              <a:latin typeface="Cambria Math" panose="02040503050406030204" pitchFamily="18" charset="0"/>
                              <a:cs typeface="Times New Roman" panose="02020603050405020304" pitchFamily="18" charset="0"/>
                            </a:rPr>
                            <m:t>2</m:t>
                          </m:r>
                          <m:r>
                            <a:rPr kumimoji="1"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𝜋</m:t>
                          </m:r>
                        </m:den>
                      </m:f>
                      <m:r>
                        <a:rPr kumimoji="1" lang="en-US" altLang="zh-CN" sz="2400" b="0" i="1" smtClean="0">
                          <a:latin typeface="Cambria Math" panose="02040503050406030204" pitchFamily="18" charset="0"/>
                          <a:cs typeface="Times New Roman" panose="02020603050405020304" pitchFamily="18" charset="0"/>
                        </a:rPr>
                        <m:t>=</m:t>
                      </m:r>
                      <m:f>
                        <m:fPr>
                          <m:ctrlPr>
                            <a:rPr kumimoji="1" lang="en-US" altLang="zh-CN" sz="2400" b="0" i="1" smtClean="0">
                              <a:latin typeface="Cambria Math" panose="02040503050406030204" pitchFamily="18" charset="0"/>
                              <a:cs typeface="Times New Roman" panose="02020603050405020304" pitchFamily="18" charset="0"/>
                            </a:rPr>
                          </m:ctrlPr>
                        </m:fPr>
                        <m:num>
                          <m:r>
                            <a:rPr kumimoji="1" lang="en-US" altLang="zh-CN" sz="2400" b="0" i="1" smtClean="0">
                              <a:latin typeface="Cambria Math" panose="02040503050406030204" pitchFamily="18" charset="0"/>
                              <a:cs typeface="Times New Roman" panose="02020603050405020304" pitchFamily="18" charset="0"/>
                            </a:rPr>
                            <m:t>1</m:t>
                          </m:r>
                        </m:num>
                        <m:den>
                          <m:r>
                            <a:rPr kumimoji="1" lang="en-US" altLang="zh-CN" sz="2400" b="0" i="1" smtClean="0">
                              <a:latin typeface="Cambria Math" panose="02040503050406030204" pitchFamily="18" charset="0"/>
                              <a:cs typeface="Times New Roman" panose="02020603050405020304" pitchFamily="18" charset="0"/>
                            </a:rPr>
                            <m:t>2</m:t>
                          </m:r>
                          <m:r>
                            <a:rPr kumimoji="1"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𝜋</m:t>
                          </m:r>
                          <m:r>
                            <a:rPr kumimoji="1"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𝑅𝐶</m:t>
                          </m:r>
                        </m:den>
                      </m:f>
                    </m:oMath>
                  </m:oMathPara>
                </a14:m>
                <a:endParaRPr kumimoji="1" lang="zh-CN" altLang="en-US" sz="2400" dirty="0">
                  <a:latin typeface="Times New Roman" panose="02020603050405020304" pitchFamily="18" charset="0"/>
                  <a:cs typeface="Times New Roman" panose="02020603050405020304" pitchFamily="18" charset="0"/>
                </a:endParaRPr>
              </a:p>
            </p:txBody>
          </p:sp>
        </mc:Choice>
        <mc:Fallback>
          <p:sp>
            <p:nvSpPr>
              <p:cNvPr id="11" name="文本框 10"/>
              <p:cNvSpPr txBox="1">
                <a:spLocks noRot="1" noChangeAspect="1" noMove="1" noResize="1" noEditPoints="1" noAdjustHandles="1" noChangeArrowheads="1" noChangeShapeType="1" noTextEdit="1"/>
              </p:cNvSpPr>
              <p:nvPr/>
            </p:nvSpPr>
            <p:spPr>
              <a:xfrm>
                <a:off x="8733440" y="3594137"/>
                <a:ext cx="2325830" cy="693844"/>
              </a:xfrm>
              <a:prstGeom prst="rect">
                <a:avLst/>
              </a:prstGeom>
              <a:blipFill rotWithShape="1">
                <a:blip r:embed="rId4"/>
                <a:stretch>
                  <a:fillRect l="-3804" r="-1630" b="-12500"/>
                </a:stretch>
              </a:blipFill>
            </p:spPr>
            <p:txBody>
              <a:bodyPr/>
              <a:lstStyle/>
              <a:p>
                <a:r>
                  <a:rPr lang="zh-CN" altLang="en-US">
                    <a:noFill/>
                  </a:rPr>
                  <a:t> </a:t>
                </a:r>
                <a:endParaRPr lang="zh-CN" altLang="en-US">
                  <a:noFill/>
                </a:endParaRPr>
              </a:p>
            </p:txBody>
          </p:sp>
        </mc:Fallback>
      </mc:AlternateContent>
      <p:sp>
        <p:nvSpPr>
          <p:cNvPr id="10" name="文本框 9"/>
          <p:cNvSpPr txBox="1"/>
          <p:nvPr/>
        </p:nvSpPr>
        <p:spPr>
          <a:xfrm>
            <a:off x="8775005" y="2902527"/>
            <a:ext cx="1368965" cy="369332"/>
          </a:xfrm>
          <a:prstGeom prst="rect">
            <a:avLst/>
          </a:prstGeom>
          <a:noFill/>
        </p:spPr>
        <p:txBody>
          <a:bodyPr wrap="none" lIns="0" tIns="0" rIns="0" bIns="0" rtlCol="0">
            <a:spAutoFit/>
          </a:bodyPr>
          <a:lstStyle/>
          <a:p>
            <a:r>
              <a:rPr kumimoji="1" lang="en-US" altLang="zh-CN" sz="2400" i="1" dirty="0">
                <a:latin typeface="Times New Roman" panose="02020603050405020304" pitchFamily="18" charset="0"/>
                <a:cs typeface="Times New Roman" panose="02020603050405020304" pitchFamily="18" charset="0"/>
              </a:rPr>
              <a:t>f</a:t>
            </a:r>
            <a:r>
              <a:rPr kumimoji="1" lang="en-US" altLang="zh-CN" sz="2400" dirty="0">
                <a:latin typeface="Times New Roman" panose="02020603050405020304" pitchFamily="18" charset="0"/>
                <a:cs typeface="Times New Roman" panose="02020603050405020304" pitchFamily="18" charset="0"/>
              </a:rPr>
              <a:t>c</a:t>
            </a:r>
            <a:r>
              <a:rPr kumimoji="1" lang="zh-CN" altLang="en-US" sz="2400" dirty="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a:t>
            </a:r>
            <a:r>
              <a:rPr kumimoji="1" lang="zh-CN" altLang="en-US" sz="2400" dirty="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300Hz</a:t>
            </a:r>
            <a:endParaRPr kumimoji="1" lang="zh-CN" alt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1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1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500"/>
                                        <p:tgtEl>
                                          <p:spTgt spid="5"/>
                                        </p:tgtEl>
                                      </p:cBhvr>
                                    </p:animEffect>
                                  </p:childTnLst>
                                </p:cTn>
                              </p:par>
                            </p:childTnLst>
                          </p:cTn>
                        </p:par>
                        <p:par>
                          <p:cTn id="23" fill="hold">
                            <p:stCondLst>
                              <p:cond delay="1500"/>
                            </p:stCondLst>
                            <p:childTnLst>
                              <p:par>
                                <p:cTn id="24" presetID="22" presetClass="entr" presetSubtype="1"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up)">
                                      <p:cBhvr>
                                        <p:cTn id="26" dur="1500"/>
                                        <p:tgtEl>
                                          <p:spTgt spid="8"/>
                                        </p:tgtEl>
                                      </p:cBhvr>
                                    </p:animEffect>
                                  </p:childTnLst>
                                </p:cTn>
                              </p:par>
                            </p:childTnLst>
                          </p:cTn>
                        </p:par>
                        <p:par>
                          <p:cTn id="27" fill="hold">
                            <p:stCondLst>
                              <p:cond delay="3000"/>
                            </p:stCondLst>
                            <p:childTnLst>
                              <p:par>
                                <p:cTn id="28" presetID="22" presetClass="entr" presetSubtype="1"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up)">
                                      <p:cBhvr>
                                        <p:cTn id="30" dur="1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2"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right)">
                                      <p:cBhvr>
                                        <p:cTn id="35" dur="1500"/>
                                        <p:tgtEl>
                                          <p:spTgt spid="6"/>
                                        </p:tgtEl>
                                      </p:cBhvr>
                                    </p:animEffect>
                                  </p:childTnLst>
                                </p:cTn>
                              </p:par>
                            </p:childTnLst>
                          </p:cTn>
                        </p:par>
                        <p:par>
                          <p:cTn id="36" fill="hold">
                            <p:stCondLst>
                              <p:cond delay="1500"/>
                            </p:stCondLst>
                            <p:childTnLst>
                              <p:par>
                                <p:cTn id="37" presetID="22" presetClass="entr" presetSubtype="2" fill="hold" grpId="0" nodeType="after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right)">
                                      <p:cBhvr>
                                        <p:cTn id="39" dur="1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P spid="4" grpId="0"/>
      <p:bldP spid="11"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框架 1">
            <a:hlinkClick r:id="rId1" action="ppaction://hlinksldjump"/>
          </p:cNvPr>
          <p:cNvSpPr/>
          <p:nvPr/>
        </p:nvSpPr>
        <p:spPr>
          <a:xfrm>
            <a:off x="253210" y="897001"/>
            <a:ext cx="4078014" cy="756744"/>
          </a:xfrm>
          <a:prstGeom prst="fram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2400" dirty="0">
                <a:solidFill>
                  <a:schemeClr val="tx1"/>
                </a:solidFill>
                <a:latin typeface="Times New Roman" panose="02020603050405020304" pitchFamily="18" charset="0"/>
                <a:cs typeface="Times New Roman" panose="02020603050405020304" pitchFamily="18" charset="0"/>
              </a:rPr>
              <a:t>1.</a:t>
            </a:r>
            <a:r>
              <a:rPr kumimoji="1" lang="zh-CN" altLang="en-US" sz="2400" dirty="0">
                <a:solidFill>
                  <a:schemeClr val="tx1"/>
                </a:solidFill>
                <a:latin typeface="Times New Roman" panose="02020603050405020304" pitchFamily="18" charset="0"/>
                <a:cs typeface="Times New Roman" panose="02020603050405020304" pitchFamily="18" charset="0"/>
              </a:rPr>
              <a:t>系统方框图</a:t>
            </a:r>
            <a:endParaRPr kumimoji="1" lang="zh-CN" altLang="en-US" sz="2400" dirty="0">
              <a:solidFill>
                <a:schemeClr val="tx1"/>
              </a:solidFill>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stretch>
            <a:fillRect/>
          </a:stretch>
        </p:blipFill>
        <p:spPr>
          <a:xfrm>
            <a:off x="1600200" y="2139373"/>
            <a:ext cx="8991600" cy="3327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框架 1">
            <a:hlinkClick r:id="rId1" action="ppaction://hlinksldjump"/>
          </p:cNvPr>
          <p:cNvSpPr/>
          <p:nvPr/>
        </p:nvSpPr>
        <p:spPr>
          <a:xfrm>
            <a:off x="252000" y="896400"/>
            <a:ext cx="4078014" cy="756744"/>
          </a:xfrm>
          <a:prstGeom prst="fram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2400" dirty="0">
                <a:solidFill>
                  <a:schemeClr val="tx1"/>
                </a:solidFill>
                <a:latin typeface="Times New Roman" panose="02020603050405020304" pitchFamily="18" charset="0"/>
                <a:cs typeface="Times New Roman" panose="02020603050405020304" pitchFamily="18" charset="0"/>
              </a:rPr>
              <a:t>1.</a:t>
            </a:r>
            <a:r>
              <a:rPr kumimoji="1" lang="zh-CN" altLang="en-US" sz="2400" dirty="0">
                <a:solidFill>
                  <a:schemeClr val="tx1"/>
                </a:solidFill>
                <a:latin typeface="Times New Roman" panose="02020603050405020304" pitchFamily="18" charset="0"/>
                <a:cs typeface="Times New Roman" panose="02020603050405020304" pitchFamily="18" charset="0"/>
              </a:rPr>
              <a:t>语音调理电路</a:t>
            </a:r>
            <a:endParaRPr kumimoji="1" lang="zh-CN" altLang="en-US" sz="2400" dirty="0">
              <a:solidFill>
                <a:schemeClr val="tx1"/>
              </a:solidFill>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2"/>
          <a:stretch>
            <a:fillRect/>
          </a:stretch>
        </p:blipFill>
        <p:spPr>
          <a:xfrm>
            <a:off x="7482300" y="896400"/>
            <a:ext cx="4457700" cy="4953000"/>
          </a:xfrm>
          <a:prstGeom prst="rect">
            <a:avLst/>
          </a:prstGeom>
        </p:spPr>
      </p:pic>
      <p:sp>
        <p:nvSpPr>
          <p:cNvPr id="4" name="矩形 3"/>
          <p:cNvSpPr/>
          <p:nvPr/>
        </p:nvSpPr>
        <p:spPr>
          <a:xfrm>
            <a:off x="659790" y="1856509"/>
            <a:ext cx="2693009" cy="461665"/>
          </a:xfrm>
          <a:prstGeom prst="rect">
            <a:avLst/>
          </a:prstGeom>
        </p:spPr>
        <p:txBody>
          <a:bodyPr wrap="square">
            <a:spAutoFit/>
          </a:bodyPr>
          <a:lstStyle/>
          <a:p>
            <a:pPr marL="1738630" lvl="0" indent="-1738630">
              <a:spcBef>
                <a:spcPts val="600"/>
              </a:spcBef>
              <a:spcAft>
                <a:spcPts val="600"/>
              </a:spcAft>
            </a:pPr>
            <a:r>
              <a:rPr kumimoji="1" lang="zh-CN" altLang="en-US" sz="2400" b="1" dirty="0">
                <a:solidFill>
                  <a:prstClr val="black"/>
                </a:solidFill>
                <a:latin typeface="Times New Roman" panose="02020603050405020304" pitchFamily="18" charset="0"/>
                <a:cs typeface="Times New Roman" panose="02020603050405020304" pitchFamily="18" charset="0"/>
              </a:rPr>
              <a:t>增益参数的确定：</a:t>
            </a:r>
            <a:endParaRPr kumimoji="1" lang="en-US" altLang="zh-CN" sz="2400" b="1" dirty="0">
              <a:solidFill>
                <a:prstClr val="black"/>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5" name="矩形 4">
                <a:extLst>
                  <a:ext uri="{FF2B5EF4-FFF2-40B4-BE49-F238E27FC236}">
                    <ele attr="{63ABE0D4-5CFD-0D49-AA63-94427E83260C}"/>
                  </a:ext>
                </a:extLst>
              </p:cNvPr>
              <p:cNvSpPr/>
              <p:nvPr/>
            </p:nvSpPr>
            <p:spPr>
              <a:xfrm>
                <a:off x="659791" y="2498571"/>
                <a:ext cx="8304100" cy="3809376"/>
              </a:xfrm>
              <a:prstGeom prst="rect">
                <a:avLst/>
              </a:prstGeom>
            </p:spPr>
            <p:txBody>
              <a:bodyPr wrap="square">
                <a:spAutoFit/>
              </a:bodyPr>
              <a:lstStyle/>
              <a:p>
                <a:pPr marL="412750" lvl="0" indent="-412750" algn="just">
                  <a:spcBef>
                    <a:spcPts val="600"/>
                  </a:spcBef>
                  <a:spcAft>
                    <a:spcPts val="600"/>
                  </a:spcAft>
                </a:pPr>
                <a:r>
                  <a:rPr kumimoji="1" lang="en-US" altLang="zh-CN" sz="2400" dirty="0">
                    <a:solidFill>
                      <a:prstClr val="black"/>
                    </a:solidFill>
                    <a:latin typeface="Times New Roman" panose="02020603050405020304" pitchFamily="18" charset="0"/>
                    <a:cs typeface="Times New Roman" panose="02020603050405020304" pitchFamily="18" charset="0"/>
                  </a:rPr>
                  <a:t>①</a:t>
                </a:r>
                <a:r>
                  <a:rPr kumimoji="1" lang="zh-CN" altLang="en-US" sz="2400" dirty="0">
                    <a:solidFill>
                      <a:prstClr val="black"/>
                    </a:solidFill>
                    <a:latin typeface="Times New Roman" panose="02020603050405020304" pitchFamily="18" charset="0"/>
                    <a:cs typeface="Times New Roman" panose="02020603050405020304" pitchFamily="18" charset="0"/>
                  </a:rPr>
                  <a:t> 带内增益：</a:t>
                </a:r>
                <a14:m>
                  <m:oMath xmlns:m="http://schemas.openxmlformats.org/officeDocument/2006/math">
                    <m:r>
                      <a:rPr kumimoji="1" lang="en-US" altLang="zh-CN" sz="2400">
                        <a:solidFill>
                          <a:prstClr val="black"/>
                        </a:solidFill>
                        <a:latin typeface="Cambria Math" panose="02040503050406030204" pitchFamily="18" charset="0"/>
                        <a:cs typeface="Times New Roman" panose="02020603050405020304" pitchFamily="18" charset="0"/>
                      </a:rPr>
                      <m:t>𝐴</m:t>
                    </m:r>
                    <m:r>
                      <a:rPr kumimoji="1" lang="en-US" altLang="zh-CN" sz="2400">
                        <a:solidFill>
                          <a:prstClr val="black"/>
                        </a:solidFill>
                        <a:latin typeface="Cambria Math" panose="02040503050406030204" pitchFamily="18" charset="0"/>
                        <a:cs typeface="Times New Roman" panose="02020603050405020304" pitchFamily="18" charset="0"/>
                      </a:rPr>
                      <m:t>=1+</m:t>
                    </m:r>
                    <m:f>
                      <m:fPr>
                        <m:ctrlPr>
                          <a:rPr kumimoji="1" lang="en-US" altLang="zh-CN" sz="2400" i="1">
                            <a:solidFill>
                              <a:prstClr val="black"/>
                            </a:solidFill>
                            <a:latin typeface="Cambria Math" panose="02040503050406030204" pitchFamily="18" charset="0"/>
                            <a:cs typeface="Times New Roman" panose="02020603050405020304" pitchFamily="18" charset="0"/>
                          </a:rPr>
                        </m:ctrlPr>
                      </m:fPr>
                      <m:num>
                        <m:r>
                          <a:rPr kumimoji="1" lang="en-US" altLang="zh-CN" sz="2400">
                            <a:solidFill>
                              <a:prstClr val="black"/>
                            </a:solidFill>
                            <a:latin typeface="Cambria Math" panose="02040503050406030204" pitchFamily="18" charset="0"/>
                            <a:cs typeface="Times New Roman" panose="02020603050405020304" pitchFamily="18" charset="0"/>
                          </a:rPr>
                          <m:t>𝑅𝑓</m:t>
                        </m:r>
                      </m:num>
                      <m:den>
                        <m:r>
                          <a:rPr kumimoji="1" lang="en-US" altLang="zh-CN" sz="2400">
                            <a:solidFill>
                              <a:prstClr val="black"/>
                            </a:solidFill>
                            <a:latin typeface="Cambria Math" panose="02040503050406030204" pitchFamily="18" charset="0"/>
                            <a:cs typeface="Times New Roman" panose="02020603050405020304" pitchFamily="18" charset="0"/>
                          </a:rPr>
                          <m:t>𝑅</m:t>
                        </m:r>
                        <m:r>
                          <a:rPr kumimoji="1" lang="en-US" altLang="zh-CN" sz="2400">
                            <a:solidFill>
                              <a:prstClr val="black"/>
                            </a:solidFill>
                            <a:latin typeface="Cambria Math" panose="02040503050406030204" pitchFamily="18" charset="0"/>
                            <a:cs typeface="Times New Roman" panose="02020603050405020304" pitchFamily="18" charset="0"/>
                          </a:rPr>
                          <m:t>1</m:t>
                        </m:r>
                      </m:den>
                    </m:f>
                  </m:oMath>
                </a14:m>
                <a:endParaRPr kumimoji="1" lang="en-US" altLang="zh-CN" sz="2400" dirty="0">
                  <a:solidFill>
                    <a:prstClr val="black"/>
                  </a:solidFill>
                  <a:latin typeface="Times New Roman" panose="02020603050405020304" pitchFamily="18" charset="0"/>
                  <a:cs typeface="Times New Roman" panose="02020603050405020304" pitchFamily="18" charset="0"/>
                </a:endParaRPr>
              </a:p>
              <a:p>
                <a:pPr marL="412750" lvl="0" indent="-412750" algn="just">
                  <a:spcBef>
                    <a:spcPts val="600"/>
                  </a:spcBef>
                  <a:spcAft>
                    <a:spcPts val="600"/>
                  </a:spcAft>
                </a:pPr>
                <a:r>
                  <a:rPr kumimoji="1" lang="en-US" altLang="zh-CN" sz="2400" dirty="0">
                    <a:solidFill>
                      <a:prstClr val="black"/>
                    </a:solidFill>
                    <a:latin typeface="Times New Roman" panose="02020603050405020304" pitchFamily="18" charset="0"/>
                    <a:cs typeface="Times New Roman" panose="02020603050405020304" pitchFamily="18" charset="0"/>
                  </a:rPr>
                  <a:t>②</a:t>
                </a:r>
                <a:r>
                  <a:rPr kumimoji="1" lang="zh-CN" altLang="en-US" sz="2400" dirty="0">
                    <a:solidFill>
                      <a:prstClr val="black"/>
                    </a:solidFill>
                    <a:latin typeface="Times New Roman" panose="02020603050405020304" pitchFamily="18" charset="0"/>
                    <a:cs typeface="Times New Roman" panose="02020603050405020304" pitchFamily="18" charset="0"/>
                  </a:rPr>
                  <a:t> 增益范围：</a:t>
                </a:r>
                <a:r>
                  <a:rPr kumimoji="1" lang="en-US" altLang="zh-CN" sz="2400" dirty="0">
                    <a:solidFill>
                      <a:prstClr val="black"/>
                    </a:solidFill>
                    <a:latin typeface="Times New Roman" panose="02020603050405020304" pitchFamily="18" charset="0"/>
                    <a:cs typeface="Times New Roman" panose="02020603050405020304" pitchFamily="18" charset="0"/>
                  </a:rPr>
                  <a:t>100</a:t>
                </a:r>
                <a:r>
                  <a:rPr kumimoji="1" lang="zh-CN" altLang="en-US" sz="2400" dirty="0">
                    <a:solidFill>
                      <a:prstClr val="black"/>
                    </a:solidFill>
                    <a:latin typeface="Times New Roman" panose="02020603050405020304" pitchFamily="18" charset="0"/>
                    <a:cs typeface="Times New Roman" panose="02020603050405020304" pitchFamily="18" charset="0"/>
                  </a:rPr>
                  <a:t> </a:t>
                </a:r>
                <a:r>
                  <a:rPr kumimoji="1" lang="en-US" altLang="zh-CN" sz="2400" dirty="0">
                    <a:solidFill>
                      <a:prstClr val="black"/>
                    </a:solidFill>
                    <a:latin typeface="Times New Roman" panose="02020603050405020304" pitchFamily="18" charset="0"/>
                    <a:cs typeface="Times New Roman" panose="02020603050405020304" pitchFamily="18" charset="0"/>
                  </a:rPr>
                  <a:t>~</a:t>
                </a:r>
                <a:r>
                  <a:rPr kumimoji="1" lang="zh-CN" altLang="en-US" sz="2400" dirty="0">
                    <a:solidFill>
                      <a:prstClr val="black"/>
                    </a:solidFill>
                    <a:latin typeface="Times New Roman" panose="02020603050405020304" pitchFamily="18" charset="0"/>
                    <a:cs typeface="Times New Roman" panose="02020603050405020304" pitchFamily="18" charset="0"/>
                  </a:rPr>
                  <a:t> </a:t>
                </a:r>
                <a:r>
                  <a:rPr kumimoji="1" lang="en-US" altLang="zh-CN" sz="2400" dirty="0">
                    <a:solidFill>
                      <a:prstClr val="black"/>
                    </a:solidFill>
                    <a:latin typeface="Times New Roman" panose="02020603050405020304" pitchFamily="18" charset="0"/>
                    <a:cs typeface="Times New Roman" panose="02020603050405020304" pitchFamily="18" charset="0"/>
                  </a:rPr>
                  <a:t>500</a:t>
                </a:r>
              </a:p>
              <a:p>
                <a:pPr marL="412750" indent="-412750" algn="just">
                  <a:spcBef>
                    <a:spcPts val="600"/>
                  </a:spcBef>
                  <a:spcAft>
                    <a:spcPts val="600"/>
                  </a:spcAft>
                </a:pPr>
                <a:r>
                  <a:rPr kumimoji="1" lang="en-US" altLang="zh-CN" sz="2400" dirty="0">
                    <a:solidFill>
                      <a:prstClr val="black"/>
                    </a:solidFill>
                    <a:latin typeface="Times New Roman" panose="02020603050405020304" pitchFamily="18" charset="0"/>
                    <a:cs typeface="Times New Roman" panose="02020603050405020304" pitchFamily="18" charset="0"/>
                  </a:rPr>
                  <a:t>③</a:t>
                </a:r>
                <a:r>
                  <a:rPr kumimoji="1" lang="zh-CN" altLang="en-US" sz="2400" dirty="0">
                    <a:solidFill>
                      <a:prstClr val="black"/>
                    </a:solidFill>
                    <a:latin typeface="Times New Roman" panose="02020603050405020304" pitchFamily="18" charset="0"/>
                    <a:cs typeface="Times New Roman" panose="02020603050405020304" pitchFamily="18" charset="0"/>
                  </a:rPr>
                  <a:t> </a:t>
                </a:r>
                <a:r>
                  <a:rPr kumimoji="1" lang="en-US" altLang="zh-CN" sz="2400" dirty="0">
                    <a:solidFill>
                      <a:prstClr val="black"/>
                    </a:solidFill>
                    <a:latin typeface="Times New Roman" panose="02020603050405020304" pitchFamily="18" charset="0"/>
                    <a:cs typeface="Times New Roman" panose="02020603050405020304" pitchFamily="18" charset="0"/>
                  </a:rPr>
                  <a:t>Rf</a:t>
                </a:r>
                <a:r>
                  <a:rPr kumimoji="1" lang="zh-CN" altLang="en-US" sz="2400" dirty="0">
                    <a:solidFill>
                      <a:prstClr val="black"/>
                    </a:solidFill>
                    <a:latin typeface="Times New Roman" panose="02020603050405020304" pitchFamily="18" charset="0"/>
                    <a:cs typeface="Times New Roman" panose="02020603050405020304" pitchFamily="18" charset="0"/>
                  </a:rPr>
                  <a:t>和</a:t>
                </a:r>
                <a:r>
                  <a:rPr kumimoji="1" lang="en-US" altLang="zh-CN" sz="2400" dirty="0">
                    <a:solidFill>
                      <a:prstClr val="black"/>
                    </a:solidFill>
                    <a:latin typeface="Times New Roman" panose="02020603050405020304" pitchFamily="18" charset="0"/>
                    <a:cs typeface="Times New Roman" panose="02020603050405020304" pitchFamily="18" charset="0"/>
                  </a:rPr>
                  <a:t>R1</a:t>
                </a:r>
                <a:r>
                  <a:rPr kumimoji="1" lang="zh-CN" altLang="en-US" sz="2400" dirty="0">
                    <a:solidFill>
                      <a:prstClr val="black"/>
                    </a:solidFill>
                    <a:latin typeface="Times New Roman" panose="02020603050405020304" pitchFamily="18" charset="0"/>
                    <a:cs typeface="Times New Roman" panose="02020603050405020304" pitchFamily="18" charset="0"/>
                  </a:rPr>
                  <a:t>的取值范围：几千欧姆 </a:t>
                </a:r>
                <a:r>
                  <a:rPr kumimoji="1" lang="en-US" altLang="zh-CN" sz="2400" dirty="0">
                    <a:solidFill>
                      <a:prstClr val="black"/>
                    </a:solidFill>
                    <a:latin typeface="Times New Roman" panose="02020603050405020304" pitchFamily="18" charset="0"/>
                    <a:cs typeface="Times New Roman" panose="02020603050405020304" pitchFamily="18" charset="0"/>
                  </a:rPr>
                  <a:t>~</a:t>
                </a:r>
                <a:r>
                  <a:rPr kumimoji="1" lang="zh-CN" altLang="en-US" sz="2400" dirty="0">
                    <a:solidFill>
                      <a:prstClr val="black"/>
                    </a:solidFill>
                    <a:latin typeface="Times New Roman" panose="02020603050405020304" pitchFamily="18" charset="0"/>
                    <a:cs typeface="Times New Roman" panose="02020603050405020304" pitchFamily="18" charset="0"/>
                  </a:rPr>
                  <a:t>几百千欧姆。</a:t>
                </a:r>
                <a:endParaRPr kumimoji="1" lang="en-US" altLang="zh-CN" sz="2400" dirty="0">
                  <a:solidFill>
                    <a:prstClr val="black"/>
                  </a:solidFill>
                  <a:latin typeface="Times New Roman" panose="02020603050405020304" pitchFamily="18" charset="0"/>
                  <a:cs typeface="Times New Roman" panose="02020603050405020304" pitchFamily="18" charset="0"/>
                </a:endParaRPr>
              </a:p>
              <a:p>
                <a:pPr marL="412750" lvl="0" indent="-412750" algn="just">
                  <a:spcBef>
                    <a:spcPts val="600"/>
                  </a:spcBef>
                  <a:spcAft>
                    <a:spcPts val="600"/>
                  </a:spcAft>
                </a:pPr>
                <a:r>
                  <a:rPr kumimoji="1" lang="en-US" altLang="zh-CN" sz="2400" dirty="0">
                    <a:solidFill>
                      <a:prstClr val="black"/>
                    </a:solidFill>
                    <a:latin typeface="Times New Roman" panose="02020603050405020304" pitchFamily="18" charset="0"/>
                    <a:cs typeface="Times New Roman" panose="02020603050405020304" pitchFamily="18" charset="0"/>
                  </a:rPr>
                  <a:t>④</a:t>
                </a:r>
                <a:r>
                  <a:rPr kumimoji="1" lang="zh-CN" altLang="en-US" sz="2400" dirty="0">
                    <a:solidFill>
                      <a:prstClr val="black"/>
                    </a:solidFill>
                    <a:latin typeface="Times New Roman" panose="02020603050405020304" pitchFamily="18" charset="0"/>
                    <a:cs typeface="Times New Roman" panose="02020603050405020304" pitchFamily="18" charset="0"/>
                  </a:rPr>
                  <a:t> </a:t>
                </a:r>
                <a14:m>
                  <m:oMath xmlns:m="http://schemas.openxmlformats.org/officeDocument/2006/math">
                    <m:r>
                      <a:rPr kumimoji="1" lang="en-US" altLang="zh-CN" sz="2400">
                        <a:solidFill>
                          <a:prstClr val="black"/>
                        </a:solidFill>
                        <a:latin typeface="Cambria Math" panose="02040503050406030204" pitchFamily="18" charset="0"/>
                        <a:cs typeface="Times New Roman" panose="02020603050405020304" pitchFamily="18" charset="0"/>
                      </a:rPr>
                      <m:t>𝑓𝑐</m:t>
                    </m:r>
                    <m:r>
                      <a:rPr kumimoji="1" lang="en-US" altLang="zh-CN" sz="2400">
                        <a:solidFill>
                          <a:prstClr val="black"/>
                        </a:solidFill>
                        <a:latin typeface="Cambria Math" panose="02040503050406030204" pitchFamily="18" charset="0"/>
                        <a:cs typeface="Times New Roman" panose="02020603050405020304" pitchFamily="18" charset="0"/>
                      </a:rPr>
                      <m:t>=</m:t>
                    </m:r>
                    <m:f>
                      <m:fPr>
                        <m:ctrlPr>
                          <a:rPr kumimoji="1" lang="en-US" altLang="zh-CN" sz="2400" i="1">
                            <a:solidFill>
                              <a:prstClr val="black"/>
                            </a:solidFill>
                            <a:latin typeface="Cambria Math" panose="02040503050406030204" pitchFamily="18" charset="0"/>
                            <a:cs typeface="Times New Roman" panose="02020603050405020304" pitchFamily="18" charset="0"/>
                          </a:rPr>
                        </m:ctrlPr>
                      </m:fPr>
                      <m:num>
                        <m:sSub>
                          <m:sSubPr>
                            <m:ctrlPr>
                              <a:rPr kumimoji="1" lang="en-US" altLang="zh-CN" sz="2400" i="1">
                                <a:solidFill>
                                  <a:prstClr val="black"/>
                                </a:solidFill>
                                <a:latin typeface="Cambria Math" panose="02040503050406030204" pitchFamily="18" charset="0"/>
                                <a:cs typeface="Times New Roman" panose="02020603050405020304" pitchFamily="18" charset="0"/>
                              </a:rPr>
                            </m:ctrlPr>
                          </m:sSubPr>
                          <m:e>
                            <m:r>
                              <a:rPr kumimoji="1" lang="en-US" altLang="zh-CN" sz="2400">
                                <a:solidFill>
                                  <a:prstClr val="black"/>
                                </a:solidFill>
                                <a:latin typeface="Cambria Math" panose="02040503050406030204" pitchFamily="18" charset="0"/>
                                <a:cs typeface="Times New Roman" panose="02020603050405020304" pitchFamily="18" charset="0"/>
                              </a:rPr>
                              <m:t>𝜔</m:t>
                            </m:r>
                          </m:e>
                          <m:sub>
                            <m:r>
                              <a:rPr kumimoji="1" lang="en-US" altLang="zh-CN" sz="2400">
                                <a:solidFill>
                                  <a:prstClr val="black"/>
                                </a:solidFill>
                                <a:latin typeface="Cambria Math" panose="02040503050406030204" pitchFamily="18" charset="0"/>
                                <a:cs typeface="Times New Roman" panose="02020603050405020304" pitchFamily="18" charset="0"/>
                              </a:rPr>
                              <m:t>𝐶</m:t>
                            </m:r>
                          </m:sub>
                        </m:sSub>
                      </m:num>
                      <m:den>
                        <m:r>
                          <a:rPr kumimoji="1" lang="en-US" altLang="zh-CN" sz="2400">
                            <a:solidFill>
                              <a:prstClr val="black"/>
                            </a:solidFill>
                            <a:latin typeface="Cambria Math" panose="02040503050406030204" pitchFamily="18" charset="0"/>
                            <a:cs typeface="Times New Roman" panose="02020603050405020304" pitchFamily="18" charset="0"/>
                          </a:rPr>
                          <m:t>2</m:t>
                        </m:r>
                        <m:r>
                          <a:rPr kumimoji="1" lang="en-US" altLang="zh-CN" sz="2400">
                            <a:solidFill>
                              <a:prstClr val="black"/>
                            </a:solidFill>
                            <a:latin typeface="Cambria Math" panose="02040503050406030204" pitchFamily="18" charset="0"/>
                            <a:cs typeface="Times New Roman" panose="02020603050405020304" pitchFamily="18" charset="0"/>
                          </a:rPr>
                          <m:t>𝜋</m:t>
                        </m:r>
                      </m:den>
                    </m:f>
                    <m:r>
                      <a:rPr kumimoji="1" lang="en-US" altLang="zh-CN" sz="2400">
                        <a:solidFill>
                          <a:prstClr val="black"/>
                        </a:solidFill>
                        <a:latin typeface="Cambria Math" panose="02040503050406030204" pitchFamily="18" charset="0"/>
                        <a:cs typeface="Times New Roman" panose="02020603050405020304" pitchFamily="18" charset="0"/>
                      </a:rPr>
                      <m:t>=</m:t>
                    </m:r>
                    <m:f>
                      <m:fPr>
                        <m:ctrlPr>
                          <a:rPr kumimoji="1" lang="en-US" altLang="zh-CN" sz="2400" i="1">
                            <a:solidFill>
                              <a:prstClr val="black"/>
                            </a:solidFill>
                            <a:latin typeface="Cambria Math" panose="02040503050406030204" pitchFamily="18" charset="0"/>
                            <a:cs typeface="Times New Roman" panose="02020603050405020304" pitchFamily="18" charset="0"/>
                          </a:rPr>
                        </m:ctrlPr>
                      </m:fPr>
                      <m:num>
                        <m:r>
                          <a:rPr kumimoji="1" lang="en-US" altLang="zh-CN" sz="2400">
                            <a:solidFill>
                              <a:prstClr val="black"/>
                            </a:solidFill>
                            <a:latin typeface="Cambria Math" panose="02040503050406030204" pitchFamily="18" charset="0"/>
                            <a:cs typeface="Times New Roman" panose="02020603050405020304" pitchFamily="18" charset="0"/>
                          </a:rPr>
                          <m:t>1</m:t>
                        </m:r>
                      </m:num>
                      <m:den>
                        <m:r>
                          <a:rPr kumimoji="1" lang="en-US" altLang="zh-CN" sz="2400">
                            <a:solidFill>
                              <a:prstClr val="black"/>
                            </a:solidFill>
                            <a:latin typeface="Cambria Math" panose="02040503050406030204" pitchFamily="18" charset="0"/>
                            <a:cs typeface="Times New Roman" panose="02020603050405020304" pitchFamily="18" charset="0"/>
                          </a:rPr>
                          <m:t>2</m:t>
                        </m:r>
                        <m:r>
                          <a:rPr kumimoji="1" lang="en-US" altLang="zh-CN" sz="2400">
                            <a:solidFill>
                              <a:prstClr val="black"/>
                            </a:solidFill>
                            <a:latin typeface="Cambria Math" panose="02040503050406030204" pitchFamily="18" charset="0"/>
                            <a:cs typeface="Times New Roman" panose="02020603050405020304" pitchFamily="18" charset="0"/>
                          </a:rPr>
                          <m:t>𝜋</m:t>
                        </m:r>
                        <m:sSub>
                          <m:sSubPr>
                            <m:ctrlPr>
                              <a:rPr kumimoji="1" lang="en-US" altLang="zh-CN" sz="2400" i="1">
                                <a:solidFill>
                                  <a:prstClr val="black"/>
                                </a:solidFill>
                                <a:latin typeface="Cambria Math" panose="02040503050406030204" pitchFamily="18" charset="0"/>
                                <a:cs typeface="Times New Roman" panose="02020603050405020304" pitchFamily="18" charset="0"/>
                              </a:rPr>
                            </m:ctrlPr>
                          </m:sSubPr>
                          <m:e>
                            <m:r>
                              <a:rPr kumimoji="1" lang="en-US" altLang="zh-CN" sz="2400">
                                <a:solidFill>
                                  <a:prstClr val="black"/>
                                </a:solidFill>
                                <a:latin typeface="Cambria Math" panose="02040503050406030204" pitchFamily="18" charset="0"/>
                                <a:cs typeface="Times New Roman" panose="02020603050405020304" pitchFamily="18" charset="0"/>
                              </a:rPr>
                              <m:t>𝑅</m:t>
                            </m:r>
                          </m:e>
                          <m:sub>
                            <m:r>
                              <a:rPr kumimoji="1" lang="en-US" altLang="zh-CN" sz="2400">
                                <a:solidFill>
                                  <a:prstClr val="black"/>
                                </a:solidFill>
                                <a:latin typeface="Cambria Math" panose="02040503050406030204" pitchFamily="18" charset="0"/>
                                <a:cs typeface="Times New Roman" panose="02020603050405020304" pitchFamily="18" charset="0"/>
                              </a:rPr>
                              <m:t>1</m:t>
                            </m:r>
                          </m:sub>
                        </m:sSub>
                        <m:sSub>
                          <m:sSubPr>
                            <m:ctrlPr>
                              <a:rPr kumimoji="1" lang="en-US" altLang="zh-CN" sz="2400" i="1">
                                <a:solidFill>
                                  <a:prstClr val="black"/>
                                </a:solidFill>
                                <a:latin typeface="Cambria Math" panose="02040503050406030204" pitchFamily="18" charset="0"/>
                                <a:cs typeface="Times New Roman" panose="02020603050405020304" pitchFamily="18" charset="0"/>
                              </a:rPr>
                            </m:ctrlPr>
                          </m:sSubPr>
                          <m:e>
                            <m:r>
                              <a:rPr kumimoji="1" lang="en-US" altLang="zh-CN" sz="2400">
                                <a:solidFill>
                                  <a:prstClr val="black"/>
                                </a:solidFill>
                                <a:latin typeface="Cambria Math" panose="02040503050406030204" pitchFamily="18" charset="0"/>
                                <a:cs typeface="Times New Roman" panose="02020603050405020304" pitchFamily="18" charset="0"/>
                              </a:rPr>
                              <m:t>𝐶</m:t>
                            </m:r>
                          </m:e>
                          <m:sub>
                            <m:r>
                              <a:rPr kumimoji="1" lang="en-US" altLang="zh-CN" sz="2400">
                                <a:solidFill>
                                  <a:prstClr val="black"/>
                                </a:solidFill>
                                <a:latin typeface="Cambria Math" panose="02040503050406030204" pitchFamily="18" charset="0"/>
                                <a:cs typeface="Times New Roman" panose="02020603050405020304" pitchFamily="18" charset="0"/>
                              </a:rPr>
                              <m:t>1</m:t>
                            </m:r>
                          </m:sub>
                        </m:sSub>
                      </m:den>
                    </m:f>
                    <m:r>
                      <a:rPr kumimoji="1" lang="en-US" altLang="zh-CN" sz="2400">
                        <a:solidFill>
                          <a:prstClr val="black"/>
                        </a:solidFill>
                        <a:latin typeface="Cambria Math" panose="02040503050406030204" pitchFamily="18" charset="0"/>
                        <a:cs typeface="Times New Roman" panose="02020603050405020304" pitchFamily="18" charset="0"/>
                      </a:rPr>
                      <m:t>=300</m:t>
                    </m:r>
                    <m:r>
                      <m:rPr>
                        <m:sty m:val="p"/>
                      </m:rPr>
                      <a:rPr kumimoji="1" lang="en-US" altLang="zh-CN" sz="2400">
                        <a:solidFill>
                          <a:prstClr val="black"/>
                        </a:solidFill>
                        <a:latin typeface="Cambria Math" panose="02040503050406030204" pitchFamily="18" charset="0"/>
                        <a:cs typeface="Times New Roman" panose="02020603050405020304" pitchFamily="18" charset="0"/>
                      </a:rPr>
                      <m:t>Hz</m:t>
                    </m:r>
                  </m:oMath>
                </a14:m>
                <a:endParaRPr kumimoji="1" lang="en-US" altLang="zh-CN" sz="2400" dirty="0">
                  <a:solidFill>
                    <a:prstClr val="black"/>
                  </a:solidFill>
                  <a:latin typeface="Times New Roman" panose="02020603050405020304" pitchFamily="18" charset="0"/>
                  <a:cs typeface="Times New Roman" panose="02020603050405020304" pitchFamily="18" charset="0"/>
                </a:endParaRPr>
              </a:p>
              <a:p>
                <a:pPr marL="496888" lvl="0" indent="-496888" algn="just">
                  <a:spcBef>
                    <a:spcPts val="600"/>
                  </a:spcBef>
                  <a:spcAft>
                    <a:spcPts val="600"/>
                  </a:spcAft>
                </a:pPr>
                <a:r>
                  <a:rPr kumimoji="1" lang="en-US" altLang="zh-CN" sz="2400" dirty="0">
                    <a:solidFill>
                      <a:prstClr val="black"/>
                    </a:solidFill>
                    <a:latin typeface="Times New Roman" panose="02020603050405020304" pitchFamily="18" charset="0"/>
                    <a:cs typeface="Times New Roman" panose="02020603050405020304" pitchFamily="18" charset="0"/>
                  </a:rPr>
                  <a:t>⑤</a:t>
                </a:r>
                <a:r>
                  <a:rPr kumimoji="1" lang="zh-CN" altLang="en-US" sz="2400" dirty="0">
                    <a:solidFill>
                      <a:prstClr val="black"/>
                    </a:solidFill>
                    <a:latin typeface="Times New Roman" panose="02020603050405020304" pitchFamily="18" charset="0"/>
                    <a:cs typeface="Times New Roman" panose="02020603050405020304" pitchFamily="18" charset="0"/>
                  </a:rPr>
                  <a:t> 调理电路输入端接话筒电路，话筒电路内阻几千欧姆，故调理电路输入阻抗应在几十千欧姆以上。故取</a:t>
                </a:r>
                <a:r>
                  <a:rPr kumimoji="1" lang="en-US" altLang="zh-CN" sz="2400" dirty="0">
                    <a:solidFill>
                      <a:prstClr val="black"/>
                    </a:solidFill>
                    <a:latin typeface="Times New Roman" panose="02020603050405020304" pitchFamily="18" charset="0"/>
                    <a:cs typeface="Times New Roman" panose="02020603050405020304" pitchFamily="18" charset="0"/>
                  </a:rPr>
                  <a:t>R=100kΩ</a:t>
                </a:r>
                <a:r>
                  <a:rPr kumimoji="1" lang="zh-CN" altLang="en-US" sz="2400" dirty="0">
                    <a:solidFill>
                      <a:prstClr val="black"/>
                    </a:solidFill>
                    <a:latin typeface="Times New Roman" panose="02020603050405020304" pitchFamily="18" charset="0"/>
                    <a:cs typeface="Times New Roman" panose="02020603050405020304" pitchFamily="18" charset="0"/>
                  </a:rPr>
                  <a:t>。</a:t>
                </a:r>
                <a:endParaRPr kumimoji="1" lang="en-US" altLang="zh-CN" sz="2400" dirty="0">
                  <a:solidFill>
                    <a:prstClr val="black"/>
                  </a:solidFill>
                  <a:latin typeface="Times New Roman" panose="02020603050405020304" pitchFamily="18" charset="0"/>
                  <a:cs typeface="Times New Roman" panose="02020603050405020304" pitchFamily="18" charset="0"/>
                </a:endParaRPr>
              </a:p>
              <a:p>
                <a:pPr marL="496888" lvl="0" indent="-496888" algn="just">
                  <a:spcBef>
                    <a:spcPts val="600"/>
                  </a:spcBef>
                  <a:spcAft>
                    <a:spcPts val="600"/>
                  </a:spcAft>
                </a:pPr>
                <a:r>
                  <a:rPr kumimoji="1" lang="en-US" altLang="zh-CN" sz="2400" dirty="0">
                    <a:solidFill>
                      <a:prstClr val="black"/>
                    </a:solidFill>
                    <a:latin typeface="Times New Roman" panose="02020603050405020304" pitchFamily="18" charset="0"/>
                    <a:cs typeface="Times New Roman" panose="02020603050405020304" pitchFamily="18" charset="0"/>
                  </a:rPr>
                  <a:t>⑥</a:t>
                </a:r>
                <a:r>
                  <a:rPr kumimoji="1" lang="zh-CN" altLang="en-US" sz="2400" dirty="0">
                    <a:solidFill>
                      <a:prstClr val="black"/>
                    </a:solidFill>
                    <a:latin typeface="Times New Roman" panose="02020603050405020304" pitchFamily="18" charset="0"/>
                    <a:cs typeface="Times New Roman" panose="02020603050405020304" pitchFamily="18" charset="0"/>
                  </a:rPr>
                  <a:t> 输入耦合电容的容抗应满足远远小于</a:t>
                </a:r>
                <a:r>
                  <a:rPr kumimoji="1" lang="en-US" altLang="zh-CN" sz="2400" dirty="0">
                    <a:solidFill>
                      <a:prstClr val="black"/>
                    </a:solidFill>
                    <a:latin typeface="Times New Roman" panose="02020603050405020304" pitchFamily="18" charset="0"/>
                    <a:cs typeface="Times New Roman" panose="02020603050405020304" pitchFamily="18" charset="0"/>
                  </a:rPr>
                  <a:t>2/R</a:t>
                </a:r>
                <a:r>
                  <a:rPr kumimoji="1" lang="zh-CN" altLang="en-US" sz="2400" dirty="0">
                    <a:solidFill>
                      <a:prstClr val="black"/>
                    </a:solidFill>
                    <a:latin typeface="Times New Roman" panose="02020603050405020304" pitchFamily="18" charset="0"/>
                    <a:cs typeface="Times New Roman" panose="02020603050405020304" pitchFamily="18" charset="0"/>
                  </a:rPr>
                  <a:t>。</a:t>
                </a:r>
                <a:endParaRPr kumimoji="1" lang="en-US" altLang="zh-CN" sz="2400" dirty="0">
                  <a:solidFill>
                    <a:prstClr val="black"/>
                  </a:solidFill>
                  <a:latin typeface="Times New Roman" panose="02020603050405020304" pitchFamily="18" charset="0"/>
                  <a:cs typeface="Times New Roman" panose="02020603050405020304" pitchFamily="18" charset="0"/>
                </a:endParaRPr>
              </a:p>
            </p:txBody>
          </p:sp>
        </mc:Choice>
        <mc:Fallback>
          <p:sp>
            <p:nvSpPr>
              <p:cNvPr id="5" name="矩形 4"/>
              <p:cNvSpPr>
                <a:spLocks noRot="1" noChangeAspect="1" noMove="1" noResize="1" noEditPoints="1" noAdjustHandles="1" noChangeArrowheads="1" noChangeShapeType="1" noTextEdit="1"/>
              </p:cNvSpPr>
              <p:nvPr/>
            </p:nvSpPr>
            <p:spPr>
              <a:xfrm>
                <a:off x="659791" y="2498571"/>
                <a:ext cx="8304100" cy="3809376"/>
              </a:xfrm>
              <a:prstGeom prst="rect">
                <a:avLst/>
              </a:prstGeom>
              <a:blipFill rotWithShape="1">
                <a:blip r:embed="rId3"/>
                <a:stretch>
                  <a:fillRect l="-1069" r="-1069" b="-2658"/>
                </a:stretch>
              </a:blipFill>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1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1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1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left)">
                                      <p:cBhvr>
                                        <p:cTn id="22" dur="1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left)">
                                      <p:cBhvr>
                                        <p:cTn id="27" dur="1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wipe(left)">
                                      <p:cBhvr>
                                        <p:cTn id="32" dur="1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59790" y="1856509"/>
            <a:ext cx="3122501" cy="461665"/>
          </a:xfrm>
          <a:prstGeom prst="rect">
            <a:avLst/>
          </a:prstGeom>
        </p:spPr>
        <p:txBody>
          <a:bodyPr wrap="square">
            <a:spAutoFit/>
          </a:bodyPr>
          <a:lstStyle/>
          <a:p>
            <a:pPr marL="1738630" lvl="0" indent="-1738630">
              <a:spcBef>
                <a:spcPts val="600"/>
              </a:spcBef>
              <a:spcAft>
                <a:spcPts val="600"/>
              </a:spcAft>
            </a:pPr>
            <a:r>
              <a:rPr kumimoji="1" lang="zh-CN" altLang="en-US" sz="2400" b="1" dirty="0">
                <a:solidFill>
                  <a:prstClr val="black"/>
                </a:solidFill>
                <a:latin typeface="Times New Roman" panose="02020603050405020304" pitchFamily="18" charset="0"/>
                <a:cs typeface="Times New Roman" panose="02020603050405020304" pitchFamily="18" charset="0"/>
              </a:rPr>
              <a:t>调理电路总电路图：</a:t>
            </a:r>
            <a:endParaRPr kumimoji="1" lang="en-US" altLang="zh-CN" sz="2400" b="1" dirty="0">
              <a:solidFill>
                <a:prstClr val="black"/>
              </a:solidFill>
              <a:latin typeface="Times New Roman" panose="02020603050405020304" pitchFamily="18" charset="0"/>
              <a:cs typeface="Times New Roman" panose="02020603050405020304" pitchFamily="18" charset="0"/>
            </a:endParaRPr>
          </a:p>
        </p:txBody>
      </p:sp>
      <p:sp>
        <p:nvSpPr>
          <p:cNvPr id="3" name="框架 2">
            <a:hlinkClick r:id="rId1" action="ppaction://hlinksldjump"/>
          </p:cNvPr>
          <p:cNvSpPr/>
          <p:nvPr/>
        </p:nvSpPr>
        <p:spPr>
          <a:xfrm>
            <a:off x="252000" y="896400"/>
            <a:ext cx="4078014" cy="756744"/>
          </a:xfrm>
          <a:prstGeom prst="fram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2400" dirty="0">
                <a:solidFill>
                  <a:schemeClr val="tx1"/>
                </a:solidFill>
                <a:latin typeface="Times New Roman" panose="02020603050405020304" pitchFamily="18" charset="0"/>
                <a:cs typeface="Times New Roman" panose="02020603050405020304" pitchFamily="18" charset="0"/>
              </a:rPr>
              <a:t>1.</a:t>
            </a:r>
            <a:r>
              <a:rPr kumimoji="1" lang="zh-CN" altLang="en-US" sz="2400" dirty="0">
                <a:solidFill>
                  <a:schemeClr val="tx1"/>
                </a:solidFill>
                <a:latin typeface="Times New Roman" panose="02020603050405020304" pitchFamily="18" charset="0"/>
                <a:cs typeface="Times New Roman" panose="02020603050405020304" pitchFamily="18" charset="0"/>
              </a:rPr>
              <a:t>语音调理电路</a:t>
            </a:r>
            <a:endParaRPr kumimoji="1" lang="zh-CN" altLang="en-US" sz="2400" dirty="0">
              <a:solidFill>
                <a:schemeClr val="tx1"/>
              </a:solidFill>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3967020" y="1856509"/>
            <a:ext cx="4368800" cy="4953000"/>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框架 1">
            <a:hlinkClick r:id="rId1" action="ppaction://hlinksldjump"/>
          </p:cNvPr>
          <p:cNvSpPr/>
          <p:nvPr/>
        </p:nvSpPr>
        <p:spPr>
          <a:xfrm>
            <a:off x="252000" y="896400"/>
            <a:ext cx="4078014" cy="756744"/>
          </a:xfrm>
          <a:prstGeom prst="fram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2400" dirty="0">
                <a:solidFill>
                  <a:schemeClr val="tx1"/>
                </a:solidFill>
                <a:latin typeface="Times New Roman" panose="02020603050405020304" pitchFamily="18" charset="0"/>
                <a:cs typeface="Times New Roman" panose="02020603050405020304" pitchFamily="18" charset="0"/>
              </a:rPr>
              <a:t>2.</a:t>
            </a:r>
            <a:r>
              <a:rPr kumimoji="1" lang="zh-CN" altLang="en-US" sz="2400" dirty="0">
                <a:solidFill>
                  <a:schemeClr val="tx1"/>
                </a:solidFill>
                <a:latin typeface="Times New Roman" panose="02020603050405020304" pitchFamily="18" charset="0"/>
                <a:cs typeface="Times New Roman" panose="02020603050405020304" pitchFamily="18" charset="0"/>
              </a:rPr>
              <a:t>功率放大电路</a:t>
            </a:r>
            <a:endParaRPr kumimoji="1" lang="zh-CN" altLang="en-US" sz="2400" dirty="0">
              <a:solidFill>
                <a:schemeClr val="tx1"/>
              </a:solidFill>
              <a:latin typeface="Times New Roman" panose="02020603050405020304" pitchFamily="18" charset="0"/>
              <a:cs typeface="Times New Roman" panose="02020603050405020304" pitchFamily="18" charset="0"/>
            </a:endParaRPr>
          </a:p>
        </p:txBody>
      </p:sp>
      <p:sp>
        <p:nvSpPr>
          <p:cNvPr id="3" name="矩形 2"/>
          <p:cNvSpPr/>
          <p:nvPr/>
        </p:nvSpPr>
        <p:spPr>
          <a:xfrm>
            <a:off x="742918" y="1875117"/>
            <a:ext cx="9703409" cy="461665"/>
          </a:xfrm>
          <a:prstGeom prst="rect">
            <a:avLst/>
          </a:prstGeom>
        </p:spPr>
        <p:txBody>
          <a:bodyPr wrap="square">
            <a:spAutoFit/>
          </a:bodyPr>
          <a:lstStyle/>
          <a:p>
            <a:pPr marL="12700" lvl="0" indent="-12700" algn="just">
              <a:spcBef>
                <a:spcPts val="600"/>
              </a:spcBef>
              <a:spcAft>
                <a:spcPts val="600"/>
              </a:spcAft>
            </a:pPr>
            <a:r>
              <a:rPr kumimoji="1" lang="zh-CN" altLang="en-US" sz="2400" dirty="0">
                <a:solidFill>
                  <a:prstClr val="black"/>
                </a:solidFill>
                <a:latin typeface="Times New Roman" panose="02020603050405020304" pitchFamily="18" charset="0"/>
                <a:cs typeface="Times New Roman" panose="02020603050405020304" pitchFamily="18" charset="0"/>
              </a:rPr>
              <a:t>采用</a:t>
            </a:r>
            <a:r>
              <a:rPr kumimoji="1" lang="en-US" altLang="zh-CN" sz="2400" dirty="0">
                <a:solidFill>
                  <a:prstClr val="black"/>
                </a:solidFill>
                <a:latin typeface="Times New Roman" panose="02020603050405020304" pitchFamily="18" charset="0"/>
                <a:cs typeface="Times New Roman" panose="02020603050405020304" pitchFamily="18" charset="0"/>
                <a:hlinkClick r:id="rId2"/>
              </a:rPr>
              <a:t>LM386</a:t>
            </a:r>
            <a:r>
              <a:rPr kumimoji="1" lang="zh-CN" altLang="en-US" sz="2400" dirty="0">
                <a:solidFill>
                  <a:prstClr val="black"/>
                </a:solidFill>
                <a:latin typeface="Times New Roman" panose="02020603050405020304" pitchFamily="18" charset="0"/>
                <a:cs typeface="Times New Roman" panose="02020603050405020304" pitchFamily="18" charset="0"/>
              </a:rPr>
              <a:t>音频功放芯片。工作原理参见“</a:t>
            </a:r>
            <a:r>
              <a:rPr kumimoji="1" lang="en-US" altLang="zh-CN" sz="2400" dirty="0">
                <a:solidFill>
                  <a:prstClr val="black"/>
                </a:solidFill>
                <a:latin typeface="Times New Roman" panose="02020603050405020304" pitchFamily="18" charset="0"/>
                <a:cs typeface="Times New Roman" panose="02020603050405020304" pitchFamily="18" charset="0"/>
                <a:hlinkClick r:id="rId3"/>
              </a:rPr>
              <a:t>LM386</a:t>
            </a:r>
            <a:r>
              <a:rPr kumimoji="1" lang="zh-CN" altLang="en-US" sz="2400" dirty="0">
                <a:solidFill>
                  <a:prstClr val="black"/>
                </a:solidFill>
                <a:latin typeface="Times New Roman" panose="02020603050405020304" pitchFamily="18" charset="0"/>
                <a:cs typeface="Times New Roman" panose="02020603050405020304" pitchFamily="18" charset="0"/>
                <a:hlinkClick r:id="rId3"/>
              </a:rPr>
              <a:t>工作原理</a:t>
            </a:r>
            <a:r>
              <a:rPr kumimoji="1" lang="zh-CN" altLang="en-US" sz="2400" dirty="0">
                <a:solidFill>
                  <a:prstClr val="black"/>
                </a:solidFill>
                <a:latin typeface="Times New Roman" panose="02020603050405020304" pitchFamily="18" charset="0"/>
                <a:cs typeface="Times New Roman" panose="02020603050405020304" pitchFamily="18" charset="0"/>
              </a:rPr>
              <a:t>”。</a:t>
            </a:r>
            <a:endParaRPr kumimoji="1" lang="en-US" altLang="zh-CN" sz="2400" dirty="0">
              <a:solidFill>
                <a:prstClr val="black"/>
              </a:solidFill>
              <a:latin typeface="Times New Roman" panose="02020603050405020304" pitchFamily="18" charset="0"/>
              <a:cs typeface="Times New Roman" panose="02020603050405020304" pitchFamily="18" charset="0"/>
            </a:endParaRPr>
          </a:p>
        </p:txBody>
      </p:sp>
      <p:pic>
        <p:nvPicPr>
          <p:cNvPr id="7" name="图片 6"/>
          <p:cNvPicPr>
            <a:picLocks noChangeAspect="1"/>
          </p:cNvPicPr>
          <p:nvPr/>
        </p:nvPicPr>
        <p:blipFill>
          <a:blip r:embed="rId4"/>
          <a:stretch>
            <a:fillRect/>
          </a:stretch>
        </p:blipFill>
        <p:spPr>
          <a:xfrm>
            <a:off x="7487379" y="2558755"/>
            <a:ext cx="4292600" cy="3378200"/>
          </a:xfrm>
          <a:prstGeom prst="rect">
            <a:avLst/>
          </a:prstGeom>
        </p:spPr>
      </p:pic>
      <p:sp>
        <p:nvSpPr>
          <p:cNvPr id="8" name="矩形 7"/>
          <p:cNvSpPr/>
          <p:nvPr/>
        </p:nvSpPr>
        <p:spPr>
          <a:xfrm>
            <a:off x="742919" y="2558755"/>
            <a:ext cx="6962026" cy="4031873"/>
          </a:xfrm>
          <a:prstGeom prst="rect">
            <a:avLst/>
          </a:prstGeom>
        </p:spPr>
        <p:txBody>
          <a:bodyPr wrap="square">
            <a:spAutoFit/>
          </a:bodyPr>
          <a:lstStyle/>
          <a:p>
            <a:pPr marL="492125" lvl="0" indent="-492125" algn="just">
              <a:spcBef>
                <a:spcPts val="600"/>
              </a:spcBef>
              <a:spcAft>
                <a:spcPts val="600"/>
              </a:spcAft>
            </a:pPr>
            <a:r>
              <a:rPr kumimoji="1" lang="en-US" altLang="zh-CN" sz="2400" dirty="0">
                <a:solidFill>
                  <a:prstClr val="black"/>
                </a:solidFill>
                <a:latin typeface="Times New Roman" panose="02020603050405020304" pitchFamily="18" charset="0"/>
                <a:cs typeface="Times New Roman" panose="02020603050405020304" pitchFamily="18" charset="0"/>
              </a:rPr>
              <a:t>①</a:t>
            </a:r>
            <a:r>
              <a:rPr kumimoji="1" lang="zh-CN" altLang="en-US" sz="2400" dirty="0">
                <a:solidFill>
                  <a:prstClr val="black"/>
                </a:solidFill>
                <a:latin typeface="Times New Roman" panose="02020603050405020304" pitchFamily="18" charset="0"/>
                <a:cs typeface="Times New Roman" panose="02020603050405020304" pitchFamily="18" charset="0"/>
              </a:rPr>
              <a:t> 与扬声器并联的</a:t>
            </a:r>
            <a:r>
              <a:rPr kumimoji="1" lang="en-US" altLang="zh-CN" sz="2400" dirty="0">
                <a:solidFill>
                  <a:prstClr val="black"/>
                </a:solidFill>
                <a:latin typeface="Times New Roman" panose="02020603050405020304" pitchFamily="18" charset="0"/>
                <a:cs typeface="Times New Roman" panose="02020603050405020304" pitchFamily="18" charset="0"/>
              </a:rPr>
              <a:t>R-C</a:t>
            </a:r>
            <a:r>
              <a:rPr kumimoji="1" lang="zh-CN" altLang="en-US" sz="2400" dirty="0">
                <a:solidFill>
                  <a:prstClr val="black"/>
                </a:solidFill>
                <a:latin typeface="Times New Roman" panose="02020603050405020304" pitchFamily="18" charset="0"/>
                <a:cs typeface="Times New Roman" panose="02020603050405020304" pitchFamily="18" charset="0"/>
              </a:rPr>
              <a:t>支路是为了抵消掉扬声器的感抗。</a:t>
            </a:r>
            <a:endParaRPr kumimoji="1" lang="en-US" altLang="zh-CN" sz="2400" dirty="0">
              <a:solidFill>
                <a:prstClr val="black"/>
              </a:solidFill>
              <a:latin typeface="Times New Roman" panose="02020603050405020304" pitchFamily="18" charset="0"/>
              <a:cs typeface="Times New Roman" panose="02020603050405020304" pitchFamily="18" charset="0"/>
            </a:endParaRPr>
          </a:p>
          <a:p>
            <a:pPr marL="548005" lvl="0" indent="-548005" algn="just">
              <a:spcBef>
                <a:spcPts val="600"/>
              </a:spcBef>
              <a:spcAft>
                <a:spcPts val="600"/>
              </a:spcAft>
            </a:pPr>
            <a:r>
              <a:rPr kumimoji="1" lang="en-US" altLang="zh-CN" sz="2400" dirty="0">
                <a:solidFill>
                  <a:prstClr val="black"/>
                </a:solidFill>
                <a:latin typeface="Times New Roman" panose="02020603050405020304" pitchFamily="18" charset="0"/>
                <a:cs typeface="Times New Roman" panose="02020603050405020304" pitchFamily="18" charset="0"/>
              </a:rPr>
              <a:t>②	LM386</a:t>
            </a:r>
            <a:r>
              <a:rPr kumimoji="1" lang="zh-CN" altLang="en-US" sz="2400" dirty="0">
                <a:solidFill>
                  <a:prstClr val="black"/>
                </a:solidFill>
                <a:latin typeface="Times New Roman" panose="02020603050405020304" pitchFamily="18" charset="0"/>
                <a:cs typeface="Times New Roman" panose="02020603050405020304" pitchFamily="18" charset="0"/>
              </a:rPr>
              <a:t>的最低电压增益为</a:t>
            </a:r>
            <a:r>
              <a:rPr kumimoji="1" lang="en-US" altLang="zh-CN" sz="2400" dirty="0">
                <a:solidFill>
                  <a:prstClr val="black"/>
                </a:solidFill>
                <a:latin typeface="Times New Roman" panose="02020603050405020304" pitchFamily="18" charset="0"/>
                <a:cs typeface="Times New Roman" panose="02020603050405020304" pitchFamily="18" charset="0"/>
              </a:rPr>
              <a:t>20</a:t>
            </a:r>
            <a:r>
              <a:rPr kumimoji="1" lang="zh-CN" altLang="en-US" sz="2400" dirty="0">
                <a:solidFill>
                  <a:prstClr val="black"/>
                </a:solidFill>
                <a:latin typeface="Times New Roman" panose="02020603050405020304" pitchFamily="18" charset="0"/>
                <a:cs typeface="Times New Roman" panose="02020603050405020304" pitchFamily="18" charset="0"/>
              </a:rPr>
              <a:t>倍。</a:t>
            </a:r>
            <a:endParaRPr kumimoji="1" lang="en-US" altLang="zh-CN" sz="2400" dirty="0">
              <a:solidFill>
                <a:prstClr val="black"/>
              </a:solidFill>
              <a:latin typeface="Times New Roman" panose="02020603050405020304" pitchFamily="18" charset="0"/>
              <a:cs typeface="Times New Roman" panose="02020603050405020304" pitchFamily="18" charset="0"/>
            </a:endParaRPr>
          </a:p>
          <a:p>
            <a:pPr marL="492125" lvl="0" indent="-492125" algn="just">
              <a:spcBef>
                <a:spcPts val="600"/>
              </a:spcBef>
              <a:spcAft>
                <a:spcPts val="600"/>
              </a:spcAft>
            </a:pPr>
            <a:r>
              <a:rPr kumimoji="1" lang="en-US" altLang="zh-CN" sz="2400" dirty="0">
                <a:solidFill>
                  <a:prstClr val="black"/>
                </a:solidFill>
                <a:latin typeface="Times New Roman" panose="02020603050405020304" pitchFamily="18" charset="0"/>
                <a:cs typeface="Times New Roman" panose="02020603050405020304" pitchFamily="18" charset="0"/>
              </a:rPr>
              <a:t>③</a:t>
            </a:r>
            <a:r>
              <a:rPr kumimoji="1" lang="zh-CN" altLang="en-US" sz="2400" dirty="0">
                <a:solidFill>
                  <a:prstClr val="black"/>
                </a:solidFill>
                <a:latin typeface="Times New Roman" panose="02020603050405020304" pitchFamily="18" charset="0"/>
                <a:cs typeface="Times New Roman" panose="02020603050405020304" pitchFamily="18" charset="0"/>
              </a:rPr>
              <a:t> 当输入为零时，芯片输出端（第</a:t>
            </a:r>
            <a:r>
              <a:rPr kumimoji="1" lang="en-US" altLang="zh-CN" sz="2400" dirty="0">
                <a:solidFill>
                  <a:prstClr val="black"/>
                </a:solidFill>
                <a:latin typeface="Times New Roman" panose="02020603050405020304" pitchFamily="18" charset="0"/>
                <a:cs typeface="Times New Roman" panose="02020603050405020304" pitchFamily="18" charset="0"/>
              </a:rPr>
              <a:t>5</a:t>
            </a:r>
            <a:r>
              <a:rPr kumimoji="1" lang="zh-CN" altLang="en-US" sz="2400" dirty="0">
                <a:solidFill>
                  <a:prstClr val="black"/>
                </a:solidFill>
                <a:latin typeface="Times New Roman" panose="02020603050405020304" pitchFamily="18" charset="0"/>
                <a:cs typeface="Times New Roman" panose="02020603050405020304" pitchFamily="18" charset="0"/>
              </a:rPr>
              <a:t>脚）存在一个直流电压，其值为电源电压的一半。</a:t>
            </a:r>
            <a:endParaRPr kumimoji="1" lang="en-US" altLang="zh-CN" sz="2400" dirty="0">
              <a:solidFill>
                <a:prstClr val="black"/>
              </a:solidFill>
              <a:latin typeface="Times New Roman" panose="02020603050405020304" pitchFamily="18" charset="0"/>
              <a:cs typeface="Times New Roman" panose="02020603050405020304" pitchFamily="18" charset="0"/>
            </a:endParaRPr>
          </a:p>
          <a:p>
            <a:pPr marL="492125" lvl="0" indent="-492125" algn="just">
              <a:spcBef>
                <a:spcPts val="600"/>
              </a:spcBef>
              <a:spcAft>
                <a:spcPts val="600"/>
              </a:spcAft>
            </a:pPr>
            <a:r>
              <a:rPr kumimoji="1" lang="en-US" altLang="zh-CN" sz="2400" dirty="0">
                <a:solidFill>
                  <a:prstClr val="black"/>
                </a:solidFill>
                <a:latin typeface="Times New Roman" panose="02020603050405020304" pitchFamily="18" charset="0"/>
                <a:cs typeface="Times New Roman" panose="02020603050405020304" pitchFamily="18" charset="0"/>
              </a:rPr>
              <a:t>④	</a:t>
            </a:r>
            <a:r>
              <a:rPr kumimoji="1" lang="zh-CN" altLang="en-US" sz="2400" dirty="0">
                <a:solidFill>
                  <a:prstClr val="black"/>
                </a:solidFill>
                <a:latin typeface="Times New Roman" panose="02020603050405020304" pitchFamily="18" charset="0"/>
                <a:cs typeface="Times New Roman" panose="02020603050405020304" pitchFamily="18" charset="0"/>
              </a:rPr>
              <a:t>扬声器不应该有直流通过，故输出端采用一个</a:t>
            </a:r>
            <a:r>
              <a:rPr kumimoji="1" lang="en-US" altLang="zh-CN" sz="2400" dirty="0">
                <a:solidFill>
                  <a:prstClr val="black"/>
                </a:solidFill>
                <a:latin typeface="Times New Roman" panose="02020603050405020304" pitchFamily="18" charset="0"/>
                <a:cs typeface="Times New Roman" panose="02020603050405020304" pitchFamily="18" charset="0"/>
              </a:rPr>
              <a:t>250μF</a:t>
            </a:r>
            <a:r>
              <a:rPr kumimoji="1" lang="zh-CN" altLang="en-US" sz="2400" dirty="0">
                <a:solidFill>
                  <a:prstClr val="black"/>
                </a:solidFill>
                <a:latin typeface="Times New Roman" panose="02020603050405020304" pitchFamily="18" charset="0"/>
                <a:cs typeface="Times New Roman" panose="02020603050405020304" pitchFamily="18" charset="0"/>
              </a:rPr>
              <a:t>的电容隔直。</a:t>
            </a:r>
            <a:endParaRPr kumimoji="1" lang="en-US" altLang="zh-CN" sz="2400" dirty="0">
              <a:solidFill>
                <a:prstClr val="black"/>
              </a:solidFill>
              <a:latin typeface="Times New Roman" panose="02020603050405020304" pitchFamily="18" charset="0"/>
              <a:cs typeface="Times New Roman" panose="02020603050405020304" pitchFamily="18" charset="0"/>
            </a:endParaRPr>
          </a:p>
          <a:p>
            <a:pPr marL="492125" lvl="0" indent="-492125" algn="just">
              <a:spcBef>
                <a:spcPts val="600"/>
              </a:spcBef>
              <a:spcAft>
                <a:spcPts val="600"/>
              </a:spcAft>
            </a:pPr>
            <a:r>
              <a:rPr kumimoji="1" lang="en-US" altLang="zh-CN" sz="2400" dirty="0">
                <a:solidFill>
                  <a:prstClr val="black"/>
                </a:solidFill>
                <a:latin typeface="Times New Roman" panose="02020603050405020304" pitchFamily="18" charset="0"/>
                <a:cs typeface="Times New Roman" panose="02020603050405020304" pitchFamily="18" charset="0"/>
              </a:rPr>
              <a:t>⑤	</a:t>
            </a:r>
            <a:r>
              <a:rPr kumimoji="1" lang="zh-CN" altLang="en-US" sz="2400" dirty="0">
                <a:solidFill>
                  <a:prstClr val="black"/>
                </a:solidFill>
                <a:latin typeface="Times New Roman" panose="02020603050405020304" pitchFamily="18" charset="0"/>
                <a:cs typeface="Times New Roman" panose="02020603050405020304" pitchFamily="18" charset="0"/>
              </a:rPr>
              <a:t>功放的前级应该是抗混叠滤波器。需要串联隔直电容。</a:t>
            </a:r>
            <a:endParaRPr kumimoji="1" lang="en-US" altLang="zh-CN" sz="2400" dirty="0">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wipe(left)">
                                      <p:cBhvr>
                                        <p:cTn id="17" dur="1500"/>
                                        <p:tgtEl>
                                          <p:spTgt spid="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xEl>
                                              <p:pRg st="1" end="1"/>
                                            </p:txEl>
                                          </p:spTgt>
                                        </p:tgtEl>
                                        <p:attrNameLst>
                                          <p:attrName>style.visibility</p:attrName>
                                        </p:attrNameLst>
                                      </p:cBhvr>
                                      <p:to>
                                        <p:strVal val="visible"/>
                                      </p:to>
                                    </p:set>
                                    <p:animEffect transition="in" filter="wipe(left)">
                                      <p:cBhvr>
                                        <p:cTn id="22" dur="1500"/>
                                        <p:tgtEl>
                                          <p:spTgt spid="8">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wipe(left)">
                                      <p:cBhvr>
                                        <p:cTn id="27" dur="1500"/>
                                        <p:tgtEl>
                                          <p:spTgt spid="8">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
                                            <p:txEl>
                                              <p:pRg st="3" end="3"/>
                                            </p:txEl>
                                          </p:spTgt>
                                        </p:tgtEl>
                                        <p:attrNameLst>
                                          <p:attrName>style.visibility</p:attrName>
                                        </p:attrNameLst>
                                      </p:cBhvr>
                                      <p:to>
                                        <p:strVal val="visible"/>
                                      </p:to>
                                    </p:set>
                                    <p:animEffect transition="in" filter="wipe(left)">
                                      <p:cBhvr>
                                        <p:cTn id="32" dur="1500"/>
                                        <p:tgtEl>
                                          <p:spTgt spid="8">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8">
                                            <p:txEl>
                                              <p:pRg st="4" end="4"/>
                                            </p:txEl>
                                          </p:spTgt>
                                        </p:tgtEl>
                                        <p:attrNameLst>
                                          <p:attrName>style.visibility</p:attrName>
                                        </p:attrNameLst>
                                      </p:cBhvr>
                                      <p:to>
                                        <p:strVal val="visible"/>
                                      </p:to>
                                    </p:set>
                                    <p:animEffect transition="in" filter="wipe(left)">
                                      <p:cBhvr>
                                        <p:cTn id="37" dur="1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2291007" y="3598666"/>
            <a:ext cx="7366000" cy="2590800"/>
          </a:xfrm>
          <a:prstGeom prst="rect">
            <a:avLst/>
          </a:prstGeom>
        </p:spPr>
      </p:pic>
      <p:sp>
        <p:nvSpPr>
          <p:cNvPr id="3" name="框架 2">
            <a:hlinkClick r:id="rId2" action="ppaction://hlinksldjump"/>
          </p:cNvPr>
          <p:cNvSpPr/>
          <p:nvPr/>
        </p:nvSpPr>
        <p:spPr>
          <a:xfrm>
            <a:off x="252000" y="896400"/>
            <a:ext cx="4078014" cy="756744"/>
          </a:xfrm>
          <a:prstGeom prst="fram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2400" dirty="0">
                <a:solidFill>
                  <a:schemeClr val="tx1"/>
                </a:solidFill>
                <a:latin typeface="Times New Roman" panose="02020603050405020304" pitchFamily="18" charset="0"/>
                <a:cs typeface="Times New Roman" panose="02020603050405020304" pitchFamily="18" charset="0"/>
              </a:rPr>
              <a:t>3.</a:t>
            </a:r>
            <a:r>
              <a:rPr kumimoji="1" lang="zh-CN" altLang="en-US" sz="2400" dirty="0">
                <a:solidFill>
                  <a:schemeClr val="tx1"/>
                </a:solidFill>
                <a:latin typeface="Times New Roman" panose="02020603050405020304" pitchFamily="18" charset="0"/>
                <a:cs typeface="Times New Roman" panose="02020603050405020304" pitchFamily="18" charset="0"/>
              </a:rPr>
              <a:t> 抗混叠滤波器</a:t>
            </a:r>
            <a:endParaRPr kumimoji="1" lang="zh-CN" altLang="en-US" sz="2400" dirty="0">
              <a:solidFill>
                <a:schemeClr val="tx1"/>
              </a:solidFill>
              <a:latin typeface="Times New Roman" panose="02020603050405020304" pitchFamily="18" charset="0"/>
              <a:cs typeface="Times New Roman" panose="02020603050405020304" pitchFamily="18" charset="0"/>
            </a:endParaRPr>
          </a:p>
        </p:txBody>
      </p:sp>
      <p:sp>
        <p:nvSpPr>
          <p:cNvPr id="4" name="矩形 3"/>
          <p:cNvSpPr/>
          <p:nvPr/>
        </p:nvSpPr>
        <p:spPr>
          <a:xfrm>
            <a:off x="742918" y="1875117"/>
            <a:ext cx="10844479" cy="1723549"/>
          </a:xfrm>
          <a:prstGeom prst="rect">
            <a:avLst/>
          </a:prstGeom>
        </p:spPr>
        <p:txBody>
          <a:bodyPr wrap="square">
            <a:spAutoFit/>
          </a:bodyPr>
          <a:lstStyle/>
          <a:p>
            <a:pPr marL="492125" lvl="0" indent="-478155" algn="just">
              <a:spcBef>
                <a:spcPts val="600"/>
              </a:spcBef>
              <a:spcAft>
                <a:spcPts val="600"/>
              </a:spcAft>
              <a:buAutoNum type="circleNumDbPlain"/>
            </a:pPr>
            <a:r>
              <a:rPr kumimoji="1" lang="zh-CN" altLang="en-US" sz="2400" dirty="0">
                <a:solidFill>
                  <a:prstClr val="black"/>
                </a:solidFill>
                <a:latin typeface="Times New Roman" panose="02020603050405020304" pitchFamily="18" charset="0"/>
                <a:cs typeface="Times New Roman" panose="02020603050405020304" pitchFamily="18" charset="0"/>
              </a:rPr>
              <a:t>抗混叠滤波器是为了从</a:t>
            </a:r>
            <a:r>
              <a:rPr kumimoji="1" lang="en-US" altLang="zh-CN" sz="2400" dirty="0">
                <a:solidFill>
                  <a:prstClr val="black"/>
                </a:solidFill>
                <a:latin typeface="Times New Roman" panose="02020603050405020304" pitchFamily="18" charset="0"/>
                <a:cs typeface="Times New Roman" panose="02020603050405020304" pitchFamily="18" charset="0"/>
              </a:rPr>
              <a:t>DA</a:t>
            </a:r>
            <a:r>
              <a:rPr kumimoji="1" lang="zh-CN" altLang="en-US" sz="2400" dirty="0">
                <a:solidFill>
                  <a:prstClr val="black"/>
                </a:solidFill>
                <a:latin typeface="Times New Roman" panose="02020603050405020304" pitchFamily="18" charset="0"/>
                <a:cs typeface="Times New Roman" panose="02020603050405020304" pitchFamily="18" charset="0"/>
              </a:rPr>
              <a:t>转换输入的抽样信号中提取基带信号，滤除谐波谱。如果谐波谱滤除不干净（衰减不够），就会混叠到基带谱中，从而加大基带信号的失真度，降低语音信号的可懂度。</a:t>
            </a:r>
            <a:endParaRPr kumimoji="1" lang="en-US" altLang="zh-CN" sz="2400" dirty="0">
              <a:solidFill>
                <a:prstClr val="black"/>
              </a:solidFill>
              <a:latin typeface="Times New Roman" panose="02020603050405020304" pitchFamily="18" charset="0"/>
              <a:cs typeface="Times New Roman" panose="02020603050405020304" pitchFamily="18" charset="0"/>
            </a:endParaRPr>
          </a:p>
          <a:p>
            <a:pPr marL="492125" lvl="0" indent="-478155" algn="just">
              <a:spcBef>
                <a:spcPts val="600"/>
              </a:spcBef>
              <a:spcAft>
                <a:spcPts val="600"/>
              </a:spcAft>
              <a:buAutoNum type="circleNumDbPlain"/>
            </a:pPr>
            <a:r>
              <a:rPr kumimoji="1" lang="zh-CN" altLang="en-US" sz="2400" dirty="0">
                <a:solidFill>
                  <a:prstClr val="black"/>
                </a:solidFill>
                <a:latin typeface="Times New Roman" panose="02020603050405020304" pitchFamily="18" charset="0"/>
                <a:cs typeface="Times New Roman" panose="02020603050405020304" pitchFamily="18" charset="0"/>
              </a:rPr>
              <a:t>故抗混叠滤波器需采用高阶滤波器。至少二阶。</a:t>
            </a:r>
            <a:endParaRPr kumimoji="1" lang="en-US" altLang="zh-CN" sz="2400" dirty="0">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框架 1">
            <a:hlinkClick r:id="rId1" action="ppaction://hlinksldjump"/>
          </p:cNvPr>
          <p:cNvSpPr/>
          <p:nvPr/>
        </p:nvSpPr>
        <p:spPr>
          <a:xfrm>
            <a:off x="252000" y="896400"/>
            <a:ext cx="4078014" cy="756744"/>
          </a:xfrm>
          <a:prstGeom prst="fram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2400" dirty="0">
                <a:solidFill>
                  <a:schemeClr val="tx1"/>
                </a:solidFill>
                <a:latin typeface="Times New Roman" panose="02020603050405020304" pitchFamily="18" charset="0"/>
                <a:cs typeface="Times New Roman" panose="02020603050405020304" pitchFamily="18" charset="0"/>
              </a:rPr>
              <a:t>3.</a:t>
            </a:r>
            <a:r>
              <a:rPr kumimoji="1" lang="zh-CN" altLang="en-US" sz="2400" dirty="0">
                <a:solidFill>
                  <a:schemeClr val="tx1"/>
                </a:solidFill>
                <a:latin typeface="Times New Roman" panose="02020603050405020304" pitchFamily="18" charset="0"/>
                <a:cs typeface="Times New Roman" panose="02020603050405020304" pitchFamily="18" charset="0"/>
              </a:rPr>
              <a:t> 抗混叠滤波器</a:t>
            </a:r>
            <a:endParaRPr kumimoji="1" lang="zh-CN" altLang="en-US" sz="2400" dirty="0">
              <a:solidFill>
                <a:schemeClr val="tx1"/>
              </a:solidFill>
              <a:latin typeface="Times New Roman" panose="02020603050405020304" pitchFamily="18" charset="0"/>
              <a:cs typeface="Times New Roman" panose="02020603050405020304" pitchFamily="18" charset="0"/>
            </a:endParaRPr>
          </a:p>
        </p:txBody>
      </p:sp>
      <p:sp>
        <p:nvSpPr>
          <p:cNvPr id="3" name="矩形 2"/>
          <p:cNvSpPr/>
          <p:nvPr/>
        </p:nvSpPr>
        <p:spPr>
          <a:xfrm>
            <a:off x="742918" y="1875117"/>
            <a:ext cx="10844479" cy="461665"/>
          </a:xfrm>
          <a:prstGeom prst="rect">
            <a:avLst/>
          </a:prstGeom>
        </p:spPr>
        <p:txBody>
          <a:bodyPr wrap="square">
            <a:spAutoFit/>
          </a:bodyPr>
          <a:lstStyle/>
          <a:p>
            <a:pPr marL="492125" lvl="0" indent="-478155" algn="just">
              <a:spcBef>
                <a:spcPts val="600"/>
              </a:spcBef>
              <a:spcAft>
                <a:spcPts val="600"/>
              </a:spcAft>
              <a:buFont typeface="+mj-ea"/>
              <a:buAutoNum type="circleNumDbPlain" startAt="3"/>
            </a:pPr>
            <a:r>
              <a:rPr kumimoji="1" lang="zh-CN" altLang="en-US" sz="2400" dirty="0">
                <a:solidFill>
                  <a:prstClr val="black"/>
                </a:solidFill>
                <a:latin typeface="Times New Roman" panose="02020603050405020304" pitchFamily="18" charset="0"/>
                <a:cs typeface="Times New Roman" panose="02020603050405020304" pitchFamily="18" charset="0"/>
              </a:rPr>
              <a:t>为了得到比较简洁的传递函数表达式，按照如下方式取参数。</a:t>
            </a:r>
            <a:endParaRPr kumimoji="1" lang="en-US" altLang="zh-CN" sz="2400" dirty="0">
              <a:solidFill>
                <a:prstClr val="black"/>
              </a:solidFill>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stretch>
            <a:fillRect/>
          </a:stretch>
        </p:blipFill>
        <p:spPr>
          <a:xfrm>
            <a:off x="2413000" y="2678676"/>
            <a:ext cx="7366000" cy="2590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1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框架 1">
            <a:hlinkClick r:id="rId1" action="ppaction://hlinksldjump"/>
          </p:cNvPr>
          <p:cNvSpPr/>
          <p:nvPr/>
        </p:nvSpPr>
        <p:spPr>
          <a:xfrm>
            <a:off x="252000" y="896400"/>
            <a:ext cx="4078014" cy="756744"/>
          </a:xfrm>
          <a:prstGeom prst="fram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2400" dirty="0">
                <a:solidFill>
                  <a:schemeClr val="tx1"/>
                </a:solidFill>
                <a:latin typeface="Times New Roman" panose="02020603050405020304" pitchFamily="18" charset="0"/>
                <a:cs typeface="Times New Roman" panose="02020603050405020304" pitchFamily="18" charset="0"/>
              </a:rPr>
              <a:t>3.</a:t>
            </a:r>
            <a:r>
              <a:rPr kumimoji="1" lang="zh-CN" altLang="en-US" sz="2400" dirty="0">
                <a:solidFill>
                  <a:schemeClr val="tx1"/>
                </a:solidFill>
                <a:latin typeface="Times New Roman" panose="02020603050405020304" pitchFamily="18" charset="0"/>
                <a:cs typeface="Times New Roman" panose="02020603050405020304" pitchFamily="18" charset="0"/>
              </a:rPr>
              <a:t> 抗混叠滤波器</a:t>
            </a:r>
            <a:endParaRPr kumimoji="1" lang="zh-CN" altLang="en-US" sz="2400" dirty="0">
              <a:solidFill>
                <a:schemeClr val="tx1"/>
              </a:solidFill>
              <a:latin typeface="Times New Roman" panose="02020603050405020304" pitchFamily="18" charset="0"/>
              <a:cs typeface="Times New Roman" panose="02020603050405020304" pitchFamily="18" charset="0"/>
            </a:endParaRPr>
          </a:p>
        </p:txBody>
      </p:sp>
      <p:sp>
        <p:nvSpPr>
          <p:cNvPr id="3" name="矩形 2"/>
          <p:cNvSpPr/>
          <p:nvPr/>
        </p:nvSpPr>
        <p:spPr>
          <a:xfrm>
            <a:off x="742919" y="1875117"/>
            <a:ext cx="4078014" cy="461665"/>
          </a:xfrm>
          <a:prstGeom prst="rect">
            <a:avLst/>
          </a:prstGeom>
        </p:spPr>
        <p:txBody>
          <a:bodyPr wrap="square">
            <a:spAutoFit/>
          </a:bodyPr>
          <a:lstStyle/>
          <a:p>
            <a:pPr marL="492125" lvl="0" indent="-478155" algn="just">
              <a:spcBef>
                <a:spcPts val="600"/>
              </a:spcBef>
              <a:spcAft>
                <a:spcPts val="600"/>
              </a:spcAft>
              <a:buFont typeface="+mj-ea"/>
              <a:buAutoNum type="circleNumDbPlain" startAt="4"/>
            </a:pPr>
            <a:r>
              <a:rPr kumimoji="1" lang="zh-CN" altLang="en-US" sz="2400" dirty="0">
                <a:solidFill>
                  <a:prstClr val="black"/>
                </a:solidFill>
                <a:latin typeface="Times New Roman" panose="02020603050405020304" pitchFamily="18" charset="0"/>
                <a:cs typeface="Times New Roman" panose="02020603050405020304" pitchFamily="18" charset="0"/>
              </a:rPr>
              <a:t>很容易得到其传递函数：</a:t>
            </a:r>
            <a:endParaRPr kumimoji="1" lang="en-US" altLang="zh-CN" sz="2400" dirty="0">
              <a:solidFill>
                <a:prstClr val="black"/>
              </a:solidFill>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stretch>
            <a:fillRect/>
          </a:stretch>
        </p:blipFill>
        <p:spPr>
          <a:xfrm>
            <a:off x="6939273" y="896400"/>
            <a:ext cx="4876338" cy="1715126"/>
          </a:xfrm>
          <a:prstGeom prst="rect">
            <a:avLst/>
          </a:prstGeom>
        </p:spPr>
      </p:pic>
      <mc:AlternateContent xmlns:mc="http://schemas.openxmlformats.org/markup-compatibility/2006">
        <mc:Choice xmlns:a14="http://schemas.microsoft.com/office/drawing/2010/main" Requires="a14">
          <p:sp>
            <p:nvSpPr>
              <p:cNvPr id="5" name="文本框 4">
                <a:extLst>
                  <a:ext uri="{FF2B5EF4-FFF2-40B4-BE49-F238E27FC236}">
                    <ele attr="{A16892BE-F9AE-9249-9242-2C04BC6254D9}"/>
                  </a:ext>
                </a:extLst>
              </p:cNvPr>
              <p:cNvSpPr txBox="1"/>
              <p:nvPr/>
            </p:nvSpPr>
            <p:spPr>
              <a:xfrm>
                <a:off x="1289423" y="2558755"/>
                <a:ext cx="4590680" cy="10531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400" b="0" i="1" smtClean="0">
                          <a:latin typeface="Cambria Math" panose="02040503050406030204" pitchFamily="18" charset="0"/>
                        </a:rPr>
                        <m:t>𝐻</m:t>
                      </m:r>
                      <m:d>
                        <m:dPr>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𝑗</m:t>
                          </m:r>
                          <m:r>
                            <a:rPr kumimoji="1" lang="en-US" altLang="zh-CN" sz="2400" b="0" i="1" smtClean="0">
                              <a:latin typeface="Cambria Math" panose="02040503050406030204" pitchFamily="18" charset="0"/>
                              <a:ea typeface="Cambria Math" panose="02040503050406030204" pitchFamily="18" charset="0"/>
                            </a:rPr>
                            <m:t>𝜔</m:t>
                          </m:r>
                        </m:e>
                      </m:d>
                      <m:r>
                        <a:rPr kumimoji="1" lang="en-US" altLang="zh-CN" sz="2400" b="0" i="1" smtClean="0">
                          <a:latin typeface="Cambria Math" panose="02040503050406030204" pitchFamily="18" charset="0"/>
                        </a:rPr>
                        <m:t>=</m:t>
                      </m:r>
                      <m:f>
                        <m:fPr>
                          <m:ctrlPr>
                            <a:rPr kumimoji="1" lang="en-US" altLang="zh-CN" sz="2400" b="0" i="1" smtClean="0">
                              <a:latin typeface="Cambria Math" panose="02040503050406030204" pitchFamily="18" charset="0"/>
                            </a:rPr>
                          </m:ctrlPr>
                        </m:fPr>
                        <m:num>
                          <m:acc>
                            <m:accPr>
                              <m:chr m:val="̇"/>
                              <m:ctrlPr>
                                <a:rPr kumimoji="1" lang="en-US" altLang="zh-CN" sz="2400" b="0" i="1" smtClean="0">
                                  <a:latin typeface="Cambria Math" panose="02040503050406030204" pitchFamily="18" charset="0"/>
                                </a:rPr>
                              </m:ctrlPr>
                            </m:accPr>
                            <m:e>
                              <m:r>
                                <a:rPr kumimoji="1" lang="en-US" altLang="zh-CN" sz="2400" b="0" i="1" smtClean="0">
                                  <a:latin typeface="Cambria Math" panose="02040503050406030204" pitchFamily="18" charset="0"/>
                                </a:rPr>
                                <m:t>𝑈</m:t>
                              </m:r>
                            </m:e>
                          </m:acc>
                          <m:r>
                            <a:rPr kumimoji="1" lang="en-US" altLang="zh-CN" sz="2400" b="0" i="1" smtClean="0">
                              <a:latin typeface="Cambria Math" panose="02040503050406030204" pitchFamily="18" charset="0"/>
                            </a:rPr>
                            <m:t>𝑜</m:t>
                          </m:r>
                        </m:num>
                        <m:den>
                          <m:acc>
                            <m:accPr>
                              <m:chr m:val="̇"/>
                              <m:ctrlPr>
                                <a:rPr kumimoji="1" lang="en-US" altLang="zh-CN" sz="2400" b="0" i="1" smtClean="0">
                                  <a:latin typeface="Cambria Math" panose="02040503050406030204" pitchFamily="18" charset="0"/>
                                </a:rPr>
                              </m:ctrlPr>
                            </m:accPr>
                            <m:e>
                              <m:r>
                                <a:rPr kumimoji="1" lang="en-US" altLang="zh-CN" sz="2400" b="0" i="1" smtClean="0">
                                  <a:latin typeface="Cambria Math" panose="02040503050406030204" pitchFamily="18" charset="0"/>
                                </a:rPr>
                                <m:t>𝑈</m:t>
                              </m:r>
                            </m:e>
                          </m:acc>
                          <m:r>
                            <a:rPr kumimoji="1" lang="en-US" altLang="zh-CN" sz="2400" b="0" i="1" smtClean="0">
                              <a:latin typeface="Cambria Math" panose="02040503050406030204" pitchFamily="18" charset="0"/>
                            </a:rPr>
                            <m:t>𝑖</m:t>
                          </m:r>
                        </m:den>
                      </m:f>
                      <m:r>
                        <a:rPr kumimoji="1" lang="en-US" altLang="zh-CN" sz="2400" b="0" i="1" smtClean="0">
                          <a:latin typeface="Cambria Math" panose="02040503050406030204" pitchFamily="18" charset="0"/>
                        </a:rPr>
                        <m:t>=</m:t>
                      </m:r>
                      <m:f>
                        <m:fPr>
                          <m:ctrlPr>
                            <a:rPr kumimoji="1" lang="en-US" altLang="zh-CN" sz="2400" b="0" i="1" smtClean="0">
                              <a:latin typeface="Cambria Math" panose="02040503050406030204" pitchFamily="18" charset="0"/>
                            </a:rPr>
                          </m:ctrlPr>
                        </m:fPr>
                        <m:num>
                          <m:r>
                            <a:rPr kumimoji="1" lang="en-US" altLang="zh-CN" sz="2400" b="0" i="1" smtClean="0">
                              <a:latin typeface="Cambria Math" panose="02040503050406030204" pitchFamily="18" charset="0"/>
                            </a:rPr>
                            <m:t>1</m:t>
                          </m:r>
                        </m:num>
                        <m:den>
                          <m:r>
                            <a:rPr kumimoji="1" lang="en-US" altLang="zh-CN" sz="2400" b="0" i="1" smtClean="0">
                              <a:latin typeface="Cambria Math" panose="02040503050406030204" pitchFamily="18" charset="0"/>
                            </a:rPr>
                            <m:t>1</m:t>
                          </m:r>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𝑗</m:t>
                          </m:r>
                          <m:f>
                            <m:fPr>
                              <m:ctrlPr>
                                <a:rPr kumimoji="1" lang="en-US" altLang="zh-CN" sz="2400" b="0" i="1" smtClean="0">
                                  <a:latin typeface="Cambria Math" panose="02040503050406030204" pitchFamily="18" charset="0"/>
                                </a:rPr>
                              </m:ctrlPr>
                            </m:fPr>
                            <m:num>
                              <m:r>
                                <a:rPr kumimoji="1" lang="en-US" altLang="zh-CN" sz="2400" b="0" i="1" smtClean="0">
                                  <a:latin typeface="Cambria Math" panose="02040503050406030204" pitchFamily="18" charset="0"/>
                                  <a:ea typeface="Cambria Math" panose="02040503050406030204" pitchFamily="18" charset="0"/>
                                </a:rPr>
                                <m:t>𝜔</m:t>
                              </m:r>
                            </m:num>
                            <m:den>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ea typeface="Cambria Math" panose="02040503050406030204" pitchFamily="18" charset="0"/>
                                    </a:rPr>
                                    <m:t>𝜔</m:t>
                                  </m:r>
                                </m:e>
                                <m:sub>
                                  <m:r>
                                    <a:rPr kumimoji="1" lang="en-US" altLang="zh-CN" sz="2400" b="0" i="1" smtClean="0">
                                      <a:latin typeface="Cambria Math" panose="02040503050406030204" pitchFamily="18" charset="0"/>
                                    </a:rPr>
                                    <m:t>𝑂</m:t>
                                  </m:r>
                                </m:sub>
                              </m:sSub>
                            </m:den>
                          </m:f>
                        </m:den>
                      </m:f>
                      <m:r>
                        <a:rPr kumimoji="1" lang="en-US" altLang="zh-CN" sz="2400" i="1">
                          <a:latin typeface="Cambria Math" panose="02040503050406030204" pitchFamily="18" charset="0"/>
                          <a:ea typeface="Cambria Math" panose="02040503050406030204" pitchFamily="18" charset="0"/>
                        </a:rPr>
                        <m:t>∗</m:t>
                      </m:r>
                      <m:f>
                        <m:fPr>
                          <m:ctrlPr>
                            <a:rPr kumimoji="1" lang="en-US" altLang="zh-CN" sz="2400" i="1">
                              <a:latin typeface="Cambria Math" panose="02040503050406030204" pitchFamily="18" charset="0"/>
                            </a:rPr>
                          </m:ctrlPr>
                        </m:fPr>
                        <m:num>
                          <m:r>
                            <a:rPr kumimoji="1" lang="en-US" altLang="zh-CN" sz="2400" i="1">
                              <a:latin typeface="Cambria Math" panose="02040503050406030204" pitchFamily="18" charset="0"/>
                            </a:rPr>
                            <m:t>1</m:t>
                          </m:r>
                        </m:num>
                        <m:den>
                          <m:r>
                            <a:rPr kumimoji="1" lang="en-US" altLang="zh-CN" sz="2400" i="1">
                              <a:latin typeface="Cambria Math" panose="02040503050406030204" pitchFamily="18" charset="0"/>
                            </a:rPr>
                            <m:t>1</m:t>
                          </m:r>
                          <m:r>
                            <a:rPr kumimoji="1" lang="en-US" altLang="zh-CN" sz="2400" i="1">
                              <a:latin typeface="Cambria Math" panose="02040503050406030204" pitchFamily="18" charset="0"/>
                            </a:rPr>
                            <m:t>+</m:t>
                          </m:r>
                          <m:r>
                            <a:rPr kumimoji="1" lang="en-US" altLang="zh-CN" sz="2400" i="1">
                              <a:latin typeface="Cambria Math" panose="02040503050406030204" pitchFamily="18" charset="0"/>
                            </a:rPr>
                            <m:t>𝑗</m:t>
                          </m:r>
                          <m:f>
                            <m:fPr>
                              <m:ctrlPr>
                                <a:rPr kumimoji="1" lang="en-US" altLang="zh-CN" sz="2400" i="1">
                                  <a:latin typeface="Cambria Math" panose="02040503050406030204" pitchFamily="18" charset="0"/>
                                </a:rPr>
                              </m:ctrlPr>
                            </m:fPr>
                            <m:num>
                              <m:r>
                                <a:rPr kumimoji="1" lang="en-US" altLang="zh-CN" sz="2400" i="1">
                                  <a:latin typeface="Cambria Math" panose="02040503050406030204" pitchFamily="18" charset="0"/>
                                  <a:ea typeface="Cambria Math" panose="02040503050406030204" pitchFamily="18" charset="0"/>
                                </a:rPr>
                                <m:t>𝜔</m:t>
                              </m:r>
                            </m:num>
                            <m:den>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ea typeface="Cambria Math" panose="02040503050406030204" pitchFamily="18" charset="0"/>
                                    </a:rPr>
                                    <m:t>𝜔</m:t>
                                  </m:r>
                                </m:e>
                                <m:sub>
                                  <m:r>
                                    <a:rPr kumimoji="1" lang="en-US" altLang="zh-CN" sz="2400" i="1">
                                      <a:latin typeface="Cambria Math" panose="02040503050406030204" pitchFamily="18" charset="0"/>
                                    </a:rPr>
                                    <m:t>𝑂</m:t>
                                  </m:r>
                                </m:sub>
                              </m:sSub>
                            </m:den>
                          </m:f>
                        </m:den>
                      </m:f>
                    </m:oMath>
                  </m:oMathPara>
                </a14:m>
                <a:endParaRPr kumimoji="1" lang="zh-CN" altLang="en-US" sz="2400" dirty="0"/>
              </a:p>
            </p:txBody>
          </p:sp>
        </mc:Choice>
        <mc:Fallback>
          <p:sp>
            <p:nvSpPr>
              <p:cNvPr id="5" name="文本框 4"/>
              <p:cNvSpPr txBox="1">
                <a:spLocks noRot="1" noChangeAspect="1" noMove="1" noResize="1" noEditPoints="1" noAdjustHandles="1" noChangeArrowheads="1" noChangeShapeType="1" noTextEdit="1"/>
              </p:cNvSpPr>
              <p:nvPr/>
            </p:nvSpPr>
            <p:spPr>
              <a:xfrm>
                <a:off x="1289423" y="2611460"/>
                <a:ext cx="4590680" cy="1053173"/>
              </a:xfrm>
              <a:prstGeom prst="rect">
                <a:avLst/>
              </a:prstGeom>
              <a:blipFill rotWithShape="1">
                <a:blip r:embed="rId3"/>
                <a:stretch>
                  <a:fillRect l="-829" t="-2381" b="-5952"/>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6" name="文本框 5">
                <a:extLst>
                  <a:ext uri="{FF2B5EF4-FFF2-40B4-BE49-F238E27FC236}">
                    <ele attr="{063757B4-856B-714F-A2CD-3B721909F9F2}"/>
                  </a:ext>
                </a:extLst>
              </p:cNvPr>
              <p:cNvSpPr txBox="1"/>
              <p:nvPr/>
            </p:nvSpPr>
            <p:spPr>
              <a:xfrm>
                <a:off x="6430780" y="2611526"/>
                <a:ext cx="1276695" cy="6938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i="1" smtClean="0">
                              <a:latin typeface="Cambria Math" panose="02040503050406030204" pitchFamily="18" charset="0"/>
                            </a:rPr>
                          </m:ctrlPr>
                        </m:sSubPr>
                        <m:e>
                          <m:r>
                            <a:rPr kumimoji="1" lang="en-US" altLang="zh-CN" sz="2400" i="1" smtClean="0">
                              <a:latin typeface="Cambria Math" panose="02040503050406030204" pitchFamily="18" charset="0"/>
                              <a:ea typeface="Cambria Math" panose="02040503050406030204" pitchFamily="18" charset="0"/>
                            </a:rPr>
                            <m:t>𝜔</m:t>
                          </m:r>
                        </m:e>
                        <m:sub>
                          <m:r>
                            <a:rPr kumimoji="1" lang="en-US" altLang="zh-CN" sz="2400" b="0" i="1" smtClean="0">
                              <a:latin typeface="Cambria Math" panose="02040503050406030204" pitchFamily="18" charset="0"/>
                            </a:rPr>
                            <m:t>𝑂</m:t>
                          </m:r>
                        </m:sub>
                      </m:sSub>
                      <m:r>
                        <a:rPr kumimoji="1" lang="en-US" altLang="zh-CN" sz="2400" b="0" i="1" smtClean="0">
                          <a:latin typeface="Cambria Math" panose="02040503050406030204" pitchFamily="18" charset="0"/>
                        </a:rPr>
                        <m:t>=</m:t>
                      </m:r>
                      <m:f>
                        <m:fPr>
                          <m:ctrlPr>
                            <a:rPr kumimoji="1" lang="en-US" altLang="zh-CN" sz="2400" b="0" i="1" smtClean="0">
                              <a:latin typeface="Cambria Math" panose="02040503050406030204" pitchFamily="18" charset="0"/>
                            </a:rPr>
                          </m:ctrlPr>
                        </m:fPr>
                        <m:num>
                          <m:r>
                            <a:rPr kumimoji="1" lang="en-US" altLang="zh-CN" sz="2400" b="0" i="1" smtClean="0">
                              <a:latin typeface="Cambria Math" panose="02040503050406030204" pitchFamily="18" charset="0"/>
                            </a:rPr>
                            <m:t>1</m:t>
                          </m:r>
                        </m:num>
                        <m:den>
                          <m:r>
                            <a:rPr kumimoji="1" lang="en-US" altLang="zh-CN" sz="2400" b="0" i="1" smtClean="0">
                              <a:latin typeface="Cambria Math" panose="02040503050406030204" pitchFamily="18" charset="0"/>
                            </a:rPr>
                            <m:t>𝑅𝐶</m:t>
                          </m:r>
                        </m:den>
                      </m:f>
                    </m:oMath>
                  </m:oMathPara>
                </a14:m>
                <a:endParaRPr kumimoji="1" lang="zh-CN" altLang="en-US" sz="2400" dirty="0"/>
              </a:p>
            </p:txBody>
          </p:sp>
        </mc:Choice>
        <mc:Fallback>
          <p:sp>
            <p:nvSpPr>
              <p:cNvPr id="6" name="文本框 5"/>
              <p:cNvSpPr txBox="1">
                <a:spLocks noRot="1" noChangeAspect="1" noMove="1" noResize="1" noEditPoints="1" noAdjustHandles="1" noChangeArrowheads="1" noChangeShapeType="1" noTextEdit="1"/>
              </p:cNvSpPr>
              <p:nvPr/>
            </p:nvSpPr>
            <p:spPr>
              <a:xfrm>
                <a:off x="6430780" y="2611526"/>
                <a:ext cx="1276695" cy="693844"/>
              </a:xfrm>
              <a:prstGeom prst="rect">
                <a:avLst/>
              </a:prstGeom>
              <a:blipFill rotWithShape="1">
                <a:blip r:embed="rId4"/>
                <a:stretch>
                  <a:fillRect l="-980" r="-2941" b="-12727"/>
                </a:stretch>
              </a:blipFill>
            </p:spPr>
            <p:txBody>
              <a:bodyPr/>
              <a:lstStyle/>
              <a:p>
                <a:r>
                  <a:rPr lang="zh-CN" altLang="en-US">
                    <a:noFill/>
                  </a:rPr>
                  <a:t> </a:t>
                </a:r>
                <a:endParaRPr lang="zh-CN" altLang="en-US">
                  <a:noFill/>
                </a:endParaRPr>
              </a:p>
            </p:txBody>
          </p:sp>
        </mc:Fallback>
      </mc:AlternateContent>
      <p:sp>
        <p:nvSpPr>
          <p:cNvPr id="7" name="矩形 6"/>
          <p:cNvSpPr/>
          <p:nvPr/>
        </p:nvSpPr>
        <p:spPr>
          <a:xfrm>
            <a:off x="742919" y="3833901"/>
            <a:ext cx="4078014" cy="461665"/>
          </a:xfrm>
          <a:prstGeom prst="rect">
            <a:avLst/>
          </a:prstGeom>
        </p:spPr>
        <p:txBody>
          <a:bodyPr wrap="square">
            <a:spAutoFit/>
          </a:bodyPr>
          <a:lstStyle/>
          <a:p>
            <a:pPr marL="492125" lvl="0" indent="-478155" algn="just">
              <a:spcBef>
                <a:spcPts val="600"/>
              </a:spcBef>
              <a:spcAft>
                <a:spcPts val="600"/>
              </a:spcAft>
              <a:buFont typeface="+mj-ea"/>
              <a:buAutoNum type="circleNumDbPlain" startAt="5"/>
            </a:pPr>
            <a:r>
              <a:rPr kumimoji="1" lang="zh-CN" altLang="en-US" sz="2400" dirty="0">
                <a:solidFill>
                  <a:prstClr val="black"/>
                </a:solidFill>
                <a:latin typeface="Times New Roman" panose="02020603050405020304" pitchFamily="18" charset="0"/>
                <a:cs typeface="Times New Roman" panose="02020603050405020304" pitchFamily="18" charset="0"/>
              </a:rPr>
              <a:t>幅频特性表达式：</a:t>
            </a:r>
            <a:endParaRPr kumimoji="1" lang="en-US" altLang="zh-CN" sz="2400" dirty="0">
              <a:solidFill>
                <a:prstClr val="black"/>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8" name="文本框 7">
                <a:extLst>
                  <a:ext uri="{FF2B5EF4-FFF2-40B4-BE49-F238E27FC236}">
                    <ele attr="{DA899440-D98E-4B49-8D4F-02C346C77D87}"/>
                  </a:ext>
                </a:extLst>
              </p:cNvPr>
              <p:cNvSpPr txBox="1"/>
              <p:nvPr/>
            </p:nvSpPr>
            <p:spPr>
              <a:xfrm>
                <a:off x="1289423" y="4582460"/>
                <a:ext cx="7251729" cy="117397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zh-CN" sz="2400" b="0" i="1" smtClean="0">
                              <a:latin typeface="Cambria Math" panose="02040503050406030204" pitchFamily="18" charset="0"/>
                            </a:rPr>
                          </m:ctrlPr>
                        </m:dPr>
                        <m:e>
                          <m:r>
                            <a:rPr kumimoji="1" lang="en-US" altLang="zh-CN" sz="2400" i="1">
                              <a:latin typeface="Cambria Math" panose="02040503050406030204" pitchFamily="18" charset="0"/>
                            </a:rPr>
                            <m:t>𝐻</m:t>
                          </m:r>
                          <m:d>
                            <m:dPr>
                              <m:ctrlPr>
                                <a:rPr kumimoji="1" lang="en-US" altLang="zh-CN" sz="2400" i="1">
                                  <a:latin typeface="Cambria Math" panose="02040503050406030204" pitchFamily="18" charset="0"/>
                                </a:rPr>
                              </m:ctrlPr>
                            </m:dPr>
                            <m:e>
                              <m:r>
                                <a:rPr kumimoji="1" lang="en-US" altLang="zh-CN" sz="2400" i="1">
                                  <a:latin typeface="Cambria Math" panose="02040503050406030204" pitchFamily="18" charset="0"/>
                                </a:rPr>
                                <m:t>𝑗</m:t>
                              </m:r>
                              <m:r>
                                <a:rPr kumimoji="1" lang="en-US" altLang="zh-CN" sz="2400" i="1">
                                  <a:latin typeface="Cambria Math" panose="02040503050406030204" pitchFamily="18" charset="0"/>
                                  <a:ea typeface="Cambria Math" panose="02040503050406030204" pitchFamily="18" charset="0"/>
                                </a:rPr>
                                <m:t>𝜔</m:t>
                              </m:r>
                            </m:e>
                          </m:d>
                        </m:e>
                      </m:d>
                      <m:r>
                        <a:rPr kumimoji="1" lang="en-US" altLang="zh-CN" sz="2400" b="0" i="1" smtClean="0">
                          <a:latin typeface="Cambria Math" panose="02040503050406030204" pitchFamily="18" charset="0"/>
                        </a:rPr>
                        <m:t>=</m:t>
                      </m:r>
                      <m:d>
                        <m:dPr>
                          <m:begChr m:val="|"/>
                          <m:endChr m:val="|"/>
                          <m:ctrlPr>
                            <a:rPr kumimoji="1" lang="en-US" altLang="zh-CN" sz="2400" b="0" i="1" smtClean="0">
                              <a:latin typeface="Cambria Math" panose="02040503050406030204" pitchFamily="18" charset="0"/>
                            </a:rPr>
                          </m:ctrlPr>
                        </m:dPr>
                        <m:e>
                          <m:f>
                            <m:fPr>
                              <m:ctrlPr>
                                <a:rPr kumimoji="1" lang="en-US" altLang="zh-CN" sz="2400" i="1">
                                  <a:latin typeface="Cambria Math" panose="02040503050406030204" pitchFamily="18" charset="0"/>
                                </a:rPr>
                              </m:ctrlPr>
                            </m:fPr>
                            <m:num>
                              <m:acc>
                                <m:accPr>
                                  <m:chr m:val="̇"/>
                                  <m:ctrlPr>
                                    <a:rPr kumimoji="1" lang="en-US" altLang="zh-CN" sz="2400" i="1">
                                      <a:latin typeface="Cambria Math" panose="02040503050406030204" pitchFamily="18" charset="0"/>
                                    </a:rPr>
                                  </m:ctrlPr>
                                </m:accPr>
                                <m:e>
                                  <m:r>
                                    <a:rPr kumimoji="1" lang="en-US" altLang="zh-CN" sz="2400" i="1">
                                      <a:latin typeface="Cambria Math" panose="02040503050406030204" pitchFamily="18" charset="0"/>
                                    </a:rPr>
                                    <m:t>𝑈</m:t>
                                  </m:r>
                                </m:e>
                              </m:acc>
                              <m:r>
                                <a:rPr kumimoji="1" lang="en-US" altLang="zh-CN" sz="2400" i="1">
                                  <a:latin typeface="Cambria Math" panose="02040503050406030204" pitchFamily="18" charset="0"/>
                                </a:rPr>
                                <m:t>𝑜</m:t>
                              </m:r>
                            </m:num>
                            <m:den>
                              <m:acc>
                                <m:accPr>
                                  <m:chr m:val="̇"/>
                                  <m:ctrlPr>
                                    <a:rPr kumimoji="1" lang="en-US" altLang="zh-CN" sz="2400" i="1">
                                      <a:latin typeface="Cambria Math" panose="02040503050406030204" pitchFamily="18" charset="0"/>
                                    </a:rPr>
                                  </m:ctrlPr>
                                </m:accPr>
                                <m:e>
                                  <m:r>
                                    <a:rPr kumimoji="1" lang="en-US" altLang="zh-CN" sz="2400" i="1">
                                      <a:latin typeface="Cambria Math" panose="02040503050406030204" pitchFamily="18" charset="0"/>
                                    </a:rPr>
                                    <m:t>𝑈</m:t>
                                  </m:r>
                                </m:e>
                              </m:acc>
                              <m:r>
                                <a:rPr kumimoji="1" lang="en-US" altLang="zh-CN" sz="2400" i="1">
                                  <a:latin typeface="Cambria Math" panose="02040503050406030204" pitchFamily="18" charset="0"/>
                                </a:rPr>
                                <m:t>𝑖</m:t>
                              </m:r>
                            </m:den>
                          </m:f>
                        </m:e>
                      </m:d>
                      <m:r>
                        <a:rPr kumimoji="1" lang="en-US" altLang="zh-CN" sz="2400" b="0" i="1" smtClean="0">
                          <a:latin typeface="Cambria Math" panose="02040503050406030204" pitchFamily="18" charset="0"/>
                        </a:rPr>
                        <m:t>=</m:t>
                      </m:r>
                      <m:d>
                        <m:dPr>
                          <m:begChr m:val="|"/>
                          <m:endChr m:val="|"/>
                          <m:ctrlPr>
                            <a:rPr kumimoji="1" lang="en-US" altLang="zh-CN" sz="2400" b="0" i="1" smtClean="0">
                              <a:latin typeface="Cambria Math" panose="02040503050406030204" pitchFamily="18" charset="0"/>
                            </a:rPr>
                          </m:ctrlPr>
                        </m:dPr>
                        <m:e>
                          <m:f>
                            <m:fPr>
                              <m:ctrlPr>
                                <a:rPr kumimoji="1" lang="en-US" altLang="zh-CN" sz="2400" i="1">
                                  <a:latin typeface="Cambria Math" panose="02040503050406030204" pitchFamily="18" charset="0"/>
                                </a:rPr>
                              </m:ctrlPr>
                            </m:fPr>
                            <m:num>
                              <m:r>
                                <a:rPr kumimoji="1" lang="en-US" altLang="zh-CN" sz="2400" i="1">
                                  <a:latin typeface="Cambria Math" panose="02040503050406030204" pitchFamily="18" charset="0"/>
                                </a:rPr>
                                <m:t>1</m:t>
                              </m:r>
                            </m:num>
                            <m:den>
                              <m:r>
                                <a:rPr kumimoji="1" lang="en-US" altLang="zh-CN" sz="2400" i="1">
                                  <a:latin typeface="Cambria Math" panose="02040503050406030204" pitchFamily="18" charset="0"/>
                                </a:rPr>
                                <m:t>1</m:t>
                              </m:r>
                              <m:r>
                                <a:rPr kumimoji="1" lang="en-US" altLang="zh-CN" sz="2400" i="1">
                                  <a:latin typeface="Cambria Math" panose="02040503050406030204" pitchFamily="18" charset="0"/>
                                </a:rPr>
                                <m:t>+</m:t>
                              </m:r>
                              <m:r>
                                <a:rPr kumimoji="1" lang="en-US" altLang="zh-CN" sz="2400" i="1">
                                  <a:latin typeface="Cambria Math" panose="02040503050406030204" pitchFamily="18" charset="0"/>
                                </a:rPr>
                                <m:t>𝑗</m:t>
                              </m:r>
                              <m:f>
                                <m:fPr>
                                  <m:ctrlPr>
                                    <a:rPr kumimoji="1" lang="en-US" altLang="zh-CN" sz="2400" i="1">
                                      <a:latin typeface="Cambria Math" panose="02040503050406030204" pitchFamily="18" charset="0"/>
                                    </a:rPr>
                                  </m:ctrlPr>
                                </m:fPr>
                                <m:num>
                                  <m:r>
                                    <a:rPr kumimoji="1" lang="en-US" altLang="zh-CN" sz="2400" i="1">
                                      <a:latin typeface="Cambria Math" panose="02040503050406030204" pitchFamily="18" charset="0"/>
                                      <a:ea typeface="Cambria Math" panose="02040503050406030204" pitchFamily="18" charset="0"/>
                                    </a:rPr>
                                    <m:t>𝜔</m:t>
                                  </m:r>
                                </m:num>
                                <m:den>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ea typeface="Cambria Math" panose="02040503050406030204" pitchFamily="18" charset="0"/>
                                        </a:rPr>
                                        <m:t>𝜔</m:t>
                                      </m:r>
                                    </m:e>
                                    <m:sub>
                                      <m:r>
                                        <a:rPr kumimoji="1" lang="en-US" altLang="zh-CN" sz="2400" i="1">
                                          <a:latin typeface="Cambria Math" panose="02040503050406030204" pitchFamily="18" charset="0"/>
                                        </a:rPr>
                                        <m:t>𝑂</m:t>
                                      </m:r>
                                    </m:sub>
                                  </m:sSub>
                                </m:den>
                              </m:f>
                            </m:den>
                          </m:f>
                        </m:e>
                      </m:d>
                      <m:r>
                        <a:rPr kumimoji="1" lang="en-US" altLang="zh-CN" sz="2400" i="1">
                          <a:latin typeface="Cambria Math" panose="02040503050406030204" pitchFamily="18" charset="0"/>
                          <a:ea typeface="Cambria Math" panose="02040503050406030204" pitchFamily="18" charset="0"/>
                        </a:rPr>
                        <m:t>∗</m:t>
                      </m:r>
                      <m:d>
                        <m:dPr>
                          <m:begChr m:val="|"/>
                          <m:endChr m:val="|"/>
                          <m:ctrlPr>
                            <a:rPr kumimoji="1" lang="en-US" altLang="zh-CN" sz="2400" i="1" smtClean="0">
                              <a:latin typeface="Cambria Math" panose="02040503050406030204" pitchFamily="18" charset="0"/>
                              <a:ea typeface="Cambria Math" panose="02040503050406030204" pitchFamily="18" charset="0"/>
                            </a:rPr>
                          </m:ctrlPr>
                        </m:dPr>
                        <m:e>
                          <m:f>
                            <m:fPr>
                              <m:ctrlPr>
                                <a:rPr kumimoji="1" lang="en-US" altLang="zh-CN" sz="2400" i="1">
                                  <a:latin typeface="Cambria Math" panose="02040503050406030204" pitchFamily="18" charset="0"/>
                                </a:rPr>
                              </m:ctrlPr>
                            </m:fPr>
                            <m:num>
                              <m:r>
                                <a:rPr kumimoji="1" lang="en-US" altLang="zh-CN" sz="2400" i="1">
                                  <a:latin typeface="Cambria Math" panose="02040503050406030204" pitchFamily="18" charset="0"/>
                                </a:rPr>
                                <m:t>1</m:t>
                              </m:r>
                            </m:num>
                            <m:den>
                              <m:r>
                                <a:rPr kumimoji="1" lang="en-US" altLang="zh-CN" sz="2400" i="1">
                                  <a:latin typeface="Cambria Math" panose="02040503050406030204" pitchFamily="18" charset="0"/>
                                </a:rPr>
                                <m:t>1</m:t>
                              </m:r>
                              <m:r>
                                <a:rPr kumimoji="1" lang="en-US" altLang="zh-CN" sz="2400" i="1">
                                  <a:latin typeface="Cambria Math" panose="02040503050406030204" pitchFamily="18" charset="0"/>
                                </a:rPr>
                                <m:t>+</m:t>
                              </m:r>
                              <m:r>
                                <a:rPr kumimoji="1" lang="en-US" altLang="zh-CN" sz="2400" i="1">
                                  <a:latin typeface="Cambria Math" panose="02040503050406030204" pitchFamily="18" charset="0"/>
                                </a:rPr>
                                <m:t>𝑗</m:t>
                              </m:r>
                              <m:f>
                                <m:fPr>
                                  <m:ctrlPr>
                                    <a:rPr kumimoji="1" lang="en-US" altLang="zh-CN" sz="2400" i="1">
                                      <a:latin typeface="Cambria Math" panose="02040503050406030204" pitchFamily="18" charset="0"/>
                                    </a:rPr>
                                  </m:ctrlPr>
                                </m:fPr>
                                <m:num>
                                  <m:r>
                                    <a:rPr kumimoji="1" lang="en-US" altLang="zh-CN" sz="2400" i="1">
                                      <a:latin typeface="Cambria Math" panose="02040503050406030204" pitchFamily="18" charset="0"/>
                                      <a:ea typeface="Cambria Math" panose="02040503050406030204" pitchFamily="18" charset="0"/>
                                    </a:rPr>
                                    <m:t>𝜔</m:t>
                                  </m:r>
                                </m:num>
                                <m:den>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ea typeface="Cambria Math" panose="02040503050406030204" pitchFamily="18" charset="0"/>
                                        </a:rPr>
                                        <m:t>𝜔</m:t>
                                      </m:r>
                                    </m:e>
                                    <m:sub>
                                      <m:r>
                                        <a:rPr kumimoji="1" lang="en-US" altLang="zh-CN" sz="2400" i="1">
                                          <a:latin typeface="Cambria Math" panose="02040503050406030204" pitchFamily="18" charset="0"/>
                                        </a:rPr>
                                        <m:t>𝑂</m:t>
                                      </m:r>
                                    </m:sub>
                                  </m:sSub>
                                </m:den>
                              </m:f>
                            </m:den>
                          </m:f>
                        </m:e>
                      </m:d>
                      <m:r>
                        <a:rPr kumimoji="1" lang="en-US" altLang="zh-CN" sz="2400" b="0" i="1" smtClean="0">
                          <a:latin typeface="Cambria Math" panose="02040503050406030204" pitchFamily="18" charset="0"/>
                          <a:ea typeface="Cambria Math" panose="02040503050406030204" pitchFamily="18" charset="0"/>
                        </a:rPr>
                        <m:t>=</m:t>
                      </m:r>
                      <m:f>
                        <m:fPr>
                          <m:ctrlPr>
                            <a:rPr kumimoji="1" lang="en-US" altLang="zh-CN" sz="2400" b="0" i="1" smtClean="0">
                              <a:latin typeface="Cambria Math" panose="02040503050406030204" pitchFamily="18" charset="0"/>
                              <a:ea typeface="Cambria Math" panose="02040503050406030204" pitchFamily="18" charset="0"/>
                            </a:rPr>
                          </m:ctrlPr>
                        </m:fPr>
                        <m:num>
                          <m:r>
                            <a:rPr kumimoji="1" lang="en-US" altLang="zh-CN" sz="2400" b="0" i="1" smtClean="0">
                              <a:latin typeface="Cambria Math" panose="02040503050406030204" pitchFamily="18" charset="0"/>
                              <a:ea typeface="Cambria Math" panose="02040503050406030204" pitchFamily="18" charset="0"/>
                            </a:rPr>
                            <m:t>1</m:t>
                          </m:r>
                        </m:num>
                        <m:den>
                          <m:r>
                            <a:rPr kumimoji="1" lang="en-US" altLang="zh-CN" sz="2400" b="0" i="1" smtClean="0">
                              <a:latin typeface="Cambria Math" panose="02040503050406030204" pitchFamily="18" charset="0"/>
                              <a:ea typeface="Cambria Math" panose="02040503050406030204" pitchFamily="18" charset="0"/>
                            </a:rPr>
                            <m:t>1</m:t>
                          </m:r>
                          <m:r>
                            <a:rPr kumimoji="1" lang="en-US" altLang="zh-CN" sz="2400" b="0" i="1" smtClean="0">
                              <a:latin typeface="Cambria Math" panose="02040503050406030204" pitchFamily="18" charset="0"/>
                              <a:ea typeface="Cambria Math" panose="02040503050406030204" pitchFamily="18" charset="0"/>
                            </a:rPr>
                            <m:t>+</m:t>
                          </m:r>
                          <m:sSup>
                            <m:sSupPr>
                              <m:ctrlPr>
                                <a:rPr kumimoji="1" lang="en-US" altLang="zh-CN" sz="2400" b="0" i="1" smtClean="0">
                                  <a:latin typeface="Cambria Math" panose="02040503050406030204" pitchFamily="18" charset="0"/>
                                  <a:ea typeface="Cambria Math" panose="02040503050406030204" pitchFamily="18" charset="0"/>
                                </a:rPr>
                              </m:ctrlPr>
                            </m:sSupPr>
                            <m:e>
                              <m:d>
                                <m:dPr>
                                  <m:ctrlPr>
                                    <a:rPr kumimoji="1" lang="en-US" altLang="zh-CN" sz="2400" b="0" i="1" smtClean="0">
                                      <a:latin typeface="Cambria Math" panose="02040503050406030204" pitchFamily="18" charset="0"/>
                                      <a:ea typeface="Cambria Math" panose="02040503050406030204" pitchFamily="18" charset="0"/>
                                    </a:rPr>
                                  </m:ctrlPr>
                                </m:dPr>
                                <m:e>
                                  <m:f>
                                    <m:fPr>
                                      <m:ctrlPr>
                                        <a:rPr kumimoji="1" lang="en-US" altLang="zh-CN" sz="2400" i="1">
                                          <a:latin typeface="Cambria Math" panose="02040503050406030204" pitchFamily="18" charset="0"/>
                                        </a:rPr>
                                      </m:ctrlPr>
                                    </m:fPr>
                                    <m:num>
                                      <m:r>
                                        <a:rPr kumimoji="1" lang="en-US" altLang="zh-CN" sz="2400" i="1">
                                          <a:latin typeface="Cambria Math" panose="02040503050406030204" pitchFamily="18" charset="0"/>
                                          <a:ea typeface="Cambria Math" panose="02040503050406030204" pitchFamily="18" charset="0"/>
                                        </a:rPr>
                                        <m:t>𝜔</m:t>
                                      </m:r>
                                    </m:num>
                                    <m:den>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ea typeface="Cambria Math" panose="02040503050406030204" pitchFamily="18" charset="0"/>
                                            </a:rPr>
                                            <m:t>𝜔</m:t>
                                          </m:r>
                                        </m:e>
                                        <m:sub>
                                          <m:r>
                                            <a:rPr kumimoji="1" lang="en-US" altLang="zh-CN" sz="2400" i="1">
                                              <a:latin typeface="Cambria Math" panose="02040503050406030204" pitchFamily="18" charset="0"/>
                                            </a:rPr>
                                            <m:t>𝑂</m:t>
                                          </m:r>
                                        </m:sub>
                                      </m:sSub>
                                    </m:den>
                                  </m:f>
                                </m:e>
                              </m:d>
                            </m:e>
                            <m:sup>
                              <m:r>
                                <a:rPr kumimoji="1" lang="en-US" altLang="zh-CN" sz="2400" b="0" i="1" smtClean="0">
                                  <a:latin typeface="Cambria Math" panose="02040503050406030204" pitchFamily="18" charset="0"/>
                                  <a:ea typeface="Cambria Math" panose="02040503050406030204" pitchFamily="18" charset="0"/>
                                </a:rPr>
                                <m:t>2</m:t>
                              </m:r>
                            </m:sup>
                          </m:sSup>
                        </m:den>
                      </m:f>
                    </m:oMath>
                  </m:oMathPara>
                </a14:m>
                <a:endParaRPr kumimoji="1" lang="zh-CN" altLang="en-US" sz="2400" dirty="0"/>
              </a:p>
            </p:txBody>
          </p:sp>
        </mc:Choice>
        <mc:Fallback>
          <p:sp>
            <p:nvSpPr>
              <p:cNvPr id="8" name="文本框 7"/>
              <p:cNvSpPr txBox="1">
                <a:spLocks noRot="1" noChangeAspect="1" noMove="1" noResize="1" noEditPoints="1" noAdjustHandles="1" noChangeArrowheads="1" noChangeShapeType="1" noTextEdit="1"/>
              </p:cNvSpPr>
              <p:nvPr/>
            </p:nvSpPr>
            <p:spPr>
              <a:xfrm>
                <a:off x="1289423" y="4582460"/>
                <a:ext cx="7251729" cy="1173976"/>
              </a:xfrm>
              <a:prstGeom prst="rect">
                <a:avLst/>
              </a:prstGeom>
              <a:blipFill rotWithShape="1">
                <a:blip r:embed="rId5"/>
                <a:stretch>
                  <a:fillRect t="-2151" b="-3226"/>
                </a:stretch>
              </a:blipFill>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1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1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wipe(left)">
                                      <p:cBhvr>
                                        <p:cTn id="22" dur="15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1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框架 1">
            <a:hlinkClick r:id="rId1" action="ppaction://hlinksldjump"/>
          </p:cNvPr>
          <p:cNvSpPr/>
          <p:nvPr/>
        </p:nvSpPr>
        <p:spPr>
          <a:xfrm>
            <a:off x="252000" y="896400"/>
            <a:ext cx="4078014" cy="756744"/>
          </a:xfrm>
          <a:prstGeom prst="fram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2400" dirty="0">
                <a:solidFill>
                  <a:schemeClr val="tx1"/>
                </a:solidFill>
                <a:latin typeface="Times New Roman" panose="02020603050405020304" pitchFamily="18" charset="0"/>
                <a:cs typeface="Times New Roman" panose="02020603050405020304" pitchFamily="18" charset="0"/>
              </a:rPr>
              <a:t>3.</a:t>
            </a:r>
            <a:r>
              <a:rPr kumimoji="1" lang="zh-CN" altLang="en-US" sz="2400" dirty="0">
                <a:solidFill>
                  <a:schemeClr val="tx1"/>
                </a:solidFill>
                <a:latin typeface="Times New Roman" panose="02020603050405020304" pitchFamily="18" charset="0"/>
                <a:cs typeface="Times New Roman" panose="02020603050405020304" pitchFamily="18" charset="0"/>
              </a:rPr>
              <a:t> 抗混叠滤波器</a:t>
            </a:r>
            <a:endParaRPr kumimoji="1" lang="zh-CN" altLang="en-US" sz="2400" dirty="0">
              <a:solidFill>
                <a:schemeClr val="tx1"/>
              </a:solidFill>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2"/>
          <a:stretch>
            <a:fillRect/>
          </a:stretch>
        </p:blipFill>
        <p:spPr>
          <a:xfrm>
            <a:off x="6939273" y="896400"/>
            <a:ext cx="4876338" cy="1715126"/>
          </a:xfrm>
          <a:prstGeom prst="rect">
            <a:avLst/>
          </a:prstGeom>
        </p:spPr>
      </p:pic>
      <mc:AlternateContent xmlns:mc="http://schemas.openxmlformats.org/markup-compatibility/2006">
        <mc:Choice xmlns:a14="http://schemas.microsoft.com/office/drawing/2010/main" Requires="a14">
          <p:sp>
            <p:nvSpPr>
              <p:cNvPr id="4" name="矩形 3">
                <a:extLst>
                  <a:ext uri="{FF2B5EF4-FFF2-40B4-BE49-F238E27FC236}">
                    <ele attr="{5B4ED3B3-8044-F34D-A63D-0FA587181F51}"/>
                  </a:ext>
                </a:extLst>
              </p:cNvPr>
              <p:cNvSpPr/>
              <p:nvPr/>
            </p:nvSpPr>
            <p:spPr>
              <a:xfrm>
                <a:off x="742918" y="1875117"/>
                <a:ext cx="5353081" cy="461665"/>
              </a:xfrm>
              <a:prstGeom prst="rect">
                <a:avLst/>
              </a:prstGeom>
            </p:spPr>
            <p:txBody>
              <a:bodyPr wrap="square">
                <a:spAutoFit/>
              </a:bodyPr>
              <a:lstStyle/>
              <a:p>
                <a:pPr marL="492125" lvl="0" indent="-477838" algn="just">
                  <a:spcBef>
                    <a:spcPts val="600"/>
                  </a:spcBef>
                  <a:spcAft>
                    <a:spcPts val="600"/>
                  </a:spcAft>
                  <a:buFont typeface="+mj-ea"/>
                  <a:buAutoNum type="circleNumDbPlain" startAt="5"/>
                </a:pPr>
                <a:r>
                  <a:rPr kumimoji="1" lang="zh-CN" altLang="en-US" sz="2400" dirty="0">
                    <a:solidFill>
                      <a:prstClr val="black"/>
                    </a:solidFill>
                    <a:latin typeface="Times New Roman" panose="02020603050405020304" pitchFamily="18" charset="0"/>
                    <a:cs typeface="Times New Roman" panose="02020603050405020304" pitchFamily="18" charset="0"/>
                  </a:rPr>
                  <a:t>设</a:t>
                </a:r>
                <a:r>
                  <a:rPr kumimoji="1" lang="en-US" altLang="zh-CN" sz="2400" dirty="0">
                    <a:solidFill>
                      <a:prstClr val="black"/>
                    </a:solidFill>
                    <a:latin typeface="Times New Roman" panose="02020603050405020304" pitchFamily="18" charset="0"/>
                    <a:cs typeface="Times New Roman" panose="02020603050405020304" pitchFamily="18" charset="0"/>
                  </a:rPr>
                  <a:t>﹣3dB</a:t>
                </a:r>
                <a:r>
                  <a:rPr kumimoji="1" lang="zh-CN" altLang="en-US" sz="2400" dirty="0">
                    <a:solidFill>
                      <a:prstClr val="black"/>
                    </a:solidFill>
                    <a:latin typeface="Times New Roman" panose="02020603050405020304" pitchFamily="18" charset="0"/>
                    <a:cs typeface="Times New Roman" panose="02020603050405020304" pitchFamily="18" charset="0"/>
                  </a:rPr>
                  <a:t>截止频率为</a:t>
                </a:r>
                <a14:m>
                  <m:oMath xmlns:m="http://schemas.openxmlformats.org/officeDocument/2006/math">
                    <m:sSub>
                      <m:sSubPr>
                        <m:ctrlPr>
                          <a:rPr kumimoji="1" lang="en-US" altLang="zh-CN" sz="2400" i="1" smtClean="0">
                            <a:solidFill>
                              <a:prstClr val="black"/>
                            </a:solidFill>
                            <a:latin typeface="Cambria Math" panose="02040503050406030204" pitchFamily="18" charset="0"/>
                            <a:cs typeface="Times New Roman" panose="02020603050405020304" pitchFamily="18" charset="0"/>
                          </a:rPr>
                        </m:ctrlPr>
                      </m:sSubPr>
                      <m:e>
                        <m:r>
                          <a:rPr kumimoji="1" lang="en-US" altLang="zh-CN" sz="240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𝜔</m:t>
                        </m:r>
                      </m:e>
                      <m:sub>
                        <m:r>
                          <a:rPr kumimoji="1" lang="en-US" altLang="zh-CN" sz="2400" b="0" i="1" smtClean="0">
                            <a:solidFill>
                              <a:prstClr val="black"/>
                            </a:solidFill>
                            <a:latin typeface="Cambria Math" panose="02040503050406030204" pitchFamily="18" charset="0"/>
                            <a:cs typeface="Times New Roman" panose="02020603050405020304" pitchFamily="18" charset="0"/>
                          </a:rPr>
                          <m:t>𝐶</m:t>
                        </m:r>
                      </m:sub>
                    </m:sSub>
                  </m:oMath>
                </a14:m>
                <a:r>
                  <a:rPr kumimoji="1" lang="zh-CN" altLang="en-US" sz="2400" dirty="0">
                    <a:solidFill>
                      <a:prstClr val="black"/>
                    </a:solidFill>
                    <a:latin typeface="Times New Roman" panose="02020603050405020304" pitchFamily="18" charset="0"/>
                    <a:cs typeface="Times New Roman" panose="02020603050405020304" pitchFamily="18" charset="0"/>
                  </a:rPr>
                  <a:t>，则</a:t>
                </a:r>
                <a:endParaRPr kumimoji="1" lang="en-US" altLang="zh-CN" sz="2400" dirty="0">
                  <a:solidFill>
                    <a:prstClr val="black"/>
                  </a:solidFill>
                  <a:latin typeface="Times New Roman" panose="02020603050405020304" pitchFamily="18" charset="0"/>
                  <a:cs typeface="Times New Roman" panose="02020603050405020304" pitchFamily="18" charset="0"/>
                </a:endParaRPr>
              </a:p>
            </p:txBody>
          </p:sp>
        </mc:Choice>
        <mc:Fallback>
          <p:sp>
            <p:nvSpPr>
              <p:cNvPr id="4" name="矩形 3"/>
              <p:cNvSpPr>
                <a:spLocks noRot="1" noChangeAspect="1" noMove="1" noResize="1" noEditPoints="1" noAdjustHandles="1" noChangeArrowheads="1" noChangeShapeType="1" noTextEdit="1"/>
              </p:cNvSpPr>
              <p:nvPr/>
            </p:nvSpPr>
            <p:spPr>
              <a:xfrm>
                <a:off x="742918" y="1875117"/>
                <a:ext cx="5353081" cy="461665"/>
              </a:xfrm>
              <a:prstGeom prst="rect">
                <a:avLst/>
              </a:prstGeom>
              <a:blipFill rotWithShape="1">
                <a:blip r:embed="rId3"/>
                <a:stretch>
                  <a:fillRect l="-709" t="-16216" b="-27027"/>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5" name="文本框 4">
                <a:extLst>
                  <a:ext uri="{FF2B5EF4-FFF2-40B4-BE49-F238E27FC236}">
                    <ele attr="{7EF46955-319A-0D44-BC21-81D67272AB5F}"/>
                  </a:ext>
                </a:extLst>
              </p:cNvPr>
              <p:cNvSpPr txBox="1"/>
              <p:nvPr/>
            </p:nvSpPr>
            <p:spPr>
              <a:xfrm>
                <a:off x="1229461" y="2558755"/>
                <a:ext cx="3659655" cy="108138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zh-CN" sz="2400" b="0" i="1" smtClean="0">
                              <a:latin typeface="Cambria Math" panose="02040503050406030204" pitchFamily="18" charset="0"/>
                            </a:rPr>
                          </m:ctrlPr>
                        </m:dPr>
                        <m:e>
                          <m:r>
                            <a:rPr kumimoji="1" lang="en-US" altLang="zh-CN" sz="2400" i="1">
                              <a:latin typeface="Cambria Math" panose="02040503050406030204" pitchFamily="18" charset="0"/>
                            </a:rPr>
                            <m:t>𝐻</m:t>
                          </m:r>
                          <m:d>
                            <m:dPr>
                              <m:ctrlPr>
                                <a:rPr kumimoji="1" lang="en-US" altLang="zh-CN" sz="2400" i="1">
                                  <a:latin typeface="Cambria Math" panose="02040503050406030204" pitchFamily="18" charset="0"/>
                                </a:rPr>
                              </m:ctrlPr>
                            </m:dPr>
                            <m:e>
                              <m:r>
                                <a:rPr kumimoji="1" lang="en-US" altLang="zh-CN" sz="2400" i="1">
                                  <a:latin typeface="Cambria Math" panose="02040503050406030204" pitchFamily="18" charset="0"/>
                                </a:rPr>
                                <m:t>𝑗</m:t>
                              </m:r>
                              <m:r>
                                <a:rPr kumimoji="1" lang="en-US" altLang="zh-CN" sz="2400" i="1">
                                  <a:latin typeface="Cambria Math" panose="02040503050406030204" pitchFamily="18" charset="0"/>
                                  <a:ea typeface="Cambria Math" panose="02040503050406030204" pitchFamily="18" charset="0"/>
                                </a:rPr>
                                <m:t>𝜔</m:t>
                              </m:r>
                            </m:e>
                          </m:d>
                        </m:e>
                      </m:d>
                      <m:r>
                        <a:rPr kumimoji="1" lang="en-US" altLang="zh-CN" sz="2400" b="0" i="1" smtClean="0">
                          <a:latin typeface="Cambria Math" panose="02040503050406030204" pitchFamily="18" charset="0"/>
                          <a:ea typeface="Cambria Math" panose="02040503050406030204" pitchFamily="18" charset="0"/>
                        </a:rPr>
                        <m:t>=</m:t>
                      </m:r>
                      <m:f>
                        <m:fPr>
                          <m:ctrlPr>
                            <a:rPr kumimoji="1" lang="en-US" altLang="zh-CN" sz="2400" b="0" i="1" smtClean="0">
                              <a:latin typeface="Cambria Math" panose="02040503050406030204" pitchFamily="18" charset="0"/>
                              <a:ea typeface="Cambria Math" panose="02040503050406030204" pitchFamily="18" charset="0"/>
                            </a:rPr>
                          </m:ctrlPr>
                        </m:fPr>
                        <m:num>
                          <m:r>
                            <a:rPr kumimoji="1" lang="en-US" altLang="zh-CN" sz="2400" b="0" i="1" smtClean="0">
                              <a:latin typeface="Cambria Math" panose="02040503050406030204" pitchFamily="18" charset="0"/>
                              <a:ea typeface="Cambria Math" panose="02040503050406030204" pitchFamily="18" charset="0"/>
                            </a:rPr>
                            <m:t>1</m:t>
                          </m:r>
                        </m:num>
                        <m:den>
                          <m:r>
                            <a:rPr kumimoji="1" lang="en-US" altLang="zh-CN" sz="2400" b="0" i="1" smtClean="0">
                              <a:latin typeface="Cambria Math" panose="02040503050406030204" pitchFamily="18" charset="0"/>
                              <a:ea typeface="Cambria Math" panose="02040503050406030204" pitchFamily="18" charset="0"/>
                            </a:rPr>
                            <m:t>1</m:t>
                          </m:r>
                          <m:r>
                            <a:rPr kumimoji="1" lang="en-US" altLang="zh-CN" sz="2400" b="0" i="1" smtClean="0">
                              <a:latin typeface="Cambria Math" panose="02040503050406030204" pitchFamily="18" charset="0"/>
                              <a:ea typeface="Cambria Math" panose="02040503050406030204" pitchFamily="18" charset="0"/>
                            </a:rPr>
                            <m:t>+</m:t>
                          </m:r>
                          <m:sSup>
                            <m:sSupPr>
                              <m:ctrlPr>
                                <a:rPr kumimoji="1" lang="en-US" altLang="zh-CN" sz="2400" b="0" i="1" smtClean="0">
                                  <a:latin typeface="Cambria Math" panose="02040503050406030204" pitchFamily="18" charset="0"/>
                                  <a:ea typeface="Cambria Math" panose="02040503050406030204" pitchFamily="18" charset="0"/>
                                </a:rPr>
                              </m:ctrlPr>
                            </m:sSupPr>
                            <m:e>
                              <m:d>
                                <m:dPr>
                                  <m:ctrlPr>
                                    <a:rPr kumimoji="1" lang="en-US" altLang="zh-CN" sz="2400" b="0" i="1" smtClean="0">
                                      <a:latin typeface="Cambria Math" panose="02040503050406030204" pitchFamily="18" charset="0"/>
                                      <a:ea typeface="Cambria Math" panose="02040503050406030204" pitchFamily="18" charset="0"/>
                                    </a:rPr>
                                  </m:ctrlPr>
                                </m:dPr>
                                <m:e>
                                  <m:f>
                                    <m:fPr>
                                      <m:ctrlPr>
                                        <a:rPr kumimoji="1" lang="en-US" altLang="zh-CN" sz="2400" i="1">
                                          <a:latin typeface="Cambria Math" panose="02040503050406030204" pitchFamily="18" charset="0"/>
                                        </a:rPr>
                                      </m:ctrlPr>
                                    </m:fPr>
                                    <m:num>
                                      <m:sSub>
                                        <m:sSubPr>
                                          <m:ctrlPr>
                                            <a:rPr kumimoji="1" lang="en-US" altLang="zh-CN" sz="2400" i="1" smtClean="0">
                                              <a:latin typeface="Cambria Math" panose="02040503050406030204" pitchFamily="18" charset="0"/>
                                              <a:ea typeface="Cambria Math" panose="02040503050406030204" pitchFamily="18" charset="0"/>
                                            </a:rPr>
                                          </m:ctrlPr>
                                        </m:sSubPr>
                                        <m:e>
                                          <m:r>
                                            <a:rPr kumimoji="1" lang="en-US" altLang="zh-CN" sz="2400" i="1">
                                              <a:latin typeface="Cambria Math" panose="02040503050406030204" pitchFamily="18" charset="0"/>
                                              <a:ea typeface="Cambria Math" panose="02040503050406030204" pitchFamily="18" charset="0"/>
                                            </a:rPr>
                                            <m:t>𝜔</m:t>
                                          </m:r>
                                        </m:e>
                                        <m:sub>
                                          <m:r>
                                            <a:rPr kumimoji="1" lang="en-US" altLang="zh-CN" sz="2400" b="0" i="1" smtClean="0">
                                              <a:latin typeface="Cambria Math" panose="02040503050406030204" pitchFamily="18" charset="0"/>
                                              <a:ea typeface="Cambria Math" panose="02040503050406030204" pitchFamily="18" charset="0"/>
                                            </a:rPr>
                                            <m:t>𝐶</m:t>
                                          </m:r>
                                        </m:sub>
                                      </m:sSub>
                                    </m:num>
                                    <m:den>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ea typeface="Cambria Math" panose="02040503050406030204" pitchFamily="18" charset="0"/>
                                            </a:rPr>
                                            <m:t>𝜔</m:t>
                                          </m:r>
                                        </m:e>
                                        <m:sub>
                                          <m:r>
                                            <a:rPr kumimoji="1" lang="en-US" altLang="zh-CN" sz="2400" i="1">
                                              <a:latin typeface="Cambria Math" panose="02040503050406030204" pitchFamily="18" charset="0"/>
                                            </a:rPr>
                                            <m:t>𝑂</m:t>
                                          </m:r>
                                        </m:sub>
                                      </m:sSub>
                                    </m:den>
                                  </m:f>
                                </m:e>
                              </m:d>
                            </m:e>
                            <m:sup>
                              <m:r>
                                <a:rPr kumimoji="1" lang="en-US" altLang="zh-CN" sz="2400" b="0" i="1" smtClean="0">
                                  <a:latin typeface="Cambria Math" panose="02040503050406030204" pitchFamily="18" charset="0"/>
                                  <a:ea typeface="Cambria Math" panose="02040503050406030204" pitchFamily="18" charset="0"/>
                                </a:rPr>
                                <m:t>2</m:t>
                              </m:r>
                            </m:sup>
                          </m:sSup>
                        </m:den>
                      </m:f>
                      <m:r>
                        <a:rPr kumimoji="1" lang="en-US" altLang="zh-CN" sz="2400" b="0" i="1" smtClean="0">
                          <a:latin typeface="Cambria Math" panose="02040503050406030204" pitchFamily="18" charset="0"/>
                          <a:ea typeface="Cambria Math" panose="02040503050406030204" pitchFamily="18" charset="0"/>
                        </a:rPr>
                        <m:t>=</m:t>
                      </m:r>
                      <m:f>
                        <m:fPr>
                          <m:ctrlPr>
                            <a:rPr kumimoji="1" lang="en-US" altLang="zh-CN" sz="2400" b="0" i="1" smtClean="0">
                              <a:latin typeface="Cambria Math" panose="02040503050406030204" pitchFamily="18" charset="0"/>
                              <a:ea typeface="Cambria Math" panose="02040503050406030204" pitchFamily="18" charset="0"/>
                            </a:rPr>
                          </m:ctrlPr>
                        </m:fPr>
                        <m:num>
                          <m:r>
                            <a:rPr kumimoji="1" lang="en-US" altLang="zh-CN" sz="2400" b="0" i="1" smtClean="0">
                              <a:latin typeface="Cambria Math" panose="02040503050406030204" pitchFamily="18" charset="0"/>
                              <a:ea typeface="Cambria Math" panose="02040503050406030204" pitchFamily="18" charset="0"/>
                            </a:rPr>
                            <m:t>1</m:t>
                          </m:r>
                        </m:num>
                        <m:den>
                          <m:rad>
                            <m:radPr>
                              <m:degHide m:val="on"/>
                              <m:ctrlPr>
                                <a:rPr kumimoji="1" lang="en-US" altLang="zh-CN" sz="2400" b="0" i="1" smtClean="0">
                                  <a:latin typeface="Cambria Math" panose="02040503050406030204" pitchFamily="18" charset="0"/>
                                  <a:ea typeface="Cambria Math" panose="02040503050406030204" pitchFamily="18" charset="0"/>
                                </a:rPr>
                              </m:ctrlPr>
                            </m:radPr>
                            <m:deg/>
                            <m:e>
                              <m:r>
                                <a:rPr kumimoji="1" lang="en-US" altLang="zh-CN" sz="2400" b="0" i="1" smtClean="0">
                                  <a:latin typeface="Cambria Math" panose="02040503050406030204" pitchFamily="18" charset="0"/>
                                  <a:ea typeface="Cambria Math" panose="02040503050406030204" pitchFamily="18" charset="0"/>
                                </a:rPr>
                                <m:t>2</m:t>
                              </m:r>
                            </m:e>
                          </m:rad>
                        </m:den>
                      </m:f>
                    </m:oMath>
                  </m:oMathPara>
                </a14:m>
                <a:endParaRPr kumimoji="1" lang="zh-CN" altLang="en-US" sz="2400" dirty="0"/>
              </a:p>
            </p:txBody>
          </p:sp>
        </mc:Choice>
        <mc:Fallback>
          <p:sp>
            <p:nvSpPr>
              <p:cNvPr id="5" name="文本框 4"/>
              <p:cNvSpPr txBox="1">
                <a:spLocks noRot="1" noChangeAspect="1" noMove="1" noResize="1" noEditPoints="1" noAdjustHandles="1" noChangeArrowheads="1" noChangeShapeType="1" noTextEdit="1"/>
              </p:cNvSpPr>
              <p:nvPr/>
            </p:nvSpPr>
            <p:spPr>
              <a:xfrm>
                <a:off x="1229461" y="2558755"/>
                <a:ext cx="3659655" cy="1081386"/>
              </a:xfrm>
              <a:prstGeom prst="rect">
                <a:avLst/>
              </a:prstGeom>
              <a:blipFill rotWithShape="1">
                <a:blip r:embed="rId4"/>
                <a:stretch>
                  <a:fillRect r="-1038" b="-4598"/>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6" name="文本框 5">
                <a:extLst>
                  <a:ext uri="{FF2B5EF4-FFF2-40B4-BE49-F238E27FC236}">
                    <ele attr="{B6855713-F0B0-2840-BA8C-89FDBB842414}"/>
                  </a:ext>
                </a:extLst>
              </p:cNvPr>
              <p:cNvSpPr txBox="1"/>
              <p:nvPr/>
            </p:nvSpPr>
            <p:spPr>
              <a:xfrm>
                <a:off x="5473059" y="2558755"/>
                <a:ext cx="3659654" cy="6938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i="1" smtClean="0">
                              <a:latin typeface="Cambria Math" panose="02040503050406030204" pitchFamily="18" charset="0"/>
                            </a:rPr>
                          </m:ctrlPr>
                        </m:sSubPr>
                        <m:e>
                          <m:r>
                            <a:rPr kumimoji="1" lang="en-US" altLang="zh-CN" sz="2400" i="1" smtClean="0">
                              <a:latin typeface="Cambria Math" panose="02040503050406030204" pitchFamily="18" charset="0"/>
                              <a:ea typeface="Cambria Math" panose="02040503050406030204" pitchFamily="18" charset="0"/>
                            </a:rPr>
                            <m:t>𝜔</m:t>
                          </m:r>
                        </m:e>
                        <m:sub>
                          <m:r>
                            <a:rPr kumimoji="1" lang="en-US" altLang="zh-CN" sz="2400" b="0" i="1" smtClean="0">
                              <a:latin typeface="Cambria Math" panose="02040503050406030204" pitchFamily="18" charset="0"/>
                            </a:rPr>
                            <m:t>𝐶</m:t>
                          </m:r>
                        </m:sub>
                      </m:sSub>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0</m:t>
                      </m:r>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64</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ea typeface="Cambria Math" panose="02040503050406030204" pitchFamily="18" charset="0"/>
                            </a:rPr>
                            <m:t>𝜔</m:t>
                          </m:r>
                        </m:e>
                        <m:sub>
                          <m:r>
                            <a:rPr kumimoji="1" lang="en-US" altLang="zh-CN" sz="2400" b="0" i="1" smtClean="0">
                              <a:latin typeface="Cambria Math" panose="02040503050406030204" pitchFamily="18" charset="0"/>
                            </a:rPr>
                            <m:t>𝑂</m:t>
                          </m:r>
                        </m:sub>
                      </m:sSub>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0</m:t>
                      </m:r>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64</m:t>
                      </m:r>
                      <m:r>
                        <a:rPr kumimoji="1" lang="en-US" altLang="zh-CN" sz="2400" b="0" i="1" smtClean="0">
                          <a:latin typeface="Cambria Math" panose="02040503050406030204" pitchFamily="18" charset="0"/>
                          <a:ea typeface="Cambria Math" panose="02040503050406030204" pitchFamily="18" charset="0"/>
                        </a:rPr>
                        <m:t>∗</m:t>
                      </m:r>
                      <m:f>
                        <m:fPr>
                          <m:ctrlPr>
                            <a:rPr kumimoji="1" lang="en-US" altLang="zh-CN" sz="2400" b="0" i="1" smtClean="0">
                              <a:latin typeface="Cambria Math" panose="02040503050406030204" pitchFamily="18" charset="0"/>
                              <a:ea typeface="Cambria Math" panose="02040503050406030204" pitchFamily="18" charset="0"/>
                            </a:rPr>
                          </m:ctrlPr>
                        </m:fPr>
                        <m:num>
                          <m:r>
                            <a:rPr kumimoji="1" lang="en-US" altLang="zh-CN" sz="2400" b="0" i="1" smtClean="0">
                              <a:latin typeface="Cambria Math" panose="02040503050406030204" pitchFamily="18" charset="0"/>
                              <a:ea typeface="Cambria Math" panose="02040503050406030204" pitchFamily="18" charset="0"/>
                            </a:rPr>
                            <m:t>1</m:t>
                          </m:r>
                        </m:num>
                        <m:den>
                          <m:r>
                            <a:rPr kumimoji="1" lang="en-US" altLang="zh-CN" sz="2400" b="0" i="1" smtClean="0">
                              <a:latin typeface="Cambria Math" panose="02040503050406030204" pitchFamily="18" charset="0"/>
                              <a:ea typeface="Cambria Math" panose="02040503050406030204" pitchFamily="18" charset="0"/>
                            </a:rPr>
                            <m:t>𝑅𝐶</m:t>
                          </m:r>
                        </m:den>
                      </m:f>
                    </m:oMath>
                  </m:oMathPara>
                </a14:m>
                <a:endParaRPr kumimoji="1" lang="zh-CN" altLang="en-US" sz="2400" dirty="0"/>
              </a:p>
            </p:txBody>
          </p:sp>
        </mc:Choice>
        <mc:Fallback>
          <p:sp>
            <p:nvSpPr>
              <p:cNvPr id="6" name="文本框 5"/>
              <p:cNvSpPr txBox="1">
                <a:spLocks noRot="1" noChangeAspect="1" noMove="1" noResize="1" noEditPoints="1" noAdjustHandles="1" noChangeArrowheads="1" noChangeShapeType="1" noTextEdit="1"/>
              </p:cNvSpPr>
              <p:nvPr/>
            </p:nvSpPr>
            <p:spPr>
              <a:xfrm>
                <a:off x="5473059" y="2558755"/>
                <a:ext cx="3659654" cy="693844"/>
              </a:xfrm>
              <a:prstGeom prst="rect">
                <a:avLst/>
              </a:prstGeom>
              <a:blipFill rotWithShape="1">
                <a:blip r:embed="rId5"/>
                <a:stretch>
                  <a:fillRect b="-14286"/>
                </a:stretch>
              </a:blipFill>
            </p:spPr>
            <p:txBody>
              <a:bodyPr/>
              <a:lstStyle/>
              <a:p>
                <a:r>
                  <a:rPr lang="zh-CN" altLang="en-US">
                    <a:noFill/>
                  </a:rPr>
                  <a:t> </a:t>
                </a:r>
                <a:endParaRPr lang="zh-CN" altLang="en-US">
                  <a:noFill/>
                </a:endParaRPr>
              </a:p>
            </p:txBody>
          </p:sp>
        </mc:Fallback>
      </mc:AlternateContent>
      <p:sp>
        <p:nvSpPr>
          <p:cNvPr id="7" name="矩形 6"/>
          <p:cNvSpPr/>
          <p:nvPr/>
        </p:nvSpPr>
        <p:spPr>
          <a:xfrm>
            <a:off x="742918" y="3768304"/>
            <a:ext cx="5567941" cy="461665"/>
          </a:xfrm>
          <a:prstGeom prst="rect">
            <a:avLst/>
          </a:prstGeom>
        </p:spPr>
        <p:txBody>
          <a:bodyPr wrap="square">
            <a:spAutoFit/>
          </a:bodyPr>
          <a:lstStyle/>
          <a:p>
            <a:pPr marL="492125" lvl="0" indent="-478155" algn="just">
              <a:spcBef>
                <a:spcPts val="600"/>
              </a:spcBef>
              <a:spcAft>
                <a:spcPts val="600"/>
              </a:spcAft>
              <a:buFont typeface="+mj-ea"/>
              <a:buAutoNum type="circleNumDbPlain" startAt="6"/>
            </a:pPr>
            <a:r>
              <a:rPr kumimoji="1" lang="zh-CN" altLang="en-US" sz="2400" dirty="0">
                <a:solidFill>
                  <a:prstClr val="black"/>
                </a:solidFill>
                <a:latin typeface="Times New Roman" panose="02020603050405020304" pitchFamily="18" charset="0"/>
                <a:cs typeface="Times New Roman" panose="02020603050405020304" pitchFamily="18" charset="0"/>
              </a:rPr>
              <a:t>截止频率应该取语音信号带宽的上限</a:t>
            </a:r>
            <a:endParaRPr kumimoji="1" lang="en-US" altLang="zh-CN" sz="2400" dirty="0">
              <a:solidFill>
                <a:prstClr val="black"/>
              </a:solidFill>
              <a:latin typeface="Times New Roman" panose="02020603050405020304" pitchFamily="18" charset="0"/>
              <a:cs typeface="Times New Roman" panose="02020603050405020304" pitchFamily="18" charset="0"/>
            </a:endParaRPr>
          </a:p>
        </p:txBody>
      </p:sp>
      <p:sp>
        <p:nvSpPr>
          <p:cNvPr id="8" name="矩形 7"/>
          <p:cNvSpPr/>
          <p:nvPr/>
        </p:nvSpPr>
        <p:spPr>
          <a:xfrm>
            <a:off x="5503039" y="2536576"/>
            <a:ext cx="3659654" cy="81747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mc:Choice xmlns:a14="http://schemas.microsoft.com/office/drawing/2010/main" Requires="a14">
          <p:sp>
            <p:nvSpPr>
              <p:cNvPr id="9" name="文本框 8">
                <a:extLst>
                  <a:ext uri="{FF2B5EF4-FFF2-40B4-BE49-F238E27FC236}">
                    <ele attr="{3BD2BD1A-E252-9B45-A9C8-0EA0B917AC20}"/>
                  </a:ext>
                </a:extLst>
              </p:cNvPr>
              <p:cNvSpPr txBox="1"/>
              <p:nvPr/>
            </p:nvSpPr>
            <p:spPr>
              <a:xfrm>
                <a:off x="5503039" y="4561008"/>
                <a:ext cx="3659654"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i="1" smtClean="0">
                              <a:latin typeface="Cambria Math" panose="02040503050406030204" pitchFamily="18" charset="0"/>
                            </a:rPr>
                          </m:ctrlPr>
                        </m:sSubPr>
                        <m:e>
                          <m:r>
                            <a:rPr kumimoji="1" lang="en-US" altLang="zh-CN" sz="2400" i="1" smtClean="0">
                              <a:latin typeface="Cambria Math" panose="02040503050406030204" pitchFamily="18" charset="0"/>
                              <a:ea typeface="Cambria Math" panose="02040503050406030204" pitchFamily="18" charset="0"/>
                            </a:rPr>
                            <m:t>𝜔</m:t>
                          </m:r>
                        </m:e>
                        <m:sub>
                          <m:r>
                            <a:rPr kumimoji="1" lang="en-US" altLang="zh-CN" sz="2400" b="0" i="1" smtClean="0">
                              <a:latin typeface="Cambria Math" panose="02040503050406030204" pitchFamily="18" charset="0"/>
                            </a:rPr>
                            <m:t>𝐶</m:t>
                          </m:r>
                        </m:sub>
                      </m:sSub>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2</m:t>
                      </m:r>
                      <m:r>
                        <a:rPr kumimoji="1" lang="en-US" altLang="zh-CN" sz="2400" b="0" i="1" smtClean="0">
                          <a:latin typeface="Cambria Math" panose="02040503050406030204" pitchFamily="18" charset="0"/>
                          <a:ea typeface="Cambria Math" panose="02040503050406030204" pitchFamily="18" charset="0"/>
                        </a:rPr>
                        <m:t>𝜋</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ea typeface="Cambria Math" panose="02040503050406030204" pitchFamily="18" charset="0"/>
                            </a:rPr>
                            <m:t>𝑓</m:t>
                          </m:r>
                        </m:e>
                        <m:sub>
                          <m:r>
                            <a:rPr kumimoji="1" lang="en-US" altLang="zh-CN" sz="2400" b="0" i="1" smtClean="0">
                              <a:latin typeface="Cambria Math" panose="02040503050406030204" pitchFamily="18" charset="0"/>
                            </a:rPr>
                            <m:t>𝐶</m:t>
                          </m:r>
                        </m:sub>
                      </m:sSub>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2</m:t>
                      </m:r>
                      <m:r>
                        <a:rPr kumimoji="1" lang="en-US" altLang="zh-CN" sz="2400" b="0" i="1" smtClean="0">
                          <a:latin typeface="Cambria Math" panose="02040503050406030204" pitchFamily="18" charset="0"/>
                          <a:ea typeface="Cambria Math" panose="02040503050406030204" pitchFamily="18" charset="0"/>
                        </a:rPr>
                        <m:t>𝜋</m:t>
                      </m:r>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3400</m:t>
                      </m:r>
                      <m:r>
                        <a:rPr kumimoji="1" lang="en-US" altLang="zh-CN" sz="2400" b="0" i="1" smtClean="0">
                          <a:latin typeface="Cambria Math" panose="02040503050406030204" pitchFamily="18" charset="0"/>
                          <a:ea typeface="Cambria Math" panose="02040503050406030204" pitchFamily="18" charset="0"/>
                        </a:rPr>
                        <m:t>𝐻𝑧</m:t>
                      </m:r>
                    </m:oMath>
                  </m:oMathPara>
                </a14:m>
                <a:endParaRPr kumimoji="1" lang="zh-CN" altLang="en-US" sz="2400" dirty="0"/>
              </a:p>
            </p:txBody>
          </p:sp>
        </mc:Choice>
        <mc:Fallback>
          <p:sp>
            <p:nvSpPr>
              <p:cNvPr id="9" name="文本框 8"/>
              <p:cNvSpPr txBox="1">
                <a:spLocks noRot="1" noChangeAspect="1" noMove="1" noResize="1" noEditPoints="1" noAdjustHandles="1" noChangeArrowheads="1" noChangeShapeType="1" noTextEdit="1"/>
              </p:cNvSpPr>
              <p:nvPr/>
            </p:nvSpPr>
            <p:spPr>
              <a:xfrm>
                <a:off x="5503039" y="4561008"/>
                <a:ext cx="3659654" cy="369332"/>
              </a:xfrm>
              <a:prstGeom prst="rect">
                <a:avLst/>
              </a:prstGeom>
              <a:blipFill rotWithShape="1">
                <a:blip r:embed="rId6"/>
                <a:stretch>
                  <a:fillRect r="-346" b="-30000"/>
                </a:stretch>
              </a:blipFill>
            </p:spPr>
            <p:txBody>
              <a:bodyPr/>
              <a:lstStyle/>
              <a:p>
                <a:r>
                  <a:rPr lang="zh-CN" altLang="en-US">
                    <a:noFill/>
                  </a:rPr>
                  <a:t> </a:t>
                </a:r>
                <a:endParaRPr lang="zh-CN" altLang="en-US">
                  <a:noFill/>
                </a:endParaRPr>
              </a:p>
            </p:txBody>
          </p:sp>
        </mc:Fallback>
      </mc:AlternateContent>
      <p:sp>
        <p:nvSpPr>
          <p:cNvPr id="10" name="矩形 9"/>
          <p:cNvSpPr/>
          <p:nvPr/>
        </p:nvSpPr>
        <p:spPr>
          <a:xfrm>
            <a:off x="5503039" y="4336937"/>
            <a:ext cx="3659654" cy="81747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p:nvSpPr>
        <p:spPr>
          <a:xfrm>
            <a:off x="742918" y="5499935"/>
            <a:ext cx="5567941" cy="461665"/>
          </a:xfrm>
          <a:prstGeom prst="rect">
            <a:avLst/>
          </a:prstGeom>
        </p:spPr>
        <p:txBody>
          <a:bodyPr wrap="square">
            <a:spAutoFit/>
          </a:bodyPr>
          <a:lstStyle/>
          <a:p>
            <a:pPr marL="492125" lvl="0" indent="-478155" algn="just">
              <a:spcBef>
                <a:spcPts val="600"/>
              </a:spcBef>
              <a:spcAft>
                <a:spcPts val="600"/>
              </a:spcAft>
              <a:buFont typeface="+mj-ea"/>
              <a:buAutoNum type="circleNumDbPlain" startAt="7"/>
            </a:pPr>
            <a:r>
              <a:rPr kumimoji="1" lang="zh-CN" altLang="en-US" sz="2400" dirty="0">
                <a:solidFill>
                  <a:prstClr val="black"/>
                </a:solidFill>
                <a:latin typeface="Times New Roman" panose="02020603050405020304" pitchFamily="18" charset="0"/>
                <a:cs typeface="Times New Roman" panose="02020603050405020304" pitchFamily="18" charset="0"/>
              </a:rPr>
              <a:t>以上两式就是滤波器的设计公式</a:t>
            </a:r>
            <a:endParaRPr kumimoji="1" lang="en-US" altLang="zh-CN" sz="2400" dirty="0">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1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1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circle(in)">
                                      <p:cBhvr>
                                        <p:cTn id="22" dur="2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Effect transition="in" filter="wipe(left)">
                                      <p:cBhvr>
                                        <p:cTn id="27" dur="1500"/>
                                        <p:tgtEl>
                                          <p:spTgt spid="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1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circle(in)">
                                      <p:cBhvr>
                                        <p:cTn id="37" dur="2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1">
                                            <p:txEl>
                                              <p:pRg st="0" end="0"/>
                                            </p:txEl>
                                          </p:spTgt>
                                        </p:tgtEl>
                                        <p:attrNameLst>
                                          <p:attrName>style.visibility</p:attrName>
                                        </p:attrNameLst>
                                      </p:cBhvr>
                                      <p:to>
                                        <p:strVal val="visible"/>
                                      </p:to>
                                    </p:set>
                                    <p:animEffect transition="in" filter="wipe(left)">
                                      <p:cBhvr>
                                        <p:cTn id="42" dur="1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animBg="1"/>
      <p:bldP spid="9" grpId="0"/>
      <p:bldP spid="1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框架 1">
            <a:hlinkClick r:id="rId1" action="ppaction://hlinksldjump"/>
          </p:cNvPr>
          <p:cNvSpPr/>
          <p:nvPr/>
        </p:nvSpPr>
        <p:spPr>
          <a:xfrm>
            <a:off x="252000" y="896400"/>
            <a:ext cx="4078014" cy="756744"/>
          </a:xfrm>
          <a:prstGeom prst="fram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2400" dirty="0">
                <a:solidFill>
                  <a:schemeClr val="tx1"/>
                </a:solidFill>
                <a:latin typeface="Times New Roman" panose="02020603050405020304" pitchFamily="18" charset="0"/>
                <a:cs typeface="Times New Roman" panose="02020603050405020304" pitchFamily="18" charset="0"/>
              </a:rPr>
              <a:t>3.</a:t>
            </a:r>
            <a:r>
              <a:rPr kumimoji="1" lang="zh-CN" altLang="en-US" sz="2400" dirty="0">
                <a:solidFill>
                  <a:schemeClr val="tx1"/>
                </a:solidFill>
                <a:latin typeface="Times New Roman" panose="02020603050405020304" pitchFamily="18" charset="0"/>
                <a:cs typeface="Times New Roman" panose="02020603050405020304" pitchFamily="18" charset="0"/>
              </a:rPr>
              <a:t> 抗混叠滤波器</a:t>
            </a:r>
            <a:endParaRPr kumimoji="1" lang="zh-CN" altLang="en-US" sz="2400" dirty="0">
              <a:solidFill>
                <a:schemeClr val="tx1"/>
              </a:solidFill>
              <a:latin typeface="Times New Roman" panose="02020603050405020304" pitchFamily="18" charset="0"/>
              <a:cs typeface="Times New Roman" panose="02020603050405020304" pitchFamily="18" charset="0"/>
            </a:endParaRPr>
          </a:p>
        </p:txBody>
      </p:sp>
      <p:sp>
        <p:nvSpPr>
          <p:cNvPr id="4" name="矩形 3"/>
          <p:cNvSpPr/>
          <p:nvPr/>
        </p:nvSpPr>
        <p:spPr>
          <a:xfrm>
            <a:off x="742918" y="1875117"/>
            <a:ext cx="3214485" cy="461665"/>
          </a:xfrm>
          <a:prstGeom prst="rect">
            <a:avLst/>
          </a:prstGeom>
        </p:spPr>
        <p:txBody>
          <a:bodyPr wrap="square">
            <a:spAutoFit/>
          </a:bodyPr>
          <a:lstStyle/>
          <a:p>
            <a:pPr marL="492125" lvl="0" indent="-478155" algn="just">
              <a:spcBef>
                <a:spcPts val="600"/>
              </a:spcBef>
              <a:spcAft>
                <a:spcPts val="600"/>
              </a:spcAft>
              <a:buFont typeface="+mj-ea"/>
              <a:buAutoNum type="circleNumDbPlain" startAt="8"/>
            </a:pPr>
            <a:r>
              <a:rPr kumimoji="1" lang="zh-CN" altLang="en-US" sz="2400" dirty="0">
                <a:solidFill>
                  <a:prstClr val="black"/>
                </a:solidFill>
                <a:latin typeface="Times New Roman" panose="02020603050405020304" pitchFamily="18" charset="0"/>
                <a:cs typeface="Times New Roman" panose="02020603050405020304" pitchFamily="18" charset="0"/>
              </a:rPr>
              <a:t>实际电路</a:t>
            </a:r>
            <a:endParaRPr kumimoji="1" lang="en-US" altLang="zh-CN" sz="2400" dirty="0">
              <a:solidFill>
                <a:prstClr val="black"/>
              </a:solidFill>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2"/>
          <a:stretch>
            <a:fillRect/>
          </a:stretch>
        </p:blipFill>
        <p:spPr>
          <a:xfrm>
            <a:off x="1663700" y="1031539"/>
            <a:ext cx="8864600" cy="3975100"/>
          </a:xfrm>
          <a:prstGeom prst="rect">
            <a:avLst/>
          </a:prstGeom>
        </p:spPr>
      </p:pic>
      <mc:AlternateContent xmlns:mc="http://schemas.openxmlformats.org/markup-compatibility/2006">
        <mc:Choice xmlns:a14="http://schemas.microsoft.com/office/drawing/2010/main" Requires="a14">
          <p:sp>
            <p:nvSpPr>
              <p:cNvPr id="5" name="矩形 4">
                <a:extLst>
                  <a:ext uri="{FF2B5EF4-FFF2-40B4-BE49-F238E27FC236}">
                    <ele attr="{34660F90-5EC7-3449-B37D-04A347EA11A6}"/>
                  </a:ext>
                </a:extLst>
              </p:cNvPr>
              <p:cNvSpPr/>
              <p:nvPr/>
            </p:nvSpPr>
            <p:spPr>
              <a:xfrm>
                <a:off x="742917" y="5173310"/>
                <a:ext cx="10892035" cy="461665"/>
              </a:xfrm>
              <a:prstGeom prst="rect">
                <a:avLst/>
              </a:prstGeom>
            </p:spPr>
            <p:txBody>
              <a:bodyPr wrap="square">
                <a:spAutoFit/>
              </a:bodyPr>
              <a:lstStyle/>
              <a:p>
                <a:pPr marL="492125" lvl="0" indent="-477838" algn="just">
                  <a:spcBef>
                    <a:spcPts val="600"/>
                  </a:spcBef>
                  <a:spcAft>
                    <a:spcPts val="600"/>
                  </a:spcAft>
                  <a:buFont typeface="+mj-ea"/>
                  <a:buAutoNum type="circleNumDbPlain" startAt="9"/>
                </a:pPr>
                <a:r>
                  <a:rPr kumimoji="1" lang="en-US" altLang="zh-CN" sz="2400" dirty="0">
                    <a:solidFill>
                      <a:prstClr val="black"/>
                    </a:solidFill>
                    <a:latin typeface="Times New Roman" panose="02020603050405020304" pitchFamily="18" charset="0"/>
                    <a:cs typeface="Times New Roman" panose="02020603050405020304" pitchFamily="18" charset="0"/>
                  </a:rPr>
                  <a:t>R1</a:t>
                </a:r>
                <a:r>
                  <a:rPr kumimoji="1" lang="zh-CN" altLang="en-US" sz="2400" dirty="0">
                    <a:solidFill>
                      <a:prstClr val="black"/>
                    </a:solidFill>
                    <a:latin typeface="Times New Roman" panose="02020603050405020304" pitchFamily="18" charset="0"/>
                    <a:cs typeface="Times New Roman" panose="02020603050405020304" pitchFamily="18" charset="0"/>
                  </a:rPr>
                  <a:t>可取值</a:t>
                </a:r>
                <a:r>
                  <a:rPr kumimoji="1" lang="en-US" altLang="zh-CN" sz="2400" dirty="0">
                    <a:solidFill>
                      <a:prstClr val="black"/>
                    </a:solidFill>
                    <a:latin typeface="Times New Roman" panose="02020603050405020304" pitchFamily="18" charset="0"/>
                    <a:cs typeface="Times New Roman" panose="02020603050405020304" pitchFamily="18" charset="0"/>
                  </a:rPr>
                  <a:t>200kΩ</a:t>
                </a:r>
                <a:r>
                  <a:rPr kumimoji="1" lang="zh-CN" altLang="en-US" sz="2400" dirty="0">
                    <a:solidFill>
                      <a:prstClr val="black"/>
                    </a:solidFill>
                    <a:latin typeface="Times New Roman" panose="02020603050405020304" pitchFamily="18" charset="0"/>
                    <a:cs typeface="Times New Roman" panose="02020603050405020304" pitchFamily="18" charset="0"/>
                  </a:rPr>
                  <a:t>、</a:t>
                </a:r>
                <a:r>
                  <a:rPr kumimoji="1" lang="en-US" altLang="zh-CN" sz="2400" dirty="0">
                    <a:solidFill>
                      <a:prstClr val="black"/>
                    </a:solidFill>
                    <a:latin typeface="Times New Roman" panose="02020603050405020304" pitchFamily="18" charset="0"/>
                    <a:cs typeface="Times New Roman" panose="02020603050405020304" pitchFamily="18" charset="0"/>
                  </a:rPr>
                  <a:t>10R</a:t>
                </a:r>
                <a14:m>
                  <m:oMath xmlns:m="http://schemas.openxmlformats.org/officeDocument/2006/math">
                    <m:r>
                      <a:rPr kumimoji="1" lang="en-US" altLang="zh-CN" sz="240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oMath>
                </a14:m>
                <a:r>
                  <a:rPr kumimoji="1" lang="en-US" altLang="zh-CN" sz="2400" dirty="0">
                    <a:solidFill>
                      <a:prstClr val="black"/>
                    </a:solidFill>
                    <a:latin typeface="Times New Roman" panose="02020603050405020304" pitchFamily="18" charset="0"/>
                    <a:cs typeface="Times New Roman" panose="02020603050405020304" pitchFamily="18" charset="0"/>
                  </a:rPr>
                  <a:t>100kΩ</a:t>
                </a:r>
                <a:r>
                  <a:rPr kumimoji="1" lang="zh-CN" altLang="en-US" sz="2400" dirty="0">
                    <a:solidFill>
                      <a:prstClr val="black"/>
                    </a:solidFill>
                    <a:latin typeface="Times New Roman" panose="02020603050405020304" pitchFamily="18" charset="0"/>
                    <a:cs typeface="Times New Roman" panose="02020603050405020304" pitchFamily="18" charset="0"/>
                  </a:rPr>
                  <a:t>，取</a:t>
                </a:r>
                <a:r>
                  <a:rPr kumimoji="1" lang="en-US" altLang="zh-CN" sz="2400" dirty="0">
                    <a:solidFill>
                      <a:prstClr val="black"/>
                    </a:solidFill>
                    <a:latin typeface="Times New Roman" panose="02020603050405020304" pitchFamily="18" charset="0"/>
                    <a:cs typeface="Times New Roman" panose="02020603050405020304" pitchFamily="18" charset="0"/>
                  </a:rPr>
                  <a:t>10kΩ</a:t>
                </a:r>
                <a:r>
                  <a:rPr kumimoji="1" lang="zh-CN" altLang="en-US" sz="2400" dirty="0">
                    <a:solidFill>
                      <a:prstClr val="black"/>
                    </a:solidFill>
                    <a:latin typeface="Times New Roman" panose="02020603050405020304" pitchFamily="18" charset="0"/>
                    <a:cs typeface="Times New Roman" panose="02020603050405020304" pitchFamily="18" charset="0"/>
                  </a:rPr>
                  <a:t>。</a:t>
                </a:r>
                <a:r>
                  <a:rPr kumimoji="1" lang="en-US" altLang="zh-CN" sz="2400" dirty="0">
                    <a:solidFill>
                      <a:prstClr val="black"/>
                    </a:solidFill>
                    <a:latin typeface="Times New Roman" panose="02020603050405020304" pitchFamily="18" charset="0"/>
                    <a:cs typeface="Times New Roman" panose="02020603050405020304" pitchFamily="18" charset="0"/>
                  </a:rPr>
                  <a:t>C1</a:t>
                </a:r>
                <a:r>
                  <a:rPr kumimoji="1" lang="zh-CN" altLang="en-US" sz="2400" dirty="0">
                    <a:solidFill>
                      <a:prstClr val="black"/>
                    </a:solidFill>
                    <a:latin typeface="Times New Roman" panose="02020603050405020304" pitchFamily="18" charset="0"/>
                    <a:cs typeface="Times New Roman" panose="02020603050405020304" pitchFamily="18" charset="0"/>
                  </a:rPr>
                  <a:t>的容抗</a:t>
                </a:r>
                <a14:m>
                  <m:oMath xmlns:m="http://schemas.openxmlformats.org/officeDocument/2006/math">
                    <m:f>
                      <m:fPr>
                        <m:type m:val="skw"/>
                        <m:ctrlPr>
                          <a:rPr kumimoji="1" lang="zh-CN" altLang="en-US" sz="2400" i="1" smtClean="0">
                            <a:solidFill>
                              <a:prstClr val="black"/>
                            </a:solidFill>
                            <a:latin typeface="Cambria Math" panose="02040503050406030204" pitchFamily="18" charset="0"/>
                            <a:cs typeface="Times New Roman" panose="02020603050405020304" pitchFamily="18" charset="0"/>
                          </a:rPr>
                        </m:ctrlPr>
                      </m:fPr>
                      <m:num>
                        <m:r>
                          <a:rPr kumimoji="1" lang="en-US" altLang="zh-CN" sz="2400" b="0" i="1" smtClean="0">
                            <a:solidFill>
                              <a:prstClr val="black"/>
                            </a:solidFill>
                            <a:latin typeface="Cambria Math" panose="02040503050406030204" pitchFamily="18" charset="0"/>
                            <a:cs typeface="Times New Roman" panose="02020603050405020304" pitchFamily="18" charset="0"/>
                          </a:rPr>
                          <m:t>1</m:t>
                        </m:r>
                      </m:num>
                      <m:den>
                        <m:r>
                          <a:rPr kumimoji="1" lang="zh-CN" altLang="en-US" sz="2400" i="1" smtClean="0">
                            <a:solidFill>
                              <a:prstClr val="black"/>
                            </a:solidFill>
                            <a:latin typeface="Cambria Math" panose="02040503050406030204" pitchFamily="18" charset="0"/>
                            <a:cs typeface="Times New Roman" panose="02020603050405020304" pitchFamily="18" charset="0"/>
                          </a:rPr>
                          <m:t>𝜔</m:t>
                        </m:r>
                        <m:r>
                          <a:rPr kumimoji="1" lang="en-US" altLang="zh-CN" sz="2400" b="0" i="1" smtClean="0">
                            <a:solidFill>
                              <a:prstClr val="black"/>
                            </a:solidFill>
                            <a:latin typeface="Cambria Math" panose="02040503050406030204" pitchFamily="18" charset="0"/>
                            <a:cs typeface="Times New Roman" panose="02020603050405020304" pitchFamily="18" charset="0"/>
                          </a:rPr>
                          <m:t>𝐶</m:t>
                        </m:r>
                        <m:r>
                          <a:rPr kumimoji="1" lang="en-US" altLang="zh-CN" sz="2400" b="0" i="1" smtClean="0">
                            <a:solidFill>
                              <a:prstClr val="black"/>
                            </a:solidFill>
                            <a:latin typeface="Cambria Math" panose="02040503050406030204" pitchFamily="18" charset="0"/>
                            <a:cs typeface="Times New Roman" panose="02020603050405020304" pitchFamily="18" charset="0"/>
                          </a:rPr>
                          <m:t>1</m:t>
                        </m:r>
                      </m:den>
                    </m:f>
                    <m:r>
                      <a:rPr kumimoji="1" lang="zh-CN" altLang="en-US" sz="2400" i="1" smtClean="0">
                        <a:solidFill>
                          <a:prstClr val="black"/>
                        </a:solidFill>
                        <a:latin typeface="Cambria Math" panose="02040503050406030204" pitchFamily="18" charset="0"/>
                        <a:cs typeface="Times New Roman" panose="02020603050405020304" pitchFamily="18" charset="0"/>
                      </a:rPr>
                      <m:t>≪</m:t>
                    </m:r>
                    <m:r>
                      <a:rPr kumimoji="1" lang="en-US" altLang="zh-CN" sz="2400" b="0" i="1" smtClean="0">
                        <a:solidFill>
                          <a:prstClr val="black"/>
                        </a:solidFill>
                        <a:latin typeface="Cambria Math" panose="02040503050406030204" pitchFamily="18" charset="0"/>
                        <a:cs typeface="Times New Roman" panose="02020603050405020304" pitchFamily="18" charset="0"/>
                      </a:rPr>
                      <m:t>100</m:t>
                    </m:r>
                    <m:r>
                      <a:rPr kumimoji="1" lang="en-US" altLang="zh-CN" sz="2400" b="0" i="1" smtClean="0">
                        <a:solidFill>
                          <a:prstClr val="black"/>
                        </a:solidFill>
                        <a:latin typeface="Cambria Math" panose="02040503050406030204" pitchFamily="18" charset="0"/>
                        <a:cs typeface="Times New Roman" panose="02020603050405020304" pitchFamily="18" charset="0"/>
                      </a:rPr>
                      <m:t>𝑘</m:t>
                    </m:r>
                    <m:r>
                      <m:rPr>
                        <m:sty m:val="p"/>
                      </m:rPr>
                      <a:rPr kumimoji="1" lang="el-GR" altLang="zh-CN" sz="24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Ω</m:t>
                    </m:r>
                  </m:oMath>
                </a14:m>
                <a:r>
                  <a:rPr kumimoji="1" lang="zh-CN" altLang="en-US" sz="2400" dirty="0">
                    <a:solidFill>
                      <a:prstClr val="black"/>
                    </a:solidFill>
                    <a:latin typeface="Times New Roman" panose="02020603050405020304" pitchFamily="18" charset="0"/>
                    <a:cs typeface="Times New Roman" panose="02020603050405020304" pitchFamily="18" charset="0"/>
                  </a:rPr>
                  <a:t>。</a:t>
                </a:r>
                <a:endParaRPr kumimoji="1" lang="en-US" altLang="zh-CN" sz="2400" dirty="0">
                  <a:solidFill>
                    <a:prstClr val="black"/>
                  </a:solidFill>
                  <a:latin typeface="Times New Roman" panose="02020603050405020304" pitchFamily="18" charset="0"/>
                  <a:cs typeface="Times New Roman" panose="02020603050405020304" pitchFamily="18" charset="0"/>
                </a:endParaRPr>
              </a:p>
            </p:txBody>
          </p:sp>
        </mc:Choice>
        <mc:Fallback>
          <p:sp>
            <p:nvSpPr>
              <p:cNvPr id="5" name="矩形 4"/>
              <p:cNvSpPr>
                <a:spLocks noRot="1" noChangeAspect="1" noMove="1" noResize="1" noEditPoints="1" noAdjustHandles="1" noChangeArrowheads="1" noChangeShapeType="1" noTextEdit="1"/>
              </p:cNvSpPr>
              <p:nvPr/>
            </p:nvSpPr>
            <p:spPr>
              <a:xfrm>
                <a:off x="649605" y="5275580"/>
                <a:ext cx="10892155" cy="1129665"/>
              </a:xfrm>
              <a:prstGeom prst="rect">
                <a:avLst/>
              </a:prstGeom>
              <a:blipFill rotWithShape="1">
                <a:blip r:embed="rId3"/>
                <a:stretch>
                  <a:fillRect l="-349" t="-121053" b="-186842"/>
                </a:stretch>
              </a:blipFill>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wipe(left)">
                                      <p:cBhvr>
                                        <p:cTn id="17" dur="1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12400" y="3292250"/>
            <a:ext cx="2599200" cy="756000"/>
            <a:chOff x="406400" y="1890153"/>
            <a:chExt cx="5689600" cy="1210320"/>
          </a:xfrm>
        </p:grpSpPr>
        <p:sp>
          <p:nvSpPr>
            <p:cNvPr id="3" name="圆角矩形 2">
              <a:hlinkClick r:id="rId1" action="ppaction://hlinksldjump"/>
            </p:cNvPr>
            <p:cNvSpPr/>
            <p:nvPr/>
          </p:nvSpPr>
          <p:spPr>
            <a:xfrm>
              <a:off x="406400" y="1890153"/>
              <a:ext cx="5689600" cy="1210320"/>
            </a:xfrm>
            <a:prstGeom prst="roundRect">
              <a:avLst/>
            </a:prstGeom>
            <a:gradFill rotWithShape="0">
              <a:gsLst>
                <a:gs pos="0">
                  <a:srgbClr val="0432FF"/>
                </a:gs>
                <a:gs pos="55000">
                  <a:schemeClr val="bg1">
                    <a:lumMod val="85000"/>
                  </a:schemeClr>
                </a:gs>
                <a:gs pos="48000">
                  <a:schemeClr val="bg1">
                    <a:lumMod val="85000"/>
                  </a:schemeClr>
                </a:gs>
                <a:gs pos="100000">
                  <a:srgbClr val="0432FF"/>
                </a:gs>
              </a:gsLst>
              <a:lin ang="5400000" scaled="1"/>
            </a:gra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 name="圆角矩形 4">
              <a:hlinkClick r:id="rId1" action="ppaction://hlinksldjump"/>
            </p:cNvPr>
            <p:cNvSpPr txBox="1"/>
            <p:nvPr/>
          </p:nvSpPr>
          <p:spPr>
            <a:xfrm>
              <a:off x="465483" y="1949236"/>
              <a:ext cx="5571434" cy="10921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5053" tIns="0" rIns="215053" bIns="0" numCol="1" spcCol="1270" anchor="ctr" anchorCtr="0">
              <a:noAutofit/>
            </a:bodyPr>
            <a:lstStyle/>
            <a:p>
              <a:pPr marL="0" lvl="0" indent="0" algn="l" defTabSz="1822450">
                <a:lnSpc>
                  <a:spcPct val="90000"/>
                </a:lnSpc>
                <a:spcBef>
                  <a:spcPct val="0"/>
                </a:spcBef>
                <a:spcAft>
                  <a:spcPct val="35000"/>
                </a:spcAft>
                <a:buNone/>
              </a:pPr>
              <a:r>
                <a:rPr lang="en-US" altLang="zh-CN" sz="2800" kern="1200" dirty="0">
                  <a:effectLst>
                    <a:outerShdw blurRad="50800" dist="38100" dir="2700000" sx="101000" sy="101000" algn="tl" rotWithShape="0">
                      <a:prstClr val="black">
                        <a:alpha val="78000"/>
                      </a:prstClr>
                    </a:outerShdw>
                  </a:effectLst>
                  <a:latin typeface="Times New Roman" panose="02020603050405020304" pitchFamily="18" charset="0"/>
                  <a:cs typeface="Times New Roman" panose="02020603050405020304" pitchFamily="18" charset="0"/>
                </a:rPr>
                <a:t>3.</a:t>
              </a:r>
              <a:r>
                <a:rPr lang="zh-CN" altLang="en-US" sz="2800" kern="1200" dirty="0">
                  <a:effectLst>
                    <a:outerShdw blurRad="50800" dist="38100" dir="2700000" sx="101000" sy="101000" algn="tl" rotWithShape="0">
                      <a:prstClr val="black">
                        <a:alpha val="78000"/>
                      </a:prstClr>
                    </a:outerShdw>
                  </a:effectLst>
                  <a:latin typeface="Times New Roman" panose="02020603050405020304" pitchFamily="18" charset="0"/>
                  <a:cs typeface="Times New Roman" panose="02020603050405020304" pitchFamily="18" charset="0"/>
                </a:rPr>
                <a:t> 调试测试</a:t>
              </a:r>
              <a:endParaRPr lang="zh-CN" altLang="en-US" sz="2800" kern="1200" dirty="0">
                <a:effectLst>
                  <a:outerShdw blurRad="50800" dist="38100" dir="2700000" sx="101000" sy="101000" algn="tl" rotWithShape="0">
                    <a:prstClr val="black">
                      <a:alpha val="78000"/>
                    </a:prstClr>
                  </a:outerShdw>
                </a:effectLst>
                <a:latin typeface="Times New Roman" panose="02020603050405020304" pitchFamily="18" charset="0"/>
                <a:cs typeface="Times New Roman" panose="02020603050405020304" pitchFamily="18" charset="0"/>
              </a:endParaRPr>
            </a:p>
          </p:txBody>
        </p:sp>
      </p:grpSp>
      <p:sp>
        <p:nvSpPr>
          <p:cNvPr id="5" name="框架 4">
            <a:hlinkClick r:id="rId2" action="ppaction://hlinksldjump"/>
          </p:cNvPr>
          <p:cNvSpPr/>
          <p:nvPr/>
        </p:nvSpPr>
        <p:spPr>
          <a:xfrm>
            <a:off x="4561200" y="2130977"/>
            <a:ext cx="4078014" cy="756744"/>
          </a:xfrm>
          <a:prstGeom prst="fram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2400" dirty="0">
                <a:solidFill>
                  <a:schemeClr val="tx1"/>
                </a:solidFill>
                <a:latin typeface="Times New Roman" panose="02020603050405020304" pitchFamily="18" charset="0"/>
                <a:cs typeface="Times New Roman" panose="02020603050405020304" pitchFamily="18" charset="0"/>
              </a:rPr>
              <a:t>1.</a:t>
            </a:r>
            <a:r>
              <a:rPr kumimoji="1" lang="zh-CN" altLang="en-US" sz="2400" dirty="0">
                <a:solidFill>
                  <a:schemeClr val="tx1"/>
                </a:solidFill>
                <a:latin typeface="Times New Roman" panose="02020603050405020304" pitchFamily="18" charset="0"/>
                <a:cs typeface="Times New Roman" panose="02020603050405020304" pitchFamily="18" charset="0"/>
              </a:rPr>
              <a:t>驻极体话筒测试</a:t>
            </a:r>
            <a:endParaRPr kumimoji="1" lang="zh-CN" altLang="en-US" sz="2400" dirty="0">
              <a:solidFill>
                <a:schemeClr val="tx1"/>
              </a:solidFill>
              <a:latin typeface="Times New Roman" panose="02020603050405020304" pitchFamily="18" charset="0"/>
              <a:cs typeface="Times New Roman" panose="02020603050405020304" pitchFamily="18" charset="0"/>
            </a:endParaRPr>
          </a:p>
        </p:txBody>
      </p:sp>
      <p:sp>
        <p:nvSpPr>
          <p:cNvPr id="6" name="框架 5">
            <a:hlinkClick r:id="rId3" action="ppaction://hlinksldjump"/>
          </p:cNvPr>
          <p:cNvSpPr/>
          <p:nvPr/>
        </p:nvSpPr>
        <p:spPr>
          <a:xfrm>
            <a:off x="4561200" y="3644465"/>
            <a:ext cx="4078014" cy="756744"/>
          </a:xfrm>
          <a:prstGeom prst="fram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2400" dirty="0">
                <a:solidFill>
                  <a:schemeClr val="tx1"/>
                </a:solidFill>
                <a:latin typeface="Times New Roman" panose="02020603050405020304" pitchFamily="18" charset="0"/>
                <a:cs typeface="Times New Roman" panose="02020603050405020304" pitchFamily="18" charset="0"/>
              </a:rPr>
              <a:t>3.</a:t>
            </a:r>
            <a:r>
              <a:rPr kumimoji="1" lang="zh-CN" altLang="en-US" sz="2400" dirty="0">
                <a:solidFill>
                  <a:schemeClr val="tx1"/>
                </a:solidFill>
                <a:latin typeface="Times New Roman" panose="02020603050405020304" pitchFamily="18" charset="0"/>
                <a:cs typeface="Times New Roman" panose="02020603050405020304" pitchFamily="18" charset="0"/>
              </a:rPr>
              <a:t> 抗混叠滤波器测试</a:t>
            </a:r>
            <a:endParaRPr kumimoji="1" lang="zh-CN" altLang="en-US" sz="2400" dirty="0">
              <a:solidFill>
                <a:schemeClr val="tx1"/>
              </a:solidFill>
              <a:latin typeface="Times New Roman" panose="02020603050405020304" pitchFamily="18" charset="0"/>
              <a:cs typeface="Times New Roman" panose="02020603050405020304" pitchFamily="18" charset="0"/>
            </a:endParaRPr>
          </a:p>
        </p:txBody>
      </p:sp>
      <p:sp>
        <p:nvSpPr>
          <p:cNvPr id="7" name="框架 6">
            <a:hlinkClick r:id="rId4" action="ppaction://hlinksldjump"/>
          </p:cNvPr>
          <p:cNvSpPr/>
          <p:nvPr/>
        </p:nvSpPr>
        <p:spPr>
          <a:xfrm>
            <a:off x="4561200" y="2887721"/>
            <a:ext cx="4078014" cy="756744"/>
          </a:xfrm>
          <a:prstGeom prst="fram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2400" dirty="0">
                <a:solidFill>
                  <a:schemeClr val="tx1"/>
                </a:solidFill>
                <a:latin typeface="Times New Roman" panose="02020603050405020304" pitchFamily="18" charset="0"/>
                <a:cs typeface="Times New Roman" panose="02020603050405020304" pitchFamily="18" charset="0"/>
              </a:rPr>
              <a:t>2.</a:t>
            </a:r>
            <a:r>
              <a:rPr kumimoji="1" lang="zh-CN" altLang="en-US" sz="2400" dirty="0">
                <a:solidFill>
                  <a:schemeClr val="tx1"/>
                </a:solidFill>
                <a:latin typeface="Times New Roman" panose="02020603050405020304" pitchFamily="18" charset="0"/>
                <a:cs typeface="Times New Roman" panose="02020603050405020304" pitchFamily="18" charset="0"/>
              </a:rPr>
              <a:t>语音调理电路测试</a:t>
            </a:r>
            <a:endParaRPr kumimoji="1" lang="zh-CN" altLang="en-US" sz="2400" dirty="0">
              <a:solidFill>
                <a:schemeClr val="tx1"/>
              </a:solidFill>
              <a:latin typeface="Times New Roman" panose="02020603050405020304" pitchFamily="18" charset="0"/>
              <a:cs typeface="Times New Roman" panose="02020603050405020304" pitchFamily="18" charset="0"/>
            </a:endParaRPr>
          </a:p>
        </p:txBody>
      </p:sp>
      <p:sp>
        <p:nvSpPr>
          <p:cNvPr id="11" name="框架 10">
            <a:hlinkClick r:id="rId5" action="ppaction://hlinksldjump"/>
          </p:cNvPr>
          <p:cNvSpPr/>
          <p:nvPr/>
        </p:nvSpPr>
        <p:spPr>
          <a:xfrm>
            <a:off x="4561200" y="4401209"/>
            <a:ext cx="4078014" cy="756744"/>
          </a:xfrm>
          <a:prstGeom prst="fram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2400" dirty="0">
                <a:solidFill>
                  <a:schemeClr val="tx1"/>
                </a:solidFill>
                <a:latin typeface="Times New Roman" panose="02020603050405020304" pitchFamily="18" charset="0"/>
                <a:cs typeface="Times New Roman" panose="02020603050405020304" pitchFamily="18" charset="0"/>
              </a:rPr>
              <a:t>4.</a:t>
            </a:r>
            <a:r>
              <a:rPr kumimoji="1" lang="zh-CN" altLang="en-US" sz="2400" dirty="0">
                <a:solidFill>
                  <a:schemeClr val="tx1"/>
                </a:solidFill>
                <a:latin typeface="Times New Roman" panose="02020603050405020304" pitchFamily="18" charset="0"/>
                <a:cs typeface="Times New Roman" panose="02020603050405020304" pitchFamily="18" charset="0"/>
              </a:rPr>
              <a:t> 功率放大器测试</a:t>
            </a:r>
            <a:endParaRPr kumimoji="1" lang="zh-CN" altLang="en-US"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框架 1">
            <a:hlinkClick r:id="rId1" action="ppaction://hlinksldjump"/>
          </p:cNvPr>
          <p:cNvSpPr/>
          <p:nvPr/>
        </p:nvSpPr>
        <p:spPr>
          <a:xfrm>
            <a:off x="252000" y="896400"/>
            <a:ext cx="4078014" cy="756744"/>
          </a:xfrm>
          <a:prstGeom prst="fram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2400" dirty="0">
                <a:solidFill>
                  <a:schemeClr val="tx1"/>
                </a:solidFill>
                <a:latin typeface="Times New Roman" panose="02020603050405020304" pitchFamily="18" charset="0"/>
                <a:cs typeface="Times New Roman" panose="02020603050405020304" pitchFamily="18" charset="0"/>
              </a:rPr>
              <a:t>1.</a:t>
            </a:r>
            <a:r>
              <a:rPr kumimoji="1" lang="zh-CN" altLang="en-US" sz="2400" dirty="0">
                <a:solidFill>
                  <a:schemeClr val="tx1"/>
                </a:solidFill>
                <a:latin typeface="Times New Roman" panose="02020603050405020304" pitchFamily="18" charset="0"/>
                <a:cs typeface="Times New Roman" panose="02020603050405020304" pitchFamily="18" charset="0"/>
              </a:rPr>
              <a:t>驻极体话筒测试</a:t>
            </a:r>
            <a:endParaRPr kumimoji="1" lang="zh-CN" altLang="en-US" sz="2400" dirty="0">
              <a:solidFill>
                <a:schemeClr val="tx1"/>
              </a:solidFill>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2"/>
          <a:stretch>
            <a:fillRect/>
          </a:stretch>
        </p:blipFill>
        <p:spPr>
          <a:xfrm>
            <a:off x="714086" y="2321214"/>
            <a:ext cx="1841500" cy="3213100"/>
          </a:xfrm>
          <a:prstGeom prst="rect">
            <a:avLst/>
          </a:prstGeom>
        </p:spPr>
      </p:pic>
      <p:sp>
        <p:nvSpPr>
          <p:cNvPr id="4" name="矩形 3"/>
          <p:cNvSpPr/>
          <p:nvPr/>
        </p:nvSpPr>
        <p:spPr>
          <a:xfrm>
            <a:off x="2555586" y="1873256"/>
            <a:ext cx="9234632" cy="4555093"/>
          </a:xfrm>
          <a:prstGeom prst="rect">
            <a:avLst/>
          </a:prstGeom>
        </p:spPr>
        <p:txBody>
          <a:bodyPr wrap="square">
            <a:spAutoFit/>
          </a:bodyPr>
          <a:lstStyle/>
          <a:p>
            <a:pPr marL="492125" lvl="0" indent="-478155" algn="just">
              <a:spcBef>
                <a:spcPts val="600"/>
              </a:spcBef>
              <a:spcAft>
                <a:spcPts val="600"/>
              </a:spcAft>
              <a:buAutoNum type="circleNumDbPlain"/>
            </a:pPr>
            <a:r>
              <a:rPr kumimoji="1" lang="zh-CN" altLang="en-US" sz="2400" dirty="0">
                <a:solidFill>
                  <a:prstClr val="black"/>
                </a:solidFill>
                <a:latin typeface="Times New Roman" panose="02020603050405020304" pitchFamily="18" charset="0"/>
                <a:cs typeface="Times New Roman" panose="02020603050405020304" pitchFamily="18" charset="0"/>
              </a:rPr>
              <a:t>用示波器测量</a:t>
            </a:r>
            <a:r>
              <a:rPr kumimoji="1" lang="en-US" altLang="zh-CN" sz="2400" dirty="0">
                <a:solidFill>
                  <a:prstClr val="black"/>
                </a:solidFill>
                <a:latin typeface="Times New Roman" panose="02020603050405020304" pitchFamily="18" charset="0"/>
                <a:cs typeface="Times New Roman" panose="02020603050405020304" pitchFamily="18" charset="0"/>
              </a:rPr>
              <a:t>A</a:t>
            </a:r>
            <a:r>
              <a:rPr kumimoji="1" lang="zh-CN" altLang="en-US" sz="2400" dirty="0">
                <a:solidFill>
                  <a:prstClr val="black"/>
                </a:solidFill>
                <a:latin typeface="Times New Roman" panose="02020603050405020304" pitchFamily="18" charset="0"/>
                <a:cs typeface="Times New Roman" panose="02020603050405020304" pitchFamily="18" charset="0"/>
              </a:rPr>
              <a:t>点直流电位（示波器</a:t>
            </a:r>
            <a:r>
              <a:rPr kumimoji="1" lang="en-US" altLang="zh-CN" sz="2400" dirty="0">
                <a:solidFill>
                  <a:prstClr val="black"/>
                </a:solidFill>
                <a:latin typeface="Times New Roman" panose="02020603050405020304" pitchFamily="18" charset="0"/>
                <a:cs typeface="Times New Roman" panose="02020603050405020304" pitchFamily="18" charset="0"/>
              </a:rPr>
              <a:t>DC</a:t>
            </a:r>
            <a:r>
              <a:rPr kumimoji="1" lang="zh-CN" altLang="en-US" sz="2400" dirty="0">
                <a:solidFill>
                  <a:prstClr val="black"/>
                </a:solidFill>
                <a:latin typeface="Times New Roman" panose="02020603050405020304" pitchFamily="18" charset="0"/>
                <a:cs typeface="Times New Roman" panose="02020603050405020304" pitchFamily="18" charset="0"/>
              </a:rPr>
              <a:t>耦合档），其电位应该在</a:t>
            </a:r>
            <a:r>
              <a:rPr kumimoji="1" lang="en-US" altLang="zh-CN" sz="2400" dirty="0">
                <a:solidFill>
                  <a:prstClr val="black"/>
                </a:solidFill>
                <a:latin typeface="Times New Roman" panose="02020603050405020304" pitchFamily="18" charset="0"/>
                <a:cs typeface="Times New Roman" panose="02020603050405020304" pitchFamily="18" charset="0"/>
              </a:rPr>
              <a:t>1V~2V</a:t>
            </a:r>
            <a:r>
              <a:rPr kumimoji="1" lang="zh-CN" altLang="en-US" sz="2400" dirty="0">
                <a:solidFill>
                  <a:prstClr val="black"/>
                </a:solidFill>
                <a:latin typeface="Times New Roman" panose="02020603050405020304" pitchFamily="18" charset="0"/>
                <a:cs typeface="Times New Roman" panose="02020603050405020304" pitchFamily="18" charset="0"/>
              </a:rPr>
              <a:t>。如果低于此范围，则</a:t>
            </a:r>
            <a:r>
              <a:rPr kumimoji="1" lang="en-US" altLang="zh-CN" sz="2400" dirty="0">
                <a:solidFill>
                  <a:prstClr val="black"/>
                </a:solidFill>
                <a:latin typeface="Times New Roman" panose="02020603050405020304" pitchFamily="18" charset="0"/>
                <a:cs typeface="Times New Roman" panose="02020603050405020304" pitchFamily="18" charset="0"/>
              </a:rPr>
              <a:t>R</a:t>
            </a:r>
            <a:r>
              <a:rPr kumimoji="1" lang="zh-CN" altLang="en-US" sz="2400" dirty="0">
                <a:solidFill>
                  <a:prstClr val="black"/>
                </a:solidFill>
                <a:latin typeface="Times New Roman" panose="02020603050405020304" pitchFamily="18" charset="0"/>
                <a:cs typeface="Times New Roman" panose="02020603050405020304" pitchFamily="18" charset="0"/>
              </a:rPr>
              <a:t>取值过大，如果高于此范围，则</a:t>
            </a:r>
            <a:r>
              <a:rPr kumimoji="1" lang="en-US" altLang="zh-CN" sz="2400" dirty="0">
                <a:solidFill>
                  <a:prstClr val="black"/>
                </a:solidFill>
                <a:latin typeface="Times New Roman" panose="02020603050405020304" pitchFamily="18" charset="0"/>
                <a:cs typeface="Times New Roman" panose="02020603050405020304" pitchFamily="18" charset="0"/>
              </a:rPr>
              <a:t>R</a:t>
            </a:r>
            <a:r>
              <a:rPr kumimoji="1" lang="zh-CN" altLang="en-US" sz="2400" dirty="0">
                <a:solidFill>
                  <a:prstClr val="black"/>
                </a:solidFill>
                <a:latin typeface="Times New Roman" panose="02020603050405020304" pitchFamily="18" charset="0"/>
                <a:cs typeface="Times New Roman" panose="02020603050405020304" pitchFamily="18" charset="0"/>
              </a:rPr>
              <a:t>取值过小。</a:t>
            </a:r>
            <a:endParaRPr kumimoji="1" lang="en-US" altLang="zh-CN" sz="2400" dirty="0">
              <a:solidFill>
                <a:prstClr val="black"/>
              </a:solidFill>
              <a:latin typeface="Times New Roman" panose="02020603050405020304" pitchFamily="18" charset="0"/>
              <a:cs typeface="Times New Roman" panose="02020603050405020304" pitchFamily="18" charset="0"/>
            </a:endParaRPr>
          </a:p>
          <a:p>
            <a:pPr marL="492125" lvl="0" indent="-478155" algn="just">
              <a:spcBef>
                <a:spcPts val="600"/>
              </a:spcBef>
              <a:spcAft>
                <a:spcPts val="600"/>
              </a:spcAft>
              <a:buAutoNum type="circleNumDbPlain"/>
            </a:pPr>
            <a:r>
              <a:rPr kumimoji="1" lang="zh-CN" altLang="en-US" sz="2400" dirty="0">
                <a:solidFill>
                  <a:prstClr val="black"/>
                </a:solidFill>
                <a:latin typeface="Times New Roman" panose="02020603050405020304" pitchFamily="18" charset="0"/>
                <a:cs typeface="Times New Roman" panose="02020603050405020304" pitchFamily="18" charset="0"/>
              </a:rPr>
              <a:t>之所以用示波器测量而不用万用表测量，是因为环境噪声会造成</a:t>
            </a:r>
            <a:r>
              <a:rPr kumimoji="1" lang="en-US" altLang="zh-CN" sz="2400" dirty="0">
                <a:solidFill>
                  <a:prstClr val="black"/>
                </a:solidFill>
                <a:latin typeface="Times New Roman" panose="02020603050405020304" pitchFamily="18" charset="0"/>
                <a:cs typeface="Times New Roman" panose="02020603050405020304" pitchFamily="18" charset="0"/>
              </a:rPr>
              <a:t>A</a:t>
            </a:r>
            <a:r>
              <a:rPr kumimoji="1" lang="zh-CN" altLang="en-US" sz="2400" dirty="0">
                <a:solidFill>
                  <a:prstClr val="black"/>
                </a:solidFill>
                <a:latin typeface="Times New Roman" panose="02020603050405020304" pitchFamily="18" charset="0"/>
                <a:cs typeface="Times New Roman" panose="02020603050405020304" pitchFamily="18" charset="0"/>
              </a:rPr>
              <a:t>点电位波动，使得万用表显示不稳。</a:t>
            </a:r>
            <a:endParaRPr kumimoji="1" lang="en-US" altLang="zh-CN" sz="2400" dirty="0">
              <a:solidFill>
                <a:prstClr val="black"/>
              </a:solidFill>
              <a:latin typeface="Times New Roman" panose="02020603050405020304" pitchFamily="18" charset="0"/>
              <a:cs typeface="Times New Roman" panose="02020603050405020304" pitchFamily="18" charset="0"/>
            </a:endParaRPr>
          </a:p>
          <a:p>
            <a:pPr marL="492125" lvl="0" indent="-478155" algn="just">
              <a:spcBef>
                <a:spcPts val="600"/>
              </a:spcBef>
              <a:spcAft>
                <a:spcPts val="600"/>
              </a:spcAft>
              <a:buAutoNum type="circleNumDbPlain"/>
            </a:pPr>
            <a:r>
              <a:rPr kumimoji="1" lang="zh-CN" altLang="en-US" sz="2400" dirty="0">
                <a:solidFill>
                  <a:prstClr val="black"/>
                </a:solidFill>
                <a:latin typeface="Times New Roman" panose="02020603050405020304" pitchFamily="18" charset="0"/>
                <a:cs typeface="Times New Roman" panose="02020603050405020304" pitchFamily="18" charset="0"/>
              </a:rPr>
              <a:t>用示波器测量</a:t>
            </a:r>
            <a:r>
              <a:rPr kumimoji="1" lang="en-US" altLang="zh-CN" sz="2400" dirty="0">
                <a:solidFill>
                  <a:prstClr val="black"/>
                </a:solidFill>
                <a:latin typeface="Times New Roman" panose="02020603050405020304" pitchFamily="18" charset="0"/>
                <a:cs typeface="Times New Roman" panose="02020603050405020304" pitchFamily="18" charset="0"/>
              </a:rPr>
              <a:t>B</a:t>
            </a:r>
            <a:r>
              <a:rPr kumimoji="1" lang="zh-CN" altLang="en-US" sz="2400" dirty="0">
                <a:solidFill>
                  <a:prstClr val="black"/>
                </a:solidFill>
                <a:latin typeface="Times New Roman" panose="02020603050405020304" pitchFamily="18" charset="0"/>
                <a:cs typeface="Times New Roman" panose="02020603050405020304" pitchFamily="18" charset="0"/>
              </a:rPr>
              <a:t>点波形（示波器</a:t>
            </a:r>
            <a:r>
              <a:rPr kumimoji="1" lang="en-US" altLang="zh-CN" sz="2400" dirty="0">
                <a:solidFill>
                  <a:prstClr val="black"/>
                </a:solidFill>
                <a:latin typeface="Times New Roman" panose="02020603050405020304" pitchFamily="18" charset="0"/>
                <a:cs typeface="Times New Roman" panose="02020603050405020304" pitchFamily="18" charset="0"/>
              </a:rPr>
              <a:t>AC</a:t>
            </a:r>
            <a:r>
              <a:rPr kumimoji="1" lang="zh-CN" altLang="en-US" sz="2400" dirty="0">
                <a:solidFill>
                  <a:prstClr val="black"/>
                </a:solidFill>
                <a:latin typeface="Times New Roman" panose="02020603050405020304" pitchFamily="18" charset="0"/>
                <a:cs typeface="Times New Roman" panose="02020603050405020304" pitchFamily="18" charset="0"/>
              </a:rPr>
              <a:t>耦合档）。对着话筒大声说话、小声说话、近距离说话、远距离说话</a:t>
            </a:r>
            <a:r>
              <a:rPr kumimoji="1" lang="en-US" altLang="zh-CN" sz="2400" dirty="0">
                <a:solidFill>
                  <a:prstClr val="black"/>
                </a:solidFill>
                <a:latin typeface="Times New Roman" panose="02020603050405020304" pitchFamily="18" charset="0"/>
                <a:cs typeface="Times New Roman" panose="02020603050405020304" pitchFamily="18" charset="0"/>
              </a:rPr>
              <a:t>……</a:t>
            </a:r>
            <a:r>
              <a:rPr kumimoji="1" lang="zh-CN" altLang="en-US" sz="2400" dirty="0">
                <a:solidFill>
                  <a:prstClr val="black"/>
                </a:solidFill>
                <a:latin typeface="Times New Roman" panose="02020603050405020304" pitchFamily="18" charset="0"/>
                <a:cs typeface="Times New Roman" panose="02020603050405020304" pitchFamily="18" charset="0"/>
              </a:rPr>
              <a:t>测试其输出电压范围。</a:t>
            </a:r>
            <a:endParaRPr kumimoji="1" lang="en-US" altLang="zh-CN" sz="2400" dirty="0">
              <a:solidFill>
                <a:prstClr val="black"/>
              </a:solidFill>
              <a:latin typeface="Times New Roman" panose="02020603050405020304" pitchFamily="18" charset="0"/>
              <a:cs typeface="Times New Roman" panose="02020603050405020304" pitchFamily="18" charset="0"/>
            </a:endParaRPr>
          </a:p>
          <a:p>
            <a:pPr marL="492125" lvl="0" indent="-478155" algn="just">
              <a:spcBef>
                <a:spcPts val="600"/>
              </a:spcBef>
              <a:spcAft>
                <a:spcPts val="600"/>
              </a:spcAft>
              <a:buAutoNum type="circleNumDbPlain"/>
            </a:pPr>
            <a:r>
              <a:rPr kumimoji="1" lang="zh-CN" altLang="en-US" sz="2400" dirty="0">
                <a:solidFill>
                  <a:prstClr val="black"/>
                </a:solidFill>
                <a:latin typeface="Times New Roman" panose="02020603050405020304" pitchFamily="18" charset="0"/>
                <a:cs typeface="Times New Roman" panose="02020603050405020304" pitchFamily="18" charset="0"/>
              </a:rPr>
              <a:t>话筒输出电压范围是设计和测试后续放大器的依据。</a:t>
            </a:r>
            <a:endParaRPr kumimoji="1" lang="en-US" altLang="zh-CN" sz="2400" dirty="0">
              <a:solidFill>
                <a:prstClr val="black"/>
              </a:solidFill>
              <a:latin typeface="Times New Roman" panose="02020603050405020304" pitchFamily="18" charset="0"/>
              <a:cs typeface="Times New Roman" panose="02020603050405020304" pitchFamily="18" charset="0"/>
            </a:endParaRPr>
          </a:p>
          <a:p>
            <a:pPr marL="492125" lvl="0" indent="-478155" algn="just">
              <a:spcBef>
                <a:spcPts val="600"/>
              </a:spcBef>
              <a:spcAft>
                <a:spcPts val="600"/>
              </a:spcAft>
              <a:buAutoNum type="circleNumDbPlain"/>
            </a:pPr>
            <a:r>
              <a:rPr kumimoji="1" lang="zh-CN" altLang="en-US" sz="2400" dirty="0">
                <a:solidFill>
                  <a:prstClr val="black"/>
                </a:solidFill>
                <a:latin typeface="Times New Roman" panose="02020603050405020304" pitchFamily="18" charset="0"/>
                <a:cs typeface="Times New Roman" panose="02020603050405020304" pitchFamily="18" charset="0"/>
              </a:rPr>
              <a:t>测试完后，在电阻</a:t>
            </a:r>
            <a:r>
              <a:rPr kumimoji="1" lang="en-US" altLang="zh-CN" sz="2400" dirty="0">
                <a:solidFill>
                  <a:prstClr val="black"/>
                </a:solidFill>
                <a:latin typeface="Times New Roman" panose="02020603050405020304" pitchFamily="18" charset="0"/>
                <a:cs typeface="Times New Roman" panose="02020603050405020304" pitchFamily="18" charset="0"/>
              </a:rPr>
              <a:t>R</a:t>
            </a:r>
            <a:r>
              <a:rPr kumimoji="1" lang="zh-CN" altLang="en-US" sz="2400" dirty="0">
                <a:solidFill>
                  <a:prstClr val="black"/>
                </a:solidFill>
                <a:latin typeface="Times New Roman" panose="02020603050405020304" pitchFamily="18" charset="0"/>
                <a:cs typeface="Times New Roman" panose="02020603050405020304" pitchFamily="18" charset="0"/>
              </a:rPr>
              <a:t>两端并联滤波电容，进行对比测试。</a:t>
            </a:r>
            <a:endParaRPr kumimoji="1" lang="en-US" altLang="zh-CN" sz="2400" dirty="0">
              <a:solidFill>
                <a:prstClr val="black"/>
              </a:solidFill>
              <a:latin typeface="Times New Roman" panose="02020603050405020304" pitchFamily="18" charset="0"/>
              <a:cs typeface="Times New Roman" panose="02020603050405020304" pitchFamily="18" charset="0"/>
            </a:endParaRPr>
          </a:p>
          <a:p>
            <a:pPr marL="492125" lvl="0" indent="-478155" algn="just">
              <a:spcBef>
                <a:spcPts val="600"/>
              </a:spcBef>
              <a:spcAft>
                <a:spcPts val="600"/>
              </a:spcAft>
              <a:buAutoNum type="circleNumDbPlain"/>
            </a:pPr>
            <a:r>
              <a:rPr kumimoji="1" lang="zh-CN" altLang="en-US" sz="2400" dirty="0">
                <a:solidFill>
                  <a:prstClr val="black"/>
                </a:solidFill>
                <a:latin typeface="Times New Roman" panose="02020603050405020304" pitchFamily="18" charset="0"/>
                <a:cs typeface="Times New Roman" panose="02020603050405020304" pitchFamily="18" charset="0"/>
              </a:rPr>
              <a:t>测试记录：不同距离、不同说话音量下输出电压大小。</a:t>
            </a:r>
            <a:endParaRPr kumimoji="1" lang="en-US" altLang="zh-CN" sz="2400" dirty="0">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left)">
                                      <p:cBhvr>
                                        <p:cTn id="12" dur="1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wipe(left)">
                                      <p:cBhvr>
                                        <p:cTn id="17" dur="1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wipe(left)">
                                      <p:cBhvr>
                                        <p:cTn id="22" dur="1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wipe(left)">
                                      <p:cBhvr>
                                        <p:cTn id="27" dur="1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wipe(left)">
                                      <p:cBhvr>
                                        <p:cTn id="32" dur="1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wipe(left)">
                                      <p:cBhvr>
                                        <p:cTn id="37" dur="1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框架 1">
            <a:hlinkClick r:id="rId1" action="ppaction://hlinksldjump"/>
          </p:cNvPr>
          <p:cNvSpPr/>
          <p:nvPr/>
        </p:nvSpPr>
        <p:spPr>
          <a:xfrm>
            <a:off x="253210" y="897001"/>
            <a:ext cx="4078014" cy="756744"/>
          </a:xfrm>
          <a:prstGeom prst="fram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2400" dirty="0">
                <a:solidFill>
                  <a:schemeClr val="tx1"/>
                </a:solidFill>
                <a:latin typeface="Times New Roman" panose="02020603050405020304" pitchFamily="18" charset="0"/>
                <a:cs typeface="Times New Roman" panose="02020603050405020304" pitchFamily="18" charset="0"/>
              </a:rPr>
              <a:t>1.</a:t>
            </a:r>
            <a:r>
              <a:rPr kumimoji="1" lang="zh-CN" altLang="en-US" sz="2400" dirty="0">
                <a:solidFill>
                  <a:schemeClr val="tx1"/>
                </a:solidFill>
                <a:latin typeface="Times New Roman" panose="02020603050405020304" pitchFamily="18" charset="0"/>
                <a:cs typeface="Times New Roman" panose="02020603050405020304" pitchFamily="18" charset="0"/>
              </a:rPr>
              <a:t>系统方框图</a:t>
            </a:r>
            <a:endParaRPr kumimoji="1" lang="zh-CN" altLang="en-US" sz="2400" dirty="0">
              <a:solidFill>
                <a:schemeClr val="tx1"/>
              </a:solidFill>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stretch>
            <a:fillRect/>
          </a:stretch>
        </p:blipFill>
        <p:spPr>
          <a:xfrm>
            <a:off x="6954981" y="786161"/>
            <a:ext cx="4800600" cy="1776493"/>
          </a:xfrm>
          <a:prstGeom prst="rect">
            <a:avLst/>
          </a:prstGeom>
        </p:spPr>
      </p:pic>
      <p:sp>
        <p:nvSpPr>
          <p:cNvPr id="5" name="文本框 4"/>
          <p:cNvSpPr txBox="1"/>
          <p:nvPr/>
        </p:nvSpPr>
        <p:spPr>
          <a:xfrm>
            <a:off x="253209" y="1953491"/>
            <a:ext cx="3680161" cy="461665"/>
          </a:xfrm>
          <a:prstGeom prst="rect">
            <a:avLst/>
          </a:prstGeom>
          <a:noFill/>
        </p:spPr>
        <p:txBody>
          <a:bodyPr wrap="square" rtlCol="0">
            <a:spAutoFit/>
          </a:bodyPr>
          <a:lstStyle/>
          <a:p>
            <a:r>
              <a:rPr kumimoji="1" lang="en-US" altLang="zh-CN" sz="2400" b="1" dirty="0"/>
              <a:t>⭕️</a:t>
            </a:r>
            <a:r>
              <a:rPr kumimoji="1" lang="zh-CN" altLang="en-US" sz="2400" b="1" dirty="0"/>
              <a:t> 语音信号调理电路</a:t>
            </a:r>
            <a:endParaRPr kumimoji="1" lang="zh-CN" altLang="en-US" sz="2400" b="1" dirty="0"/>
          </a:p>
        </p:txBody>
      </p:sp>
      <p:sp>
        <p:nvSpPr>
          <p:cNvPr id="6" name="文本框 5"/>
          <p:cNvSpPr txBox="1"/>
          <p:nvPr/>
        </p:nvSpPr>
        <p:spPr>
          <a:xfrm>
            <a:off x="1134651" y="2562654"/>
            <a:ext cx="10620929" cy="4185761"/>
          </a:xfrm>
          <a:prstGeom prst="rect">
            <a:avLst/>
          </a:prstGeom>
          <a:noFill/>
        </p:spPr>
        <p:txBody>
          <a:bodyPr wrap="square" rtlCol="0">
            <a:spAutoFit/>
          </a:bodyPr>
          <a:lstStyle/>
          <a:p>
            <a:pPr>
              <a:spcBef>
                <a:spcPts val="600"/>
              </a:spcBef>
              <a:spcAft>
                <a:spcPts val="600"/>
              </a:spcAft>
            </a:pPr>
            <a:r>
              <a:rPr kumimoji="1" lang="zh-CN" altLang="en-US" sz="2400" dirty="0">
                <a:latin typeface="Times New Roman" panose="02020603050405020304" pitchFamily="18" charset="0"/>
                <a:cs typeface="Times New Roman" panose="02020603050405020304" pitchFamily="18" charset="0"/>
              </a:rPr>
              <a:t>语音信号调理电路</a:t>
            </a:r>
            <a:r>
              <a:rPr kumimoji="1" lang="en-US" altLang="zh-CN" sz="2400" dirty="0">
                <a:latin typeface="Times New Roman" panose="02020603050405020304" pitchFamily="18" charset="0"/>
                <a:cs typeface="Times New Roman" panose="02020603050405020304" pitchFamily="18" charset="0"/>
              </a:rPr>
              <a:t>=</a:t>
            </a:r>
            <a:r>
              <a:rPr kumimoji="1" lang="zh-CN" altLang="en-US" sz="2400" dirty="0">
                <a:latin typeface="Times New Roman" panose="02020603050405020304" pitchFamily="18" charset="0"/>
                <a:cs typeface="Times New Roman" panose="02020603050405020304" pitchFamily="18" charset="0"/>
              </a:rPr>
              <a:t>话筒</a:t>
            </a:r>
            <a:r>
              <a:rPr kumimoji="1" lang="en-US" altLang="zh-CN" sz="2400" dirty="0">
                <a:latin typeface="Times New Roman" panose="02020603050405020304" pitchFamily="18" charset="0"/>
                <a:cs typeface="Times New Roman" panose="02020603050405020304" pitchFamily="18" charset="0"/>
              </a:rPr>
              <a:t>+</a:t>
            </a:r>
            <a:r>
              <a:rPr kumimoji="1" lang="zh-CN" altLang="en-US" sz="2400" dirty="0">
                <a:latin typeface="Times New Roman" panose="02020603050405020304" pitchFamily="18" charset="0"/>
                <a:cs typeface="Times New Roman" panose="02020603050405020304" pitchFamily="18" charset="0"/>
              </a:rPr>
              <a:t>放大</a:t>
            </a:r>
            <a:r>
              <a:rPr kumimoji="1" lang="en-US" altLang="zh-CN" sz="2400" dirty="0">
                <a:latin typeface="Times New Roman" panose="02020603050405020304" pitchFamily="18" charset="0"/>
                <a:cs typeface="Times New Roman" panose="02020603050405020304" pitchFamily="18" charset="0"/>
              </a:rPr>
              <a:t>+</a:t>
            </a:r>
            <a:r>
              <a:rPr kumimoji="1" lang="zh-CN" altLang="en-US" sz="2400" dirty="0">
                <a:latin typeface="Times New Roman" panose="02020603050405020304" pitchFamily="18" charset="0"/>
                <a:cs typeface="Times New Roman" panose="02020603050405020304" pitchFamily="18" charset="0"/>
              </a:rPr>
              <a:t>前级带通滤波。</a:t>
            </a:r>
            <a:endParaRPr kumimoji="1" lang="en-US" altLang="zh-CN" sz="2400" dirty="0">
              <a:latin typeface="Times New Roman" panose="02020603050405020304" pitchFamily="18" charset="0"/>
              <a:cs typeface="Times New Roman" panose="02020603050405020304" pitchFamily="18" charset="0"/>
            </a:endParaRPr>
          </a:p>
          <a:p>
            <a:pPr marL="285750" indent="-285750">
              <a:spcBef>
                <a:spcPts val="600"/>
              </a:spcBef>
              <a:spcAft>
                <a:spcPts val="600"/>
              </a:spcAft>
              <a:buFont typeface="Wingdings" panose="05000000000000000000" pitchFamily="2" charset="2"/>
              <a:buChar char="l"/>
            </a:pPr>
            <a:r>
              <a:rPr kumimoji="1" lang="zh-CN" altLang="en-US" sz="2400" b="1" dirty="0">
                <a:latin typeface="Times New Roman" panose="02020603050405020304" pitchFamily="18" charset="0"/>
                <a:cs typeface="Times New Roman" panose="02020603050405020304" pitchFamily="18" charset="0"/>
              </a:rPr>
              <a:t>话筒：</a:t>
            </a:r>
            <a:r>
              <a:rPr kumimoji="1" lang="zh-CN" altLang="en-US" sz="2400" dirty="0">
                <a:latin typeface="Times New Roman" panose="02020603050405020304" pitchFamily="18" charset="0"/>
                <a:cs typeface="Times New Roman" panose="02020603050405020304" pitchFamily="18" charset="0"/>
                <a:hlinkClick r:id="rId3" action="ppaction://hlinksldjump"/>
              </a:rPr>
              <a:t>驻极体话筒</a:t>
            </a:r>
            <a:r>
              <a:rPr kumimoji="1" lang="zh-CN" altLang="en-US" sz="2400" dirty="0">
                <a:latin typeface="Times New Roman" panose="02020603050405020304" pitchFamily="18" charset="0"/>
                <a:cs typeface="Times New Roman" panose="02020603050405020304" pitchFamily="18" charset="0"/>
              </a:rPr>
              <a:t>。</a:t>
            </a:r>
            <a:endParaRPr kumimoji="1" lang="en-US" altLang="zh-CN" sz="2400" dirty="0">
              <a:latin typeface="Times New Roman" panose="02020603050405020304" pitchFamily="18" charset="0"/>
              <a:cs typeface="Times New Roman" panose="02020603050405020304" pitchFamily="18" charset="0"/>
            </a:endParaRPr>
          </a:p>
          <a:p>
            <a:pPr marL="800100" lvl="1" indent="-342900">
              <a:spcBef>
                <a:spcPts val="600"/>
              </a:spcBef>
              <a:spcAft>
                <a:spcPts val="600"/>
              </a:spcAft>
              <a:buFont typeface="Wingdings" panose="05000000000000000000" pitchFamily="2" charset="2"/>
              <a:buChar char="ü"/>
            </a:pPr>
            <a:r>
              <a:rPr kumimoji="1" lang="zh-CN" altLang="en-US" sz="2400" dirty="0">
                <a:latin typeface="Times New Roman" panose="02020603050405020304" pitchFamily="18" charset="0"/>
                <a:cs typeface="Times New Roman" panose="02020603050405020304" pitchFamily="18" charset="0"/>
              </a:rPr>
              <a:t>话筒就是调理电路的信号源。需要了解：</a:t>
            </a:r>
            <a:r>
              <a:rPr kumimoji="1" lang="en-US" altLang="zh-CN" sz="2400" dirty="0">
                <a:latin typeface="Times New Roman" panose="02020603050405020304" pitchFamily="18" charset="0"/>
                <a:cs typeface="Times New Roman" panose="02020603050405020304" pitchFamily="18" charset="0"/>
              </a:rPr>
              <a:t>①</a:t>
            </a:r>
            <a:r>
              <a:rPr kumimoji="1" lang="zh-CN" altLang="en-US" sz="2400" dirty="0">
                <a:latin typeface="Times New Roman" panose="02020603050405020304" pitchFamily="18" charset="0"/>
                <a:cs typeface="Times New Roman" panose="02020603050405020304" pitchFamily="18" charset="0"/>
              </a:rPr>
              <a:t> 信号源内阻；</a:t>
            </a:r>
            <a:r>
              <a:rPr kumimoji="1" lang="en-US" altLang="zh-CN" sz="2400" dirty="0">
                <a:latin typeface="Times New Roman" panose="02020603050405020304" pitchFamily="18" charset="0"/>
                <a:cs typeface="Times New Roman" panose="02020603050405020304" pitchFamily="18" charset="0"/>
              </a:rPr>
              <a:t>②</a:t>
            </a:r>
            <a:r>
              <a:rPr kumimoji="1" lang="zh-CN" altLang="en-US" sz="2400" dirty="0">
                <a:latin typeface="Times New Roman" panose="02020603050405020304" pitchFamily="18" charset="0"/>
                <a:cs typeface="Times New Roman" panose="02020603050405020304" pitchFamily="18" charset="0"/>
              </a:rPr>
              <a:t> 输出幅度。</a:t>
            </a:r>
            <a:endParaRPr kumimoji="1" lang="en-US" altLang="zh-CN" sz="2400" dirty="0">
              <a:latin typeface="Times New Roman" panose="02020603050405020304" pitchFamily="18" charset="0"/>
              <a:cs typeface="Times New Roman" panose="02020603050405020304" pitchFamily="18" charset="0"/>
            </a:endParaRPr>
          </a:p>
          <a:p>
            <a:pPr marL="800100" lvl="1" indent="-342900">
              <a:spcBef>
                <a:spcPts val="600"/>
              </a:spcBef>
              <a:spcAft>
                <a:spcPts val="600"/>
              </a:spcAft>
              <a:buFont typeface="Wingdings" panose="05000000000000000000" pitchFamily="2" charset="2"/>
              <a:buChar char="ü"/>
            </a:pPr>
            <a:r>
              <a:rPr kumimoji="1" lang="zh-CN" altLang="en-US" sz="2400" dirty="0">
                <a:latin typeface="Times New Roman" panose="02020603050405020304" pitchFamily="18" charset="0"/>
                <a:cs typeface="Times New Roman" panose="02020603050405020304" pitchFamily="18" charset="0"/>
              </a:rPr>
              <a:t>驻极体话筒输出阻抗（内阻）：几千欧姆；输出幅度；几毫伏</a:t>
            </a:r>
            <a:r>
              <a:rPr kumimoji="1" lang="en-US" altLang="zh-CN" sz="2400" dirty="0">
                <a:latin typeface="Times New Roman" panose="02020603050405020304" pitchFamily="18" charset="0"/>
                <a:cs typeface="Times New Roman" panose="02020603050405020304" pitchFamily="18" charset="0"/>
              </a:rPr>
              <a:t>~</a:t>
            </a:r>
            <a:r>
              <a:rPr kumimoji="1" lang="zh-CN" altLang="en-US" sz="2400" dirty="0">
                <a:latin typeface="Times New Roman" panose="02020603050405020304" pitchFamily="18" charset="0"/>
                <a:cs typeface="Times New Roman" panose="02020603050405020304" pitchFamily="18" charset="0"/>
              </a:rPr>
              <a:t>几十毫伏。</a:t>
            </a:r>
            <a:r>
              <a:rPr kumimoji="1" lang="en-US" altLang="zh-CN" sz="2400" dirty="0">
                <a:latin typeface="Times New Roman" panose="02020603050405020304" pitchFamily="18" charset="0"/>
                <a:cs typeface="Times New Roman" panose="02020603050405020304" pitchFamily="18" charset="0"/>
              </a:rPr>
              <a:t>——</a:t>
            </a:r>
            <a:r>
              <a:rPr kumimoji="1" lang="zh-CN" altLang="en-US" sz="2400" dirty="0">
                <a:latin typeface="Times New Roman" panose="02020603050405020304" pitchFamily="18" charset="0"/>
                <a:cs typeface="Times New Roman" panose="02020603050405020304" pitchFamily="18" charset="0"/>
              </a:rPr>
              <a:t>两者都可以通过测量得到。</a:t>
            </a:r>
            <a:endParaRPr kumimoji="1" lang="en-US" altLang="zh-CN" sz="2400" dirty="0">
              <a:latin typeface="Times New Roman" panose="02020603050405020304" pitchFamily="18" charset="0"/>
              <a:cs typeface="Times New Roman" panose="02020603050405020304" pitchFamily="18" charset="0"/>
            </a:endParaRPr>
          </a:p>
          <a:p>
            <a:pPr marL="800100" lvl="1" indent="-342900">
              <a:spcBef>
                <a:spcPts val="600"/>
              </a:spcBef>
              <a:spcAft>
                <a:spcPts val="600"/>
              </a:spcAft>
              <a:buFont typeface="Wingdings" panose="05000000000000000000" pitchFamily="2" charset="2"/>
              <a:buChar char="ü"/>
            </a:pPr>
            <a:r>
              <a:rPr kumimoji="1" lang="zh-CN" altLang="en-US" sz="2400" dirty="0">
                <a:latin typeface="Times New Roman" panose="02020603050405020304" pitchFamily="18" charset="0"/>
                <a:cs typeface="Times New Roman" panose="02020603050405020304" pitchFamily="18" charset="0"/>
              </a:rPr>
              <a:t>信号源的内阻决定了后续放大器的输入阻抗要求；信号幅度决定了放大器增益要求。</a:t>
            </a:r>
            <a:endParaRPr kumimoji="1" lang="en-US" altLang="zh-CN" sz="2400" dirty="0">
              <a:latin typeface="Times New Roman" panose="02020603050405020304" pitchFamily="18" charset="0"/>
              <a:cs typeface="Times New Roman" panose="02020603050405020304" pitchFamily="18" charset="0"/>
            </a:endParaRPr>
          </a:p>
          <a:p>
            <a:pPr marL="800100" lvl="1" indent="-342900">
              <a:spcBef>
                <a:spcPts val="600"/>
              </a:spcBef>
              <a:spcAft>
                <a:spcPts val="600"/>
              </a:spcAft>
              <a:buFont typeface="Wingdings" panose="05000000000000000000" pitchFamily="2" charset="2"/>
              <a:buChar char="ü"/>
            </a:pPr>
            <a:r>
              <a:rPr kumimoji="1" lang="zh-CN" altLang="en-US" sz="2400" dirty="0">
                <a:latin typeface="Times New Roman" panose="02020603050405020304" pitchFamily="18" charset="0"/>
                <a:cs typeface="Times New Roman" panose="02020603050405020304" pitchFamily="18" charset="0"/>
              </a:rPr>
              <a:t>在驻极体话筒的输出端对地接入一个电容，可以实现低通滤波。详见</a:t>
            </a:r>
            <a:r>
              <a:rPr kumimoji="1" lang="zh-CN" altLang="en-US" sz="2400" dirty="0">
                <a:latin typeface="Times New Roman" panose="02020603050405020304" pitchFamily="18" charset="0"/>
                <a:cs typeface="Times New Roman" panose="02020603050405020304" pitchFamily="18" charset="0"/>
                <a:hlinkClick r:id="rId3" action="ppaction://hlinksldjump"/>
              </a:rPr>
              <a:t>驻极体话筒</a:t>
            </a:r>
            <a:r>
              <a:rPr kumimoji="1" lang="zh-CN" altLang="en-US" sz="2400" dirty="0">
                <a:latin typeface="Times New Roman" panose="02020603050405020304" pitchFamily="18" charset="0"/>
                <a:cs typeface="Times New Roman" panose="02020603050405020304" pitchFamily="18" charset="0"/>
              </a:rPr>
              <a:t>。</a:t>
            </a:r>
            <a:endParaRPr kumimoji="1" lang="en-US" altLang="zh-C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1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1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left)">
                                      <p:cBhvr>
                                        <p:cTn id="17" dur="1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left)">
                                      <p:cBhvr>
                                        <p:cTn id="22" dur="1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wipe(left)">
                                      <p:cBhvr>
                                        <p:cTn id="27" dur="1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wipe(left)">
                                      <p:cBhvr>
                                        <p:cTn id="32" dur="1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框架 1">
            <a:hlinkClick r:id="rId1" action="ppaction://hlinksldjump"/>
          </p:cNvPr>
          <p:cNvSpPr/>
          <p:nvPr/>
        </p:nvSpPr>
        <p:spPr>
          <a:xfrm>
            <a:off x="252000" y="896400"/>
            <a:ext cx="4078014" cy="756744"/>
          </a:xfrm>
          <a:prstGeom prst="fram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2400" dirty="0">
                <a:solidFill>
                  <a:schemeClr val="tx1"/>
                </a:solidFill>
                <a:latin typeface="Times New Roman" panose="02020603050405020304" pitchFamily="18" charset="0"/>
                <a:cs typeface="Times New Roman" panose="02020603050405020304" pitchFamily="18" charset="0"/>
              </a:rPr>
              <a:t>2.</a:t>
            </a:r>
            <a:r>
              <a:rPr kumimoji="1" lang="zh-CN" altLang="en-US" sz="2400" dirty="0">
                <a:solidFill>
                  <a:schemeClr val="tx1"/>
                </a:solidFill>
                <a:latin typeface="Times New Roman" panose="02020603050405020304" pitchFamily="18" charset="0"/>
                <a:cs typeface="Times New Roman" panose="02020603050405020304" pitchFamily="18" charset="0"/>
              </a:rPr>
              <a:t>语音调理电路测试</a:t>
            </a:r>
            <a:endParaRPr kumimoji="1" lang="zh-CN" altLang="en-US" sz="2400" dirty="0">
              <a:solidFill>
                <a:schemeClr val="tx1"/>
              </a:solidFill>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2"/>
          <a:stretch>
            <a:fillRect/>
          </a:stretch>
        </p:blipFill>
        <p:spPr>
          <a:xfrm>
            <a:off x="8854334" y="896400"/>
            <a:ext cx="2945122" cy="3338946"/>
          </a:xfrm>
          <a:prstGeom prst="rect">
            <a:avLst/>
          </a:prstGeom>
        </p:spPr>
      </p:pic>
      <p:sp>
        <p:nvSpPr>
          <p:cNvPr id="4" name="矩形 3"/>
          <p:cNvSpPr/>
          <p:nvPr/>
        </p:nvSpPr>
        <p:spPr>
          <a:xfrm>
            <a:off x="392544" y="2011805"/>
            <a:ext cx="8321965" cy="3662541"/>
          </a:xfrm>
          <a:prstGeom prst="rect">
            <a:avLst/>
          </a:prstGeom>
        </p:spPr>
        <p:txBody>
          <a:bodyPr wrap="square">
            <a:spAutoFit/>
          </a:bodyPr>
          <a:lstStyle/>
          <a:p>
            <a:pPr marL="492125" lvl="0" indent="-478155" algn="just">
              <a:spcBef>
                <a:spcPts val="600"/>
              </a:spcBef>
              <a:spcAft>
                <a:spcPts val="600"/>
              </a:spcAft>
              <a:buAutoNum type="circleNumDbPlain"/>
            </a:pPr>
            <a:r>
              <a:rPr kumimoji="1" lang="zh-CN" altLang="en-US" sz="2400" dirty="0">
                <a:solidFill>
                  <a:prstClr val="black"/>
                </a:solidFill>
                <a:latin typeface="Times New Roman" panose="02020603050405020304" pitchFamily="18" charset="0"/>
                <a:cs typeface="Times New Roman" panose="02020603050405020304" pitchFamily="18" charset="0"/>
              </a:rPr>
              <a:t>图中电阻</a:t>
            </a:r>
            <a:r>
              <a:rPr kumimoji="1" lang="en-US" altLang="zh-CN" sz="2400" dirty="0">
                <a:solidFill>
                  <a:prstClr val="black"/>
                </a:solidFill>
                <a:latin typeface="Times New Roman" panose="02020603050405020304" pitchFamily="18" charset="0"/>
                <a:cs typeface="Times New Roman" panose="02020603050405020304" pitchFamily="18" charset="0"/>
              </a:rPr>
              <a:t>R</a:t>
            </a:r>
            <a:r>
              <a:rPr kumimoji="1" lang="en-US" altLang="zh-CN" sz="2400" i="1" dirty="0">
                <a:solidFill>
                  <a:prstClr val="black"/>
                </a:solidFill>
                <a:latin typeface="Times New Roman" panose="02020603050405020304" pitchFamily="18" charset="0"/>
                <a:cs typeface="Times New Roman" panose="02020603050405020304" pitchFamily="18" charset="0"/>
              </a:rPr>
              <a:t>f</a:t>
            </a:r>
            <a:r>
              <a:rPr kumimoji="1" lang="zh-CN" altLang="en-US" sz="2400" dirty="0">
                <a:solidFill>
                  <a:prstClr val="black"/>
                </a:solidFill>
                <a:latin typeface="Times New Roman" panose="02020603050405020304" pitchFamily="18" charset="0"/>
                <a:cs typeface="Times New Roman" panose="02020603050405020304" pitchFamily="18" charset="0"/>
              </a:rPr>
              <a:t>采用电位器，使得放大器增益可调。</a:t>
            </a:r>
            <a:endParaRPr kumimoji="1" lang="en-US" altLang="zh-CN" sz="2400" dirty="0">
              <a:solidFill>
                <a:prstClr val="black"/>
              </a:solidFill>
              <a:latin typeface="Times New Roman" panose="02020603050405020304" pitchFamily="18" charset="0"/>
              <a:cs typeface="Times New Roman" panose="02020603050405020304" pitchFamily="18" charset="0"/>
            </a:endParaRPr>
          </a:p>
          <a:p>
            <a:pPr marL="492125" lvl="0" indent="-478155" algn="just">
              <a:spcBef>
                <a:spcPts val="600"/>
              </a:spcBef>
              <a:spcAft>
                <a:spcPts val="600"/>
              </a:spcAft>
              <a:buAutoNum type="circleNumDbPlain"/>
            </a:pPr>
            <a:r>
              <a:rPr kumimoji="1" lang="zh-CN" altLang="en-US" sz="2400" dirty="0">
                <a:solidFill>
                  <a:prstClr val="black"/>
                </a:solidFill>
                <a:latin typeface="Times New Roman" panose="02020603050405020304" pitchFamily="18" charset="0"/>
                <a:cs typeface="Times New Roman" panose="02020603050405020304" pitchFamily="18" charset="0"/>
              </a:rPr>
              <a:t>用示波器测量放大器输出波形。</a:t>
            </a:r>
            <a:endParaRPr kumimoji="1" lang="en-US" altLang="zh-CN" sz="2400" dirty="0">
              <a:solidFill>
                <a:prstClr val="black"/>
              </a:solidFill>
              <a:latin typeface="Times New Roman" panose="02020603050405020304" pitchFamily="18" charset="0"/>
              <a:cs typeface="Times New Roman" panose="02020603050405020304" pitchFamily="18" charset="0"/>
            </a:endParaRPr>
          </a:p>
          <a:p>
            <a:pPr marL="492125" lvl="0" indent="-478155" algn="just">
              <a:spcBef>
                <a:spcPts val="600"/>
              </a:spcBef>
              <a:spcAft>
                <a:spcPts val="600"/>
              </a:spcAft>
              <a:buAutoNum type="circleNumDbPlain"/>
            </a:pPr>
            <a:r>
              <a:rPr kumimoji="1" lang="zh-CN" altLang="en-US" sz="2400" dirty="0">
                <a:solidFill>
                  <a:prstClr val="black"/>
                </a:solidFill>
                <a:latin typeface="Times New Roman" panose="02020603050405020304" pitchFamily="18" charset="0"/>
                <a:cs typeface="Times New Roman" panose="02020603050405020304" pitchFamily="18" charset="0"/>
              </a:rPr>
              <a:t>对着话筒大声说话，调节增益，使得输出波形较大但是不失真。</a:t>
            </a:r>
            <a:endParaRPr kumimoji="1" lang="en-US" altLang="zh-CN" sz="2400" dirty="0">
              <a:solidFill>
                <a:prstClr val="black"/>
              </a:solidFill>
              <a:latin typeface="Times New Roman" panose="02020603050405020304" pitchFamily="18" charset="0"/>
              <a:cs typeface="Times New Roman" panose="02020603050405020304" pitchFamily="18" charset="0"/>
            </a:endParaRPr>
          </a:p>
          <a:p>
            <a:pPr marL="492125" lvl="0" indent="-478155" algn="just">
              <a:spcBef>
                <a:spcPts val="600"/>
              </a:spcBef>
              <a:spcAft>
                <a:spcPts val="600"/>
              </a:spcAft>
              <a:buAutoNum type="circleNumDbPlain"/>
            </a:pPr>
            <a:r>
              <a:rPr kumimoji="1" lang="zh-CN" altLang="en-US" sz="2400" dirty="0">
                <a:solidFill>
                  <a:prstClr val="black"/>
                </a:solidFill>
                <a:latin typeface="Times New Roman" panose="02020603050405020304" pitchFamily="18" charset="0"/>
                <a:cs typeface="Times New Roman" panose="02020603050405020304" pitchFamily="18" charset="0"/>
              </a:rPr>
              <a:t>用信号源代替话筒，测量放大器低端截止频率，应该在</a:t>
            </a:r>
            <a:r>
              <a:rPr kumimoji="1" lang="en-US" altLang="zh-CN" sz="2400" dirty="0">
                <a:solidFill>
                  <a:prstClr val="black"/>
                </a:solidFill>
                <a:latin typeface="Times New Roman" panose="02020603050405020304" pitchFamily="18" charset="0"/>
                <a:cs typeface="Times New Roman" panose="02020603050405020304" pitchFamily="18" charset="0"/>
              </a:rPr>
              <a:t>300Hz</a:t>
            </a:r>
            <a:r>
              <a:rPr kumimoji="1" lang="zh-CN" altLang="en-US" sz="2400" dirty="0">
                <a:solidFill>
                  <a:prstClr val="black"/>
                </a:solidFill>
                <a:latin typeface="Times New Roman" panose="02020603050405020304" pitchFamily="18" charset="0"/>
                <a:cs typeface="Times New Roman" panose="02020603050405020304" pitchFamily="18" charset="0"/>
              </a:rPr>
              <a:t>，如果偏离较大，更换</a:t>
            </a:r>
            <a:r>
              <a:rPr kumimoji="1" lang="en-US" altLang="zh-CN" sz="2400" dirty="0">
                <a:solidFill>
                  <a:prstClr val="black"/>
                </a:solidFill>
                <a:latin typeface="Times New Roman" panose="02020603050405020304" pitchFamily="18" charset="0"/>
                <a:cs typeface="Times New Roman" panose="02020603050405020304" pitchFamily="18" charset="0"/>
              </a:rPr>
              <a:t>C1</a:t>
            </a:r>
            <a:r>
              <a:rPr kumimoji="1" lang="zh-CN" altLang="en-US" sz="2400" dirty="0">
                <a:solidFill>
                  <a:prstClr val="black"/>
                </a:solidFill>
                <a:latin typeface="Times New Roman" panose="02020603050405020304" pitchFamily="18" charset="0"/>
                <a:cs typeface="Times New Roman" panose="02020603050405020304" pitchFamily="18" charset="0"/>
              </a:rPr>
              <a:t>的取值。</a:t>
            </a:r>
            <a:endParaRPr kumimoji="1" lang="en-US" altLang="zh-CN" sz="2400" dirty="0">
              <a:solidFill>
                <a:prstClr val="black"/>
              </a:solidFill>
              <a:latin typeface="Times New Roman" panose="02020603050405020304" pitchFamily="18" charset="0"/>
              <a:cs typeface="Times New Roman" panose="02020603050405020304" pitchFamily="18" charset="0"/>
            </a:endParaRPr>
          </a:p>
          <a:p>
            <a:pPr marL="492125" lvl="0" indent="-478155" algn="just">
              <a:spcBef>
                <a:spcPts val="600"/>
              </a:spcBef>
              <a:spcAft>
                <a:spcPts val="600"/>
              </a:spcAft>
              <a:buAutoNum type="circleNumDbPlain"/>
            </a:pPr>
            <a:r>
              <a:rPr kumimoji="1" lang="zh-CN" altLang="en-US" sz="2400" dirty="0">
                <a:solidFill>
                  <a:prstClr val="black"/>
                </a:solidFill>
                <a:latin typeface="Times New Roman" panose="02020603050405020304" pitchFamily="18" charset="0"/>
                <a:cs typeface="Times New Roman" panose="02020603050405020304" pitchFamily="18" charset="0"/>
              </a:rPr>
              <a:t>所有电源供电端需要接入去耦电容。去耦电容取</a:t>
            </a:r>
            <a:r>
              <a:rPr kumimoji="1" lang="en-US" altLang="zh-CN" sz="2400" dirty="0">
                <a:solidFill>
                  <a:prstClr val="black"/>
                </a:solidFill>
                <a:latin typeface="Times New Roman" panose="02020603050405020304" pitchFamily="18" charset="0"/>
                <a:cs typeface="Times New Roman" panose="02020603050405020304" pitchFamily="18" charset="0"/>
              </a:rPr>
              <a:t>100μF+0.01μF</a:t>
            </a:r>
            <a:r>
              <a:rPr kumimoji="1" lang="zh-CN" altLang="en-US" sz="2400" dirty="0">
                <a:solidFill>
                  <a:prstClr val="black"/>
                </a:solidFill>
                <a:latin typeface="Times New Roman" panose="02020603050405020304" pitchFamily="18" charset="0"/>
                <a:cs typeface="Times New Roman" panose="02020603050405020304" pitchFamily="18" charset="0"/>
              </a:rPr>
              <a:t>。</a:t>
            </a:r>
            <a:endParaRPr kumimoji="1" lang="en-US" altLang="zh-CN" sz="2400" dirty="0">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1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1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left)">
                                      <p:cBhvr>
                                        <p:cTn id="27" dur="1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框架 1">
            <a:hlinkClick r:id="rId1" action="ppaction://hlinksldjump"/>
          </p:cNvPr>
          <p:cNvSpPr/>
          <p:nvPr/>
        </p:nvSpPr>
        <p:spPr>
          <a:xfrm>
            <a:off x="252000" y="896400"/>
            <a:ext cx="4078014" cy="756744"/>
          </a:xfrm>
          <a:prstGeom prst="fram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2400" dirty="0">
                <a:solidFill>
                  <a:schemeClr val="tx1"/>
                </a:solidFill>
                <a:latin typeface="Times New Roman" panose="02020603050405020304" pitchFamily="18" charset="0"/>
                <a:cs typeface="Times New Roman" panose="02020603050405020304" pitchFamily="18" charset="0"/>
              </a:rPr>
              <a:t>3.</a:t>
            </a:r>
            <a:r>
              <a:rPr kumimoji="1" lang="zh-CN" altLang="en-US" sz="2400" dirty="0">
                <a:solidFill>
                  <a:schemeClr val="tx1"/>
                </a:solidFill>
                <a:latin typeface="Times New Roman" panose="02020603050405020304" pitchFamily="18" charset="0"/>
                <a:cs typeface="Times New Roman" panose="02020603050405020304" pitchFamily="18" charset="0"/>
              </a:rPr>
              <a:t> 抗混叠滤波器测试</a:t>
            </a:r>
            <a:endParaRPr kumimoji="1" lang="zh-CN" altLang="en-US" sz="2400" dirty="0">
              <a:solidFill>
                <a:schemeClr val="tx1"/>
              </a:solidFill>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5087583" y="896400"/>
            <a:ext cx="6505017" cy="2917006"/>
          </a:xfrm>
          <a:prstGeom prst="rect">
            <a:avLst/>
          </a:prstGeom>
        </p:spPr>
      </p:pic>
      <p:sp>
        <p:nvSpPr>
          <p:cNvPr id="6" name="矩形 5"/>
          <p:cNvSpPr/>
          <p:nvPr/>
        </p:nvSpPr>
        <p:spPr>
          <a:xfrm>
            <a:off x="406400" y="2354903"/>
            <a:ext cx="4581238" cy="2616101"/>
          </a:xfrm>
          <a:prstGeom prst="rect">
            <a:avLst/>
          </a:prstGeom>
        </p:spPr>
        <p:txBody>
          <a:bodyPr wrap="square">
            <a:spAutoFit/>
          </a:bodyPr>
          <a:lstStyle/>
          <a:p>
            <a:pPr marL="492125" lvl="0" indent="-478155" algn="just">
              <a:spcBef>
                <a:spcPts val="600"/>
              </a:spcBef>
              <a:spcAft>
                <a:spcPts val="600"/>
              </a:spcAft>
              <a:buAutoNum type="circleNumDbPlain"/>
            </a:pPr>
            <a:r>
              <a:rPr kumimoji="1" lang="zh-CN" altLang="en-US" sz="2400" dirty="0">
                <a:solidFill>
                  <a:prstClr val="black"/>
                </a:solidFill>
                <a:latin typeface="Times New Roman" panose="02020603050405020304" pitchFamily="18" charset="0"/>
                <a:cs typeface="Times New Roman" panose="02020603050405020304" pitchFamily="18" charset="0"/>
              </a:rPr>
              <a:t>输入端采用信号源，</a:t>
            </a:r>
            <a:r>
              <a:rPr kumimoji="1" lang="en-US" altLang="zh-CN" sz="2400" dirty="0">
                <a:solidFill>
                  <a:prstClr val="black"/>
                </a:solidFill>
                <a:latin typeface="Times New Roman" panose="02020603050405020304" pitchFamily="18" charset="0"/>
                <a:cs typeface="Times New Roman" panose="02020603050405020304" pitchFamily="18" charset="0"/>
              </a:rPr>
              <a:t>1Vpp</a:t>
            </a:r>
            <a:r>
              <a:rPr kumimoji="1" lang="zh-CN" altLang="en-US" sz="2400" dirty="0">
                <a:solidFill>
                  <a:prstClr val="black"/>
                </a:solidFill>
                <a:latin typeface="Times New Roman" panose="02020603050405020304" pitchFamily="18" charset="0"/>
                <a:cs typeface="Times New Roman" panose="02020603050405020304" pitchFamily="18" charset="0"/>
              </a:rPr>
              <a:t>正弦波。</a:t>
            </a:r>
            <a:endParaRPr kumimoji="1" lang="en-US" altLang="zh-CN" sz="2400" dirty="0">
              <a:solidFill>
                <a:prstClr val="black"/>
              </a:solidFill>
              <a:latin typeface="Times New Roman" panose="02020603050405020304" pitchFamily="18" charset="0"/>
              <a:cs typeface="Times New Roman" panose="02020603050405020304" pitchFamily="18" charset="0"/>
            </a:endParaRPr>
          </a:p>
          <a:p>
            <a:pPr marL="492125" lvl="0" indent="-478155" algn="just">
              <a:spcBef>
                <a:spcPts val="600"/>
              </a:spcBef>
              <a:spcAft>
                <a:spcPts val="600"/>
              </a:spcAft>
              <a:buAutoNum type="circleNumDbPlain"/>
            </a:pPr>
            <a:r>
              <a:rPr kumimoji="1" lang="zh-CN" altLang="en-US" sz="2400" dirty="0">
                <a:solidFill>
                  <a:prstClr val="black"/>
                </a:solidFill>
                <a:latin typeface="Times New Roman" panose="02020603050405020304" pitchFamily="18" charset="0"/>
                <a:cs typeface="Times New Roman" panose="02020603050405020304" pitchFamily="18" charset="0"/>
              </a:rPr>
              <a:t>测量其高端截止频率，应该为</a:t>
            </a:r>
            <a:r>
              <a:rPr kumimoji="1" lang="en-US" altLang="zh-CN" sz="2400" dirty="0">
                <a:solidFill>
                  <a:prstClr val="black"/>
                </a:solidFill>
                <a:latin typeface="Times New Roman" panose="02020603050405020304" pitchFamily="18" charset="0"/>
                <a:cs typeface="Times New Roman" panose="02020603050405020304" pitchFamily="18" charset="0"/>
              </a:rPr>
              <a:t>3.4kHz</a:t>
            </a:r>
            <a:r>
              <a:rPr kumimoji="1" lang="zh-CN" altLang="en-US" sz="2400" dirty="0">
                <a:solidFill>
                  <a:prstClr val="black"/>
                </a:solidFill>
                <a:latin typeface="Times New Roman" panose="02020603050405020304" pitchFamily="18" charset="0"/>
                <a:cs typeface="Times New Roman" panose="02020603050405020304" pitchFamily="18" charset="0"/>
              </a:rPr>
              <a:t>。</a:t>
            </a:r>
            <a:endParaRPr kumimoji="1" lang="en-US" altLang="zh-CN" sz="2400" dirty="0">
              <a:solidFill>
                <a:prstClr val="black"/>
              </a:solidFill>
              <a:latin typeface="Times New Roman" panose="02020603050405020304" pitchFamily="18" charset="0"/>
              <a:cs typeface="Times New Roman" panose="02020603050405020304" pitchFamily="18" charset="0"/>
            </a:endParaRPr>
          </a:p>
          <a:p>
            <a:pPr marL="492125" lvl="0" indent="-478155" algn="just">
              <a:spcBef>
                <a:spcPts val="600"/>
              </a:spcBef>
              <a:spcAft>
                <a:spcPts val="600"/>
              </a:spcAft>
              <a:buAutoNum type="circleNumDbPlain"/>
            </a:pPr>
            <a:r>
              <a:rPr kumimoji="1" lang="zh-CN" altLang="en-US" sz="2400" dirty="0">
                <a:solidFill>
                  <a:prstClr val="black"/>
                </a:solidFill>
                <a:latin typeface="Times New Roman" panose="02020603050405020304" pitchFamily="18" charset="0"/>
                <a:cs typeface="Times New Roman" panose="02020603050405020304" pitchFamily="18" charset="0"/>
              </a:rPr>
              <a:t>如果偏差较大，更换合适的电容</a:t>
            </a:r>
            <a:r>
              <a:rPr kumimoji="1" lang="en-US" altLang="zh-CN" sz="2400" dirty="0">
                <a:solidFill>
                  <a:prstClr val="black"/>
                </a:solidFill>
                <a:latin typeface="Times New Roman" panose="02020603050405020304" pitchFamily="18" charset="0"/>
                <a:cs typeface="Times New Roman" panose="02020603050405020304" pitchFamily="18" charset="0"/>
              </a:rPr>
              <a:t>C</a:t>
            </a:r>
            <a:r>
              <a:rPr kumimoji="1" lang="zh-CN" altLang="en-US" sz="2400" dirty="0">
                <a:solidFill>
                  <a:prstClr val="black"/>
                </a:solidFill>
                <a:latin typeface="Times New Roman" panose="02020603050405020304" pitchFamily="18" charset="0"/>
                <a:cs typeface="Times New Roman" panose="02020603050405020304" pitchFamily="18" charset="0"/>
              </a:rPr>
              <a:t>取值。</a:t>
            </a:r>
            <a:endParaRPr kumimoji="1" lang="en-US" altLang="zh-CN" sz="2400" dirty="0">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1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wipe(left)">
                                      <p:cBhvr>
                                        <p:cTn id="17" dur="1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wipe(left)">
                                      <p:cBhvr>
                                        <p:cTn id="22" dur="1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框架 1">
            <a:hlinkClick r:id="rId1" action="ppaction://hlinksldjump"/>
          </p:cNvPr>
          <p:cNvSpPr/>
          <p:nvPr/>
        </p:nvSpPr>
        <p:spPr>
          <a:xfrm>
            <a:off x="252000" y="896400"/>
            <a:ext cx="4078014" cy="756744"/>
          </a:xfrm>
          <a:prstGeom prst="fram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2400" dirty="0">
                <a:solidFill>
                  <a:schemeClr val="tx1"/>
                </a:solidFill>
                <a:latin typeface="Times New Roman" panose="02020603050405020304" pitchFamily="18" charset="0"/>
                <a:cs typeface="Times New Roman" panose="02020603050405020304" pitchFamily="18" charset="0"/>
              </a:rPr>
              <a:t>4.</a:t>
            </a:r>
            <a:r>
              <a:rPr kumimoji="1" lang="zh-CN" altLang="en-US" sz="2400" dirty="0">
                <a:solidFill>
                  <a:schemeClr val="tx1"/>
                </a:solidFill>
                <a:latin typeface="Times New Roman" panose="02020603050405020304" pitchFamily="18" charset="0"/>
                <a:cs typeface="Times New Roman" panose="02020603050405020304" pitchFamily="18" charset="0"/>
              </a:rPr>
              <a:t> 功率放大器测试</a:t>
            </a:r>
            <a:endParaRPr kumimoji="1" lang="zh-CN" altLang="en-US" sz="2400" dirty="0">
              <a:solidFill>
                <a:schemeClr val="tx1"/>
              </a:solidFill>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2"/>
          <a:stretch>
            <a:fillRect/>
          </a:stretch>
        </p:blipFill>
        <p:spPr>
          <a:xfrm>
            <a:off x="7442408" y="1274772"/>
            <a:ext cx="4292600" cy="3378200"/>
          </a:xfrm>
          <a:prstGeom prst="rect">
            <a:avLst/>
          </a:prstGeom>
        </p:spPr>
      </p:pic>
      <p:sp>
        <p:nvSpPr>
          <p:cNvPr id="4" name="矩形 3"/>
          <p:cNvSpPr/>
          <p:nvPr/>
        </p:nvSpPr>
        <p:spPr>
          <a:xfrm>
            <a:off x="392544" y="2011805"/>
            <a:ext cx="6922656" cy="3508653"/>
          </a:xfrm>
          <a:prstGeom prst="rect">
            <a:avLst/>
          </a:prstGeom>
        </p:spPr>
        <p:txBody>
          <a:bodyPr wrap="square">
            <a:spAutoFit/>
          </a:bodyPr>
          <a:lstStyle/>
          <a:p>
            <a:pPr marL="492125" lvl="0" indent="-478155" algn="just">
              <a:spcBef>
                <a:spcPts val="600"/>
              </a:spcBef>
              <a:spcAft>
                <a:spcPts val="600"/>
              </a:spcAft>
              <a:buAutoNum type="circleNumDbPlain"/>
            </a:pPr>
            <a:r>
              <a:rPr kumimoji="1" lang="zh-CN" altLang="en-US" sz="2400" dirty="0">
                <a:solidFill>
                  <a:prstClr val="black"/>
                </a:solidFill>
                <a:latin typeface="Times New Roman" panose="02020603050405020304" pitchFamily="18" charset="0"/>
                <a:cs typeface="Times New Roman" panose="02020603050405020304" pitchFamily="18" charset="0"/>
              </a:rPr>
              <a:t>在输入端</a:t>
            </a:r>
            <a:r>
              <a:rPr kumimoji="1" lang="en-US" altLang="zh-CN" sz="2400" dirty="0">
                <a:solidFill>
                  <a:prstClr val="black"/>
                </a:solidFill>
                <a:latin typeface="Times New Roman" panose="02020603050405020304" pitchFamily="18" charset="0"/>
                <a:cs typeface="Times New Roman" panose="02020603050405020304" pitchFamily="18" charset="0"/>
              </a:rPr>
              <a:t>10kΩ</a:t>
            </a:r>
            <a:r>
              <a:rPr kumimoji="1" lang="zh-CN" altLang="en-US" sz="2400" dirty="0">
                <a:solidFill>
                  <a:prstClr val="black"/>
                </a:solidFill>
                <a:latin typeface="Times New Roman" panose="02020603050405020304" pitchFamily="18" charset="0"/>
                <a:cs typeface="Times New Roman" panose="02020603050405020304" pitchFamily="18" charset="0"/>
              </a:rPr>
              <a:t>电位器的上端串联一个</a:t>
            </a:r>
            <a:r>
              <a:rPr kumimoji="1" lang="en-US" altLang="zh-CN" sz="2400" dirty="0">
                <a:solidFill>
                  <a:prstClr val="black"/>
                </a:solidFill>
                <a:latin typeface="Times New Roman" panose="02020603050405020304" pitchFamily="18" charset="0"/>
                <a:cs typeface="Times New Roman" panose="02020603050405020304" pitchFamily="18" charset="0"/>
              </a:rPr>
              <a:t>200kΩ</a:t>
            </a:r>
            <a:r>
              <a:rPr kumimoji="1" lang="zh-CN" altLang="en-US" sz="2400" dirty="0">
                <a:solidFill>
                  <a:prstClr val="black"/>
                </a:solidFill>
                <a:latin typeface="Times New Roman" panose="02020603050405020304" pitchFamily="18" charset="0"/>
                <a:cs typeface="Times New Roman" panose="02020603050405020304" pitchFamily="18" charset="0"/>
              </a:rPr>
              <a:t>电阻，形成一个</a:t>
            </a:r>
            <a:r>
              <a:rPr kumimoji="1" lang="en-US" altLang="zh-CN" sz="2400" dirty="0">
                <a:solidFill>
                  <a:prstClr val="black"/>
                </a:solidFill>
                <a:latin typeface="Times New Roman" panose="02020603050405020304" pitchFamily="18" charset="0"/>
                <a:cs typeface="Times New Roman" panose="02020603050405020304" pitchFamily="18" charset="0"/>
              </a:rPr>
              <a:t>20∶1</a:t>
            </a:r>
            <a:r>
              <a:rPr kumimoji="1" lang="zh-CN" altLang="en-US" sz="2400" dirty="0">
                <a:solidFill>
                  <a:prstClr val="black"/>
                </a:solidFill>
                <a:latin typeface="Times New Roman" panose="02020603050405020304" pitchFamily="18" charset="0"/>
                <a:cs typeface="Times New Roman" panose="02020603050405020304" pitchFamily="18" charset="0"/>
              </a:rPr>
              <a:t>的衰减器。在</a:t>
            </a:r>
            <a:r>
              <a:rPr kumimoji="1" lang="en-US" altLang="zh-CN" sz="2400" dirty="0">
                <a:solidFill>
                  <a:prstClr val="black"/>
                </a:solidFill>
                <a:latin typeface="Times New Roman" panose="02020603050405020304" pitchFamily="18" charset="0"/>
                <a:cs typeface="Times New Roman" panose="02020603050405020304" pitchFamily="18" charset="0"/>
              </a:rPr>
              <a:t>100kΩ</a:t>
            </a:r>
            <a:r>
              <a:rPr kumimoji="1" lang="zh-CN" altLang="en-US" sz="2400" dirty="0">
                <a:solidFill>
                  <a:prstClr val="black"/>
                </a:solidFill>
                <a:latin typeface="Times New Roman" panose="02020603050405020304" pitchFamily="18" charset="0"/>
                <a:cs typeface="Times New Roman" panose="02020603050405020304" pitchFamily="18" charset="0"/>
              </a:rPr>
              <a:t>电阻的上端再串联一个电容进行隔直（可取</a:t>
            </a:r>
            <a:r>
              <a:rPr kumimoji="1" lang="en-US" altLang="zh-CN" sz="2400" dirty="0">
                <a:solidFill>
                  <a:prstClr val="black"/>
                </a:solidFill>
                <a:latin typeface="Times New Roman" panose="02020603050405020304" pitchFamily="18" charset="0"/>
                <a:cs typeface="Times New Roman" panose="02020603050405020304" pitchFamily="18" charset="0"/>
              </a:rPr>
              <a:t>1μF</a:t>
            </a:r>
            <a:r>
              <a:rPr kumimoji="1" lang="zh-CN" altLang="en-US" sz="2400" dirty="0">
                <a:solidFill>
                  <a:prstClr val="black"/>
                </a:solidFill>
                <a:latin typeface="Times New Roman" panose="02020603050405020304" pitchFamily="18" charset="0"/>
                <a:cs typeface="Times New Roman" panose="02020603050405020304" pitchFamily="18" charset="0"/>
              </a:rPr>
              <a:t>）。</a:t>
            </a:r>
            <a:endParaRPr kumimoji="1" lang="en-US" altLang="zh-CN" sz="2400" dirty="0">
              <a:solidFill>
                <a:prstClr val="black"/>
              </a:solidFill>
              <a:latin typeface="Times New Roman" panose="02020603050405020304" pitchFamily="18" charset="0"/>
              <a:cs typeface="Times New Roman" panose="02020603050405020304" pitchFamily="18" charset="0"/>
            </a:endParaRPr>
          </a:p>
          <a:p>
            <a:pPr marL="492125" lvl="0" indent="-478155" algn="just">
              <a:spcBef>
                <a:spcPts val="600"/>
              </a:spcBef>
              <a:spcAft>
                <a:spcPts val="600"/>
              </a:spcAft>
              <a:buAutoNum type="circleNumDbPlain"/>
            </a:pPr>
            <a:r>
              <a:rPr kumimoji="1" lang="zh-CN" altLang="en-US" sz="2400" dirty="0">
                <a:solidFill>
                  <a:prstClr val="black"/>
                </a:solidFill>
                <a:latin typeface="Times New Roman" panose="02020603050405020304" pitchFamily="18" charset="0"/>
                <a:cs typeface="Times New Roman" panose="02020603050405020304" pitchFamily="18" charset="0"/>
              </a:rPr>
              <a:t>用</a:t>
            </a:r>
            <a:r>
              <a:rPr kumimoji="1" lang="en-US" altLang="zh-CN" sz="2400" dirty="0">
                <a:solidFill>
                  <a:prstClr val="black"/>
                </a:solidFill>
                <a:latin typeface="Times New Roman" panose="02020603050405020304" pitchFamily="18" charset="0"/>
                <a:cs typeface="Times New Roman" panose="02020603050405020304" pitchFamily="18" charset="0"/>
              </a:rPr>
              <a:t>8Ω</a:t>
            </a:r>
            <a:r>
              <a:rPr kumimoji="1" lang="zh-CN" altLang="en-US" sz="2400" dirty="0">
                <a:solidFill>
                  <a:prstClr val="black"/>
                </a:solidFill>
                <a:latin typeface="Times New Roman" panose="02020603050405020304" pitchFamily="18" charset="0"/>
                <a:cs typeface="Times New Roman" panose="02020603050405020304" pitchFamily="18" charset="0"/>
              </a:rPr>
              <a:t>电阻代替扬声器及其相关网络。</a:t>
            </a:r>
            <a:endParaRPr kumimoji="1" lang="en-US" altLang="zh-CN" sz="2400" dirty="0">
              <a:solidFill>
                <a:prstClr val="black"/>
              </a:solidFill>
              <a:latin typeface="Times New Roman" panose="02020603050405020304" pitchFamily="18" charset="0"/>
              <a:cs typeface="Times New Roman" panose="02020603050405020304" pitchFamily="18" charset="0"/>
            </a:endParaRPr>
          </a:p>
          <a:p>
            <a:pPr marL="492125" lvl="0" indent="-478155" algn="just">
              <a:spcBef>
                <a:spcPts val="600"/>
              </a:spcBef>
              <a:spcAft>
                <a:spcPts val="600"/>
              </a:spcAft>
              <a:buAutoNum type="circleNumDbPlain"/>
            </a:pPr>
            <a:r>
              <a:rPr kumimoji="1" lang="zh-CN" altLang="en-US" sz="2400" dirty="0">
                <a:solidFill>
                  <a:prstClr val="black"/>
                </a:solidFill>
                <a:latin typeface="Times New Roman" panose="02020603050405020304" pitchFamily="18" charset="0"/>
                <a:cs typeface="Times New Roman" panose="02020603050405020304" pitchFamily="18" charset="0"/>
              </a:rPr>
              <a:t>输入端用信号源激励，</a:t>
            </a:r>
            <a:r>
              <a:rPr kumimoji="1" lang="en-US" altLang="zh-CN" sz="2400" dirty="0">
                <a:solidFill>
                  <a:prstClr val="black"/>
                </a:solidFill>
                <a:latin typeface="Times New Roman" panose="02020603050405020304" pitchFamily="18" charset="0"/>
                <a:cs typeface="Times New Roman" panose="02020603050405020304" pitchFamily="18" charset="0"/>
              </a:rPr>
              <a:t>1Vpp</a:t>
            </a:r>
            <a:r>
              <a:rPr kumimoji="1" lang="zh-CN" altLang="en-US" sz="2400" dirty="0">
                <a:solidFill>
                  <a:prstClr val="black"/>
                </a:solidFill>
                <a:latin typeface="Times New Roman" panose="02020603050405020304" pitchFamily="18" charset="0"/>
                <a:cs typeface="Times New Roman" panose="02020603050405020304" pitchFamily="18" charset="0"/>
              </a:rPr>
              <a:t>正弦波频率为</a:t>
            </a:r>
            <a:r>
              <a:rPr kumimoji="1" lang="en-US" altLang="zh-CN" sz="2400" dirty="0">
                <a:solidFill>
                  <a:prstClr val="black"/>
                </a:solidFill>
                <a:latin typeface="Times New Roman" panose="02020603050405020304" pitchFamily="18" charset="0"/>
                <a:cs typeface="Times New Roman" panose="02020603050405020304" pitchFamily="18" charset="0"/>
              </a:rPr>
              <a:t>300Hz~3400Hz</a:t>
            </a:r>
            <a:r>
              <a:rPr kumimoji="1" lang="zh-CN" altLang="en-US" sz="2400" dirty="0">
                <a:solidFill>
                  <a:prstClr val="black"/>
                </a:solidFill>
                <a:latin typeface="Times New Roman" panose="02020603050405020304" pitchFamily="18" charset="0"/>
                <a:cs typeface="Times New Roman" panose="02020603050405020304" pitchFamily="18" charset="0"/>
              </a:rPr>
              <a:t>。电位器调满，输出应该为</a:t>
            </a:r>
            <a:r>
              <a:rPr kumimoji="1" lang="en-US" altLang="zh-CN" sz="2400" dirty="0">
                <a:solidFill>
                  <a:prstClr val="black"/>
                </a:solidFill>
                <a:latin typeface="Times New Roman" panose="02020603050405020304" pitchFamily="18" charset="0"/>
                <a:cs typeface="Times New Roman" panose="02020603050405020304" pitchFamily="18" charset="0"/>
              </a:rPr>
              <a:t>1Vpp</a:t>
            </a:r>
            <a:r>
              <a:rPr kumimoji="1" lang="zh-CN" altLang="en-US" sz="2400" dirty="0">
                <a:solidFill>
                  <a:prstClr val="black"/>
                </a:solidFill>
                <a:latin typeface="Times New Roman" panose="02020603050405020304" pitchFamily="18" charset="0"/>
                <a:cs typeface="Times New Roman" panose="02020603050405020304" pitchFamily="18" charset="0"/>
              </a:rPr>
              <a:t>。</a:t>
            </a:r>
            <a:endParaRPr kumimoji="1" lang="en-US" altLang="zh-CN" sz="2400" dirty="0">
              <a:solidFill>
                <a:prstClr val="black"/>
              </a:solidFill>
              <a:latin typeface="Times New Roman" panose="02020603050405020304" pitchFamily="18" charset="0"/>
              <a:cs typeface="Times New Roman" panose="02020603050405020304" pitchFamily="18" charset="0"/>
            </a:endParaRPr>
          </a:p>
          <a:p>
            <a:pPr marL="492125" lvl="0" indent="-478155" algn="just">
              <a:spcBef>
                <a:spcPts val="600"/>
              </a:spcBef>
              <a:spcAft>
                <a:spcPts val="600"/>
              </a:spcAft>
              <a:buAutoNum type="circleNumDbPlain"/>
            </a:pPr>
            <a:r>
              <a:rPr kumimoji="1" lang="zh-CN" altLang="en-US" sz="2400" dirty="0">
                <a:solidFill>
                  <a:prstClr val="black"/>
                </a:solidFill>
                <a:latin typeface="Times New Roman" panose="02020603050405020304" pitchFamily="18" charset="0"/>
                <a:cs typeface="Times New Roman" panose="02020603050405020304" pitchFamily="18" charset="0"/>
              </a:rPr>
              <a:t>测试完成后，与前级抗混叠滤波器联调。</a:t>
            </a:r>
            <a:endParaRPr kumimoji="1" lang="en-US" altLang="zh-CN" sz="2400" dirty="0">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1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1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Effect transition="in" filter="wipe(left)">
                                      <p:cBhvr>
                                        <p:cTn id="27" dur="1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15177" y="2967335"/>
            <a:ext cx="1561646" cy="923330"/>
          </a:xfrm>
          <a:prstGeom prst="rect">
            <a:avLst/>
          </a:prstGeom>
          <a:noFill/>
        </p:spPr>
        <p:txBody>
          <a:bodyPr wrap="none" lIns="91440" tIns="45720" rIns="91440" bIns="45720">
            <a:spAutoFit/>
          </a:bodyPr>
          <a:lstStyle/>
          <a:p>
            <a:pPr algn="ctr"/>
            <a:r>
              <a:rPr lang="zh-CN" alt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结束</a:t>
            </a:r>
            <a:endParaRPr lang="zh-CN" alt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框架 1">
            <a:hlinkClick r:id="rId1" action="ppaction://hlinksldjump"/>
          </p:cNvPr>
          <p:cNvSpPr/>
          <p:nvPr/>
        </p:nvSpPr>
        <p:spPr>
          <a:xfrm>
            <a:off x="253210" y="897001"/>
            <a:ext cx="4078014" cy="756744"/>
          </a:xfrm>
          <a:prstGeom prst="fram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2400" dirty="0">
                <a:solidFill>
                  <a:schemeClr val="tx1"/>
                </a:solidFill>
                <a:latin typeface="Times New Roman" panose="02020603050405020304" pitchFamily="18" charset="0"/>
                <a:cs typeface="Times New Roman" panose="02020603050405020304" pitchFamily="18" charset="0"/>
              </a:rPr>
              <a:t>1.</a:t>
            </a:r>
            <a:r>
              <a:rPr kumimoji="1" lang="zh-CN" altLang="en-US" sz="2400" dirty="0">
                <a:solidFill>
                  <a:schemeClr val="tx1"/>
                </a:solidFill>
                <a:latin typeface="Times New Roman" panose="02020603050405020304" pitchFamily="18" charset="0"/>
                <a:cs typeface="Times New Roman" panose="02020603050405020304" pitchFamily="18" charset="0"/>
              </a:rPr>
              <a:t>系统方框图</a:t>
            </a:r>
            <a:endParaRPr kumimoji="1" lang="zh-CN" altLang="en-US" sz="2400" dirty="0">
              <a:solidFill>
                <a:schemeClr val="tx1"/>
              </a:solidFill>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2"/>
          <a:stretch>
            <a:fillRect/>
          </a:stretch>
        </p:blipFill>
        <p:spPr>
          <a:xfrm>
            <a:off x="6954981" y="786161"/>
            <a:ext cx="4800600" cy="1776493"/>
          </a:xfrm>
          <a:prstGeom prst="rect">
            <a:avLst/>
          </a:prstGeom>
        </p:spPr>
      </p:pic>
      <p:sp>
        <p:nvSpPr>
          <p:cNvPr id="4" name="文本框 3"/>
          <p:cNvSpPr txBox="1"/>
          <p:nvPr/>
        </p:nvSpPr>
        <p:spPr>
          <a:xfrm>
            <a:off x="253209" y="1953491"/>
            <a:ext cx="3883361" cy="461665"/>
          </a:xfrm>
          <a:prstGeom prst="rect">
            <a:avLst/>
          </a:prstGeom>
          <a:noFill/>
        </p:spPr>
        <p:txBody>
          <a:bodyPr wrap="square" rtlCol="0">
            <a:spAutoFit/>
          </a:bodyPr>
          <a:lstStyle/>
          <a:p>
            <a:r>
              <a:rPr kumimoji="1" lang="en-US" altLang="zh-CN" sz="2400" b="1" dirty="0"/>
              <a:t>⭕️</a:t>
            </a:r>
            <a:r>
              <a:rPr kumimoji="1" lang="zh-CN" altLang="en-US" sz="2400" b="1" dirty="0"/>
              <a:t> 语音信号调理电路</a:t>
            </a:r>
            <a:endParaRPr kumimoji="1" lang="zh-CN" altLang="en-US" sz="2400" b="1" dirty="0"/>
          </a:p>
        </p:txBody>
      </p:sp>
      <p:sp>
        <p:nvSpPr>
          <p:cNvPr id="5" name="矩形 4"/>
          <p:cNvSpPr/>
          <p:nvPr/>
        </p:nvSpPr>
        <p:spPr>
          <a:xfrm>
            <a:off x="1134000" y="2562497"/>
            <a:ext cx="10621581" cy="4124206"/>
          </a:xfrm>
          <a:prstGeom prst="rect">
            <a:avLst/>
          </a:prstGeom>
        </p:spPr>
        <p:txBody>
          <a:bodyPr wrap="square">
            <a:spAutoFit/>
          </a:bodyPr>
          <a:lstStyle/>
          <a:p>
            <a:pPr marL="285750" indent="-285750">
              <a:spcBef>
                <a:spcPts val="600"/>
              </a:spcBef>
              <a:spcAft>
                <a:spcPts val="600"/>
              </a:spcAft>
              <a:buFont typeface="Wingdings" panose="05000000000000000000" pitchFamily="2" charset="2"/>
              <a:buChar char="l"/>
            </a:pPr>
            <a:r>
              <a:rPr kumimoji="1" lang="zh-CN" altLang="en-US" sz="2400" b="1" dirty="0">
                <a:latin typeface="Times New Roman" panose="02020603050405020304" pitchFamily="18" charset="0"/>
                <a:cs typeface="Times New Roman" panose="02020603050405020304" pitchFamily="18" charset="0"/>
              </a:rPr>
              <a:t>放大器</a:t>
            </a:r>
            <a:r>
              <a:rPr kumimoji="1" lang="en-US" altLang="zh-CN" sz="2400" b="1" dirty="0">
                <a:latin typeface="Times New Roman" panose="02020603050405020304" pitchFamily="18" charset="0"/>
                <a:cs typeface="Times New Roman" panose="02020603050405020304" pitchFamily="18" charset="0"/>
              </a:rPr>
              <a:t>+</a:t>
            </a:r>
            <a:r>
              <a:rPr kumimoji="1" lang="zh-CN" altLang="en-US" sz="2400" b="1" dirty="0">
                <a:latin typeface="Times New Roman" panose="02020603050405020304" pitchFamily="18" charset="0"/>
                <a:cs typeface="Times New Roman" panose="02020603050405020304" pitchFamily="18" charset="0"/>
              </a:rPr>
              <a:t>前级带通滤波器：</a:t>
            </a:r>
            <a:endParaRPr kumimoji="1" lang="en-US" altLang="zh-CN" sz="2400" b="1" dirty="0">
              <a:latin typeface="Times New Roman" panose="02020603050405020304" pitchFamily="18" charset="0"/>
              <a:cs typeface="Times New Roman" panose="02020603050405020304" pitchFamily="18" charset="0"/>
            </a:endParaRPr>
          </a:p>
          <a:p>
            <a:pPr marL="800100" lvl="1" indent="-342900">
              <a:spcBef>
                <a:spcPts val="600"/>
              </a:spcBef>
              <a:spcAft>
                <a:spcPts val="600"/>
              </a:spcAft>
              <a:buFont typeface="Wingdings" panose="05000000000000000000" pitchFamily="2" charset="2"/>
              <a:buChar char="ü"/>
            </a:pPr>
            <a:r>
              <a:rPr kumimoji="1" lang="zh-CN" altLang="en-US" sz="2400" dirty="0">
                <a:latin typeface="Times New Roman" panose="02020603050405020304" pitchFamily="18" charset="0"/>
                <a:cs typeface="Times New Roman" panose="02020603050405020304" pitchFamily="18" charset="0"/>
              </a:rPr>
              <a:t>放大器和带通滤波器可以合并为一级。</a:t>
            </a:r>
            <a:endParaRPr kumimoji="1" lang="en-US" altLang="zh-CN" sz="2400" dirty="0">
              <a:latin typeface="Times New Roman" panose="02020603050405020304" pitchFamily="18" charset="0"/>
              <a:cs typeface="Times New Roman" panose="02020603050405020304" pitchFamily="18" charset="0"/>
            </a:endParaRPr>
          </a:p>
          <a:p>
            <a:pPr marL="800100" lvl="1" indent="-342900">
              <a:spcBef>
                <a:spcPts val="600"/>
              </a:spcBef>
              <a:spcAft>
                <a:spcPts val="600"/>
              </a:spcAft>
              <a:buFont typeface="Wingdings" panose="05000000000000000000" pitchFamily="2" charset="2"/>
              <a:buChar char="ü"/>
            </a:pPr>
            <a:r>
              <a:rPr kumimoji="1" lang="zh-CN" altLang="en-US" sz="2400" dirty="0">
                <a:latin typeface="Times New Roman" panose="02020603050405020304" pitchFamily="18" charset="0"/>
                <a:cs typeface="Times New Roman" panose="02020603050405020304" pitchFamily="18" charset="0"/>
              </a:rPr>
              <a:t>需要明确：</a:t>
            </a:r>
            <a:r>
              <a:rPr kumimoji="1" lang="en-US" altLang="zh-CN" sz="2400" dirty="0">
                <a:latin typeface="Times New Roman" panose="02020603050405020304" pitchFamily="18" charset="0"/>
                <a:cs typeface="Times New Roman" panose="02020603050405020304" pitchFamily="18" charset="0"/>
              </a:rPr>
              <a:t>①</a:t>
            </a:r>
            <a:r>
              <a:rPr kumimoji="1" lang="zh-CN" altLang="en-US" sz="2400" dirty="0">
                <a:latin typeface="Times New Roman" panose="02020603050405020304" pitchFamily="18" charset="0"/>
                <a:cs typeface="Times New Roman" panose="02020603050405020304" pitchFamily="18" charset="0"/>
              </a:rPr>
              <a:t> 增益；</a:t>
            </a:r>
            <a:r>
              <a:rPr kumimoji="1" lang="en-US" altLang="zh-CN" sz="2400" dirty="0">
                <a:latin typeface="Times New Roman" panose="02020603050405020304" pitchFamily="18" charset="0"/>
                <a:cs typeface="Times New Roman" panose="02020603050405020304" pitchFamily="18" charset="0"/>
              </a:rPr>
              <a:t>②</a:t>
            </a:r>
            <a:r>
              <a:rPr kumimoji="1" lang="zh-CN" altLang="en-US" sz="2400" dirty="0">
                <a:latin typeface="Times New Roman" panose="02020603050405020304" pitchFamily="18" charset="0"/>
                <a:cs typeface="Times New Roman" panose="02020603050405020304" pitchFamily="18" charset="0"/>
              </a:rPr>
              <a:t> 带宽；</a:t>
            </a:r>
            <a:r>
              <a:rPr kumimoji="1" lang="en-US" altLang="zh-CN" sz="2400" dirty="0">
                <a:latin typeface="Times New Roman" panose="02020603050405020304" pitchFamily="18" charset="0"/>
                <a:cs typeface="Times New Roman" panose="02020603050405020304" pitchFamily="18" charset="0"/>
              </a:rPr>
              <a:t>③</a:t>
            </a:r>
            <a:r>
              <a:rPr kumimoji="1" lang="zh-CN" altLang="en-US" sz="2400" dirty="0">
                <a:latin typeface="Times New Roman" panose="02020603050405020304" pitchFamily="18" charset="0"/>
                <a:cs typeface="Times New Roman" panose="02020603050405020304" pitchFamily="18" charset="0"/>
              </a:rPr>
              <a:t> 输入阻抗。</a:t>
            </a:r>
            <a:endParaRPr kumimoji="1" lang="en-US" altLang="zh-CN" sz="2400" dirty="0">
              <a:latin typeface="Times New Roman" panose="02020603050405020304" pitchFamily="18" charset="0"/>
              <a:cs typeface="Times New Roman" panose="02020603050405020304" pitchFamily="18" charset="0"/>
            </a:endParaRPr>
          </a:p>
          <a:p>
            <a:pPr marL="800100" lvl="1" indent="-342900">
              <a:spcBef>
                <a:spcPts val="600"/>
              </a:spcBef>
              <a:spcAft>
                <a:spcPts val="600"/>
              </a:spcAft>
              <a:buFont typeface="Wingdings" panose="05000000000000000000" pitchFamily="2" charset="2"/>
              <a:buChar char="ü"/>
            </a:pPr>
            <a:r>
              <a:rPr kumimoji="1" lang="zh-CN" altLang="en-US" sz="2400" dirty="0">
                <a:latin typeface="Times New Roman" panose="02020603050405020304" pitchFamily="18" charset="0"/>
                <a:cs typeface="Times New Roman" panose="02020603050405020304" pitchFamily="18" charset="0"/>
              </a:rPr>
              <a:t>确定增益要明确：</a:t>
            </a:r>
            <a:r>
              <a:rPr kumimoji="1" lang="en-US" altLang="zh-CN" sz="2400" dirty="0">
                <a:latin typeface="Times New Roman" panose="02020603050405020304" pitchFamily="18" charset="0"/>
                <a:cs typeface="Times New Roman" panose="02020603050405020304" pitchFamily="18" charset="0"/>
              </a:rPr>
              <a:t>①</a:t>
            </a:r>
            <a:r>
              <a:rPr kumimoji="1" lang="zh-CN" altLang="en-US" sz="2400" dirty="0">
                <a:latin typeface="Times New Roman" panose="02020603050405020304" pitchFamily="18" charset="0"/>
                <a:cs typeface="Times New Roman" panose="02020603050405020304" pitchFamily="18" charset="0"/>
              </a:rPr>
              <a:t> 话筒输出信号幅度；</a:t>
            </a:r>
            <a:r>
              <a:rPr kumimoji="1" lang="en-US" altLang="zh-CN" sz="2400" dirty="0">
                <a:latin typeface="Times New Roman" panose="02020603050405020304" pitchFamily="18" charset="0"/>
                <a:cs typeface="Times New Roman" panose="02020603050405020304" pitchFamily="18" charset="0"/>
              </a:rPr>
              <a:t>②</a:t>
            </a:r>
            <a:r>
              <a:rPr kumimoji="1" lang="zh-CN" altLang="en-US" sz="2400" dirty="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AD</a:t>
            </a:r>
            <a:r>
              <a:rPr kumimoji="1" lang="zh-CN" altLang="en-US" sz="2400" dirty="0">
                <a:latin typeface="Times New Roman" panose="02020603050405020304" pitchFamily="18" charset="0"/>
                <a:cs typeface="Times New Roman" panose="02020603050405020304" pitchFamily="18" charset="0"/>
              </a:rPr>
              <a:t>转换器最大输入幅度。</a:t>
            </a:r>
            <a:endParaRPr kumimoji="1" lang="en-US" altLang="zh-CN" sz="2400" dirty="0">
              <a:latin typeface="Times New Roman" panose="02020603050405020304" pitchFamily="18" charset="0"/>
              <a:cs typeface="Times New Roman" panose="02020603050405020304" pitchFamily="18" charset="0"/>
            </a:endParaRPr>
          </a:p>
          <a:p>
            <a:pPr marL="800100" lvl="1" indent="-342900">
              <a:spcBef>
                <a:spcPts val="600"/>
              </a:spcBef>
              <a:spcAft>
                <a:spcPts val="600"/>
              </a:spcAft>
              <a:buFont typeface="Wingdings" panose="05000000000000000000" pitchFamily="2" charset="2"/>
              <a:buChar char="ü"/>
            </a:pPr>
            <a:r>
              <a:rPr kumimoji="1" lang="zh-CN" altLang="en-US" sz="2400" dirty="0">
                <a:latin typeface="Times New Roman" panose="02020603050405020304" pitchFamily="18" charset="0"/>
                <a:cs typeface="Times New Roman" panose="02020603050405020304" pitchFamily="18" charset="0"/>
              </a:rPr>
              <a:t>带宽要求：</a:t>
            </a:r>
            <a:r>
              <a:rPr kumimoji="1" lang="en-US" altLang="zh-CN" sz="2400" dirty="0">
                <a:latin typeface="Times New Roman" panose="02020603050405020304" pitchFamily="18" charset="0"/>
                <a:cs typeface="Times New Roman" panose="02020603050405020304" pitchFamily="18" charset="0"/>
              </a:rPr>
              <a:t>300Hz~3400Hz</a:t>
            </a:r>
            <a:r>
              <a:rPr kumimoji="1" lang="zh-CN" altLang="en-US" sz="2400" dirty="0">
                <a:latin typeface="Times New Roman" panose="02020603050405020304" pitchFamily="18" charset="0"/>
                <a:cs typeface="Times New Roman" panose="02020603050405020304" pitchFamily="18" charset="0"/>
              </a:rPr>
              <a:t>。原因详见</a:t>
            </a:r>
            <a:r>
              <a:rPr kumimoji="1" lang="zh-CN" altLang="en-US" sz="2400" dirty="0">
                <a:latin typeface="Times New Roman" panose="02020603050405020304" pitchFamily="18" charset="0"/>
                <a:cs typeface="Times New Roman" panose="02020603050405020304" pitchFamily="18" charset="0"/>
                <a:hlinkClick r:id="rId3" action="ppaction://hlinksldjump"/>
              </a:rPr>
              <a:t>语音信号的特点</a:t>
            </a:r>
            <a:r>
              <a:rPr kumimoji="1" lang="zh-CN" altLang="en-US" sz="2400" dirty="0">
                <a:latin typeface="Times New Roman" panose="02020603050405020304" pitchFamily="18" charset="0"/>
                <a:cs typeface="Times New Roman" panose="02020603050405020304" pitchFamily="18" charset="0"/>
              </a:rPr>
              <a:t>。</a:t>
            </a:r>
            <a:endParaRPr kumimoji="1" lang="en-US" altLang="zh-CN" sz="2400" dirty="0">
              <a:latin typeface="Times New Roman" panose="02020603050405020304" pitchFamily="18" charset="0"/>
              <a:cs typeface="Times New Roman" panose="02020603050405020304" pitchFamily="18" charset="0"/>
            </a:endParaRPr>
          </a:p>
          <a:p>
            <a:pPr marL="800100" lvl="1" indent="-342900">
              <a:spcBef>
                <a:spcPts val="600"/>
              </a:spcBef>
              <a:spcAft>
                <a:spcPts val="600"/>
              </a:spcAft>
              <a:buFont typeface="Wingdings" panose="05000000000000000000" pitchFamily="2" charset="2"/>
              <a:buChar char="ü"/>
            </a:pPr>
            <a:r>
              <a:rPr kumimoji="1" lang="zh-CN" altLang="en-US" sz="2400" dirty="0">
                <a:latin typeface="Times New Roman" panose="02020603050405020304" pitchFamily="18" charset="0"/>
                <a:cs typeface="Times New Roman" panose="02020603050405020304" pitchFamily="18" charset="0"/>
              </a:rPr>
              <a:t>话筒输出端并联电容可形成低通，放大器则可设计成高通形式。</a:t>
            </a:r>
            <a:endParaRPr kumimoji="1" lang="en-US" altLang="zh-CN" sz="2400" dirty="0">
              <a:latin typeface="Times New Roman" panose="02020603050405020304" pitchFamily="18" charset="0"/>
              <a:cs typeface="Times New Roman" panose="02020603050405020304" pitchFamily="18" charset="0"/>
            </a:endParaRPr>
          </a:p>
          <a:p>
            <a:pPr marL="800100" lvl="1" indent="-342900">
              <a:spcBef>
                <a:spcPts val="600"/>
              </a:spcBef>
              <a:spcAft>
                <a:spcPts val="600"/>
              </a:spcAft>
              <a:buFont typeface="Wingdings" panose="05000000000000000000" pitchFamily="2" charset="2"/>
              <a:buChar char="ü"/>
            </a:pPr>
            <a:r>
              <a:rPr kumimoji="1" lang="zh-CN" altLang="en-US" sz="2400" dirty="0">
                <a:latin typeface="Times New Roman" panose="02020603050405020304" pitchFamily="18" charset="0"/>
                <a:cs typeface="Times New Roman" panose="02020603050405020304" pitchFamily="18" charset="0"/>
              </a:rPr>
              <a:t>放大器输出信号不能出现负值（</a:t>
            </a:r>
            <a:r>
              <a:rPr kumimoji="1" lang="en-US" altLang="zh-CN" sz="2400" dirty="0">
                <a:latin typeface="Times New Roman" panose="02020603050405020304" pitchFamily="18" charset="0"/>
                <a:cs typeface="Times New Roman" panose="02020603050405020304" pitchFamily="18" charset="0"/>
              </a:rPr>
              <a:t>AD</a:t>
            </a:r>
            <a:r>
              <a:rPr kumimoji="1" lang="zh-CN" altLang="en-US" sz="2400" dirty="0">
                <a:latin typeface="Times New Roman" panose="02020603050405020304" pitchFamily="18" charset="0"/>
                <a:cs typeface="Times New Roman" panose="02020603050405020304" pitchFamily="18" charset="0"/>
              </a:rPr>
              <a:t>转换器的输入不允许）。</a:t>
            </a:r>
            <a:endParaRPr kumimoji="1" lang="en-US" altLang="zh-CN" sz="2400" dirty="0">
              <a:latin typeface="Times New Roman" panose="02020603050405020304" pitchFamily="18" charset="0"/>
              <a:cs typeface="Times New Roman" panose="02020603050405020304" pitchFamily="18" charset="0"/>
            </a:endParaRPr>
          </a:p>
          <a:p>
            <a:pPr marL="800100" lvl="1" indent="-342900">
              <a:spcBef>
                <a:spcPts val="600"/>
              </a:spcBef>
              <a:spcAft>
                <a:spcPts val="600"/>
              </a:spcAft>
              <a:buFont typeface="Wingdings" panose="05000000000000000000" pitchFamily="2" charset="2"/>
              <a:buChar char="ü"/>
            </a:pPr>
            <a:r>
              <a:rPr kumimoji="1" lang="zh-CN" altLang="en-US" sz="2400" dirty="0">
                <a:latin typeface="Times New Roman" panose="02020603050405020304" pitchFamily="18" charset="0"/>
                <a:cs typeface="Times New Roman" panose="02020603050405020304" pitchFamily="18" charset="0"/>
              </a:rPr>
              <a:t>题目对滤波器带外衰减没有要求，故可采用一阶</a:t>
            </a:r>
            <a:r>
              <a:rPr kumimoji="1" lang="en-US" altLang="zh-CN" sz="2400" dirty="0">
                <a:latin typeface="Times New Roman" panose="02020603050405020304" pitchFamily="18" charset="0"/>
                <a:cs typeface="Times New Roman" panose="02020603050405020304" pitchFamily="18" charset="0"/>
              </a:rPr>
              <a:t>RC</a:t>
            </a:r>
            <a:r>
              <a:rPr kumimoji="1" lang="zh-CN" altLang="en-US" sz="2400" dirty="0">
                <a:latin typeface="Times New Roman" panose="02020603050405020304" pitchFamily="18" charset="0"/>
                <a:cs typeface="Times New Roman" panose="02020603050405020304" pitchFamily="18" charset="0"/>
              </a:rPr>
              <a:t>滤波形式。</a:t>
            </a:r>
            <a:endParaRPr kumimoji="1" lang="zh-CN" alt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1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1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1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left)">
                                      <p:cBhvr>
                                        <p:cTn id="22" dur="1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left)">
                                      <p:cBhvr>
                                        <p:cTn id="27" dur="1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wipe(left)">
                                      <p:cBhvr>
                                        <p:cTn id="32" dur="1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wipe(left)">
                                      <p:cBhvr>
                                        <p:cTn id="37" dur="1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wipe(left)">
                                      <p:cBhvr>
                                        <p:cTn id="42" dur="1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框架 1">
            <a:hlinkClick r:id="rId1" action="ppaction://hlinksldjump"/>
          </p:cNvPr>
          <p:cNvSpPr/>
          <p:nvPr/>
        </p:nvSpPr>
        <p:spPr>
          <a:xfrm>
            <a:off x="253210" y="897001"/>
            <a:ext cx="4078014" cy="756744"/>
          </a:xfrm>
          <a:prstGeom prst="fram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2400" dirty="0">
                <a:solidFill>
                  <a:schemeClr val="tx1"/>
                </a:solidFill>
                <a:latin typeface="Times New Roman" panose="02020603050405020304" pitchFamily="18" charset="0"/>
                <a:cs typeface="Times New Roman" panose="02020603050405020304" pitchFamily="18" charset="0"/>
              </a:rPr>
              <a:t>1.</a:t>
            </a:r>
            <a:r>
              <a:rPr kumimoji="1" lang="zh-CN" altLang="en-US" sz="2400" dirty="0">
                <a:solidFill>
                  <a:schemeClr val="tx1"/>
                </a:solidFill>
                <a:latin typeface="Times New Roman" panose="02020603050405020304" pitchFamily="18" charset="0"/>
                <a:cs typeface="Times New Roman" panose="02020603050405020304" pitchFamily="18" charset="0"/>
              </a:rPr>
              <a:t>系统方框图</a:t>
            </a:r>
            <a:endParaRPr kumimoji="1" lang="zh-CN" altLang="en-US" sz="2400" dirty="0">
              <a:solidFill>
                <a:schemeClr val="tx1"/>
              </a:solidFill>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2"/>
          <a:stretch>
            <a:fillRect/>
          </a:stretch>
        </p:blipFill>
        <p:spPr>
          <a:xfrm>
            <a:off x="6954981" y="786161"/>
            <a:ext cx="4800600" cy="1776493"/>
          </a:xfrm>
          <a:prstGeom prst="rect">
            <a:avLst/>
          </a:prstGeom>
        </p:spPr>
      </p:pic>
      <p:sp>
        <p:nvSpPr>
          <p:cNvPr id="4" name="文本框 3"/>
          <p:cNvSpPr txBox="1"/>
          <p:nvPr/>
        </p:nvSpPr>
        <p:spPr>
          <a:xfrm>
            <a:off x="253210" y="1953491"/>
            <a:ext cx="3196572" cy="461665"/>
          </a:xfrm>
          <a:prstGeom prst="rect">
            <a:avLst/>
          </a:prstGeom>
          <a:noFill/>
        </p:spPr>
        <p:txBody>
          <a:bodyPr wrap="square" rtlCol="0">
            <a:spAutoFit/>
          </a:bodyPr>
          <a:lstStyle/>
          <a:p>
            <a:r>
              <a:rPr kumimoji="1" lang="en-US" altLang="zh-CN" sz="2400" b="1" dirty="0"/>
              <a:t>⭕️</a:t>
            </a:r>
            <a:r>
              <a:rPr kumimoji="1" lang="zh-CN" altLang="en-US" sz="2400" b="1" dirty="0"/>
              <a:t> 语音信号调理电路</a:t>
            </a:r>
            <a:endParaRPr kumimoji="1" lang="zh-CN" altLang="en-US" sz="2400" b="1" dirty="0"/>
          </a:p>
        </p:txBody>
      </p:sp>
      <p:sp>
        <p:nvSpPr>
          <p:cNvPr id="5" name="文本框 4"/>
          <p:cNvSpPr txBox="1"/>
          <p:nvPr/>
        </p:nvSpPr>
        <p:spPr>
          <a:xfrm>
            <a:off x="900546" y="3119406"/>
            <a:ext cx="10598727" cy="1880515"/>
          </a:xfrm>
          <a:prstGeom prst="rect">
            <a:avLst/>
          </a:prstGeom>
          <a:solidFill>
            <a:schemeClr val="bg2">
              <a:lumMod val="10000"/>
            </a:schemeClr>
          </a:solidFill>
        </p:spPr>
        <p:txBody>
          <a:bodyPr wrap="square" rtlCol="0">
            <a:spAutoFit/>
          </a:bodyPr>
          <a:lstStyle/>
          <a:p>
            <a:pPr>
              <a:lnSpc>
                <a:spcPct val="150000"/>
              </a:lnSpc>
            </a:pPr>
            <a:r>
              <a:rPr kumimoji="1" lang="zh-CN" altLang="en-US" sz="3200" b="1" dirty="0">
                <a:latin typeface="Times New Roman" panose="02020603050405020304" pitchFamily="18" charset="0"/>
                <a:cs typeface="Times New Roman" panose="02020603050405020304" pitchFamily="18" charset="0"/>
              </a:rPr>
              <a:t>📎</a:t>
            </a:r>
            <a:r>
              <a:rPr kumimoji="1" lang="zh-CN" altLang="en-US" sz="2400" b="1" dirty="0">
                <a:solidFill>
                  <a:schemeClr val="bg1"/>
                </a:solidFill>
                <a:latin typeface="Times New Roman" panose="02020603050405020304" pitchFamily="18" charset="0"/>
                <a:cs typeface="Times New Roman" panose="02020603050405020304" pitchFamily="18" charset="0"/>
              </a:rPr>
              <a:t>滤波器的阶数：</a:t>
            </a:r>
            <a:r>
              <a:rPr kumimoji="1" lang="zh-CN" altLang="en-US" sz="2400" dirty="0">
                <a:solidFill>
                  <a:schemeClr val="bg1"/>
                </a:solidFill>
                <a:latin typeface="Times New Roman" panose="02020603050405020304" pitchFamily="18" charset="0"/>
                <a:cs typeface="Times New Roman" panose="02020603050405020304" pitchFamily="18" charset="0"/>
              </a:rPr>
              <a:t>滤波器的带外衰减与频率成反比关系称为“一阶滤波器”，与频率的平方成反比关系称为“二阶滤波器”，与频率的立方成反比关系称为“三阶滤波器”</a:t>
            </a:r>
            <a:r>
              <a:rPr kumimoji="1" lang="en-US" altLang="zh-CN" sz="2400" dirty="0">
                <a:solidFill>
                  <a:schemeClr val="bg1"/>
                </a:solidFill>
                <a:latin typeface="Times New Roman" panose="02020603050405020304" pitchFamily="18" charset="0"/>
                <a:cs typeface="Times New Roman" panose="02020603050405020304" pitchFamily="18" charset="0"/>
              </a:rPr>
              <a:t>……</a:t>
            </a:r>
            <a:endParaRPr kumimoji="1" lang="zh-CN" altLang="en-US" sz="24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框架 1">
            <a:hlinkClick r:id="rId1" action="ppaction://hlinksldjump"/>
          </p:cNvPr>
          <p:cNvSpPr/>
          <p:nvPr/>
        </p:nvSpPr>
        <p:spPr>
          <a:xfrm>
            <a:off x="252000" y="896400"/>
            <a:ext cx="4078014" cy="756744"/>
          </a:xfrm>
          <a:prstGeom prst="fram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2400" dirty="0">
                <a:solidFill>
                  <a:schemeClr val="tx1"/>
                </a:solidFill>
                <a:latin typeface="Times New Roman" panose="02020603050405020304" pitchFamily="18" charset="0"/>
                <a:cs typeface="Times New Roman" panose="02020603050405020304" pitchFamily="18" charset="0"/>
              </a:rPr>
              <a:t>2.</a:t>
            </a:r>
            <a:r>
              <a:rPr kumimoji="1" lang="zh-CN" altLang="en-US" sz="2400" dirty="0">
                <a:solidFill>
                  <a:schemeClr val="tx1"/>
                </a:solidFill>
                <a:latin typeface="Times New Roman" panose="02020603050405020304" pitchFamily="18" charset="0"/>
                <a:cs typeface="Times New Roman" panose="02020603050405020304" pitchFamily="18" charset="0"/>
              </a:rPr>
              <a:t>语音信号的特点</a:t>
            </a:r>
            <a:endParaRPr kumimoji="1" lang="zh-CN" altLang="en-US" sz="2400" dirty="0">
              <a:solidFill>
                <a:schemeClr val="tx1"/>
              </a:solidFill>
              <a:latin typeface="Times New Roman" panose="02020603050405020304" pitchFamily="18" charset="0"/>
              <a:cs typeface="Times New Roman" panose="02020603050405020304" pitchFamily="18" charset="0"/>
            </a:endParaRPr>
          </a:p>
        </p:txBody>
      </p:sp>
      <p:sp>
        <p:nvSpPr>
          <p:cNvPr id="3" name="文本框 2"/>
          <p:cNvSpPr txBox="1"/>
          <p:nvPr/>
        </p:nvSpPr>
        <p:spPr>
          <a:xfrm>
            <a:off x="253210" y="1953491"/>
            <a:ext cx="4207954" cy="461665"/>
          </a:xfrm>
          <a:prstGeom prst="rect">
            <a:avLst/>
          </a:prstGeom>
          <a:noFill/>
        </p:spPr>
        <p:txBody>
          <a:bodyPr wrap="square" rtlCol="0">
            <a:spAutoFit/>
          </a:bodyPr>
          <a:lstStyle/>
          <a:p>
            <a:r>
              <a:rPr kumimoji="1" lang="en-US" altLang="zh-CN" sz="2400" b="1" dirty="0"/>
              <a:t>⭕️</a:t>
            </a:r>
            <a:r>
              <a:rPr kumimoji="1" lang="zh-CN" altLang="en-US" sz="2400" b="1" dirty="0"/>
              <a:t> 语音信号的带宽和失真度</a:t>
            </a:r>
            <a:endParaRPr kumimoji="1" lang="zh-CN" altLang="en-US" sz="2400" b="1" dirty="0"/>
          </a:p>
        </p:txBody>
      </p:sp>
      <p:sp>
        <p:nvSpPr>
          <p:cNvPr id="4" name="矩形 3"/>
          <p:cNvSpPr/>
          <p:nvPr/>
        </p:nvSpPr>
        <p:spPr>
          <a:xfrm>
            <a:off x="1134000" y="2562497"/>
            <a:ext cx="10621581" cy="3816429"/>
          </a:xfrm>
          <a:prstGeom prst="rect">
            <a:avLst/>
          </a:prstGeom>
        </p:spPr>
        <p:txBody>
          <a:bodyPr wrap="square">
            <a:spAutoFit/>
          </a:bodyPr>
          <a:lstStyle/>
          <a:p>
            <a:pPr marL="285750" indent="-285750">
              <a:spcBef>
                <a:spcPts val="600"/>
              </a:spcBef>
              <a:spcAft>
                <a:spcPts val="600"/>
              </a:spcAft>
              <a:buFont typeface="Wingdings" panose="05000000000000000000" pitchFamily="2" charset="2"/>
              <a:buChar char="l"/>
            </a:pPr>
            <a:r>
              <a:rPr kumimoji="1" lang="zh-CN" altLang="en-US" sz="2400" dirty="0">
                <a:latin typeface="Times New Roman" panose="02020603050405020304" pitchFamily="18" charset="0"/>
                <a:cs typeface="Times New Roman" panose="02020603050405020304" pitchFamily="18" charset="0"/>
              </a:rPr>
              <a:t>从频域上来看，语音信号的能量主要集中在</a:t>
            </a:r>
            <a:r>
              <a:rPr kumimoji="1" lang="en-US" altLang="zh-CN" sz="2400" dirty="0">
                <a:latin typeface="Times New Roman" panose="02020603050405020304" pitchFamily="18" charset="0"/>
                <a:cs typeface="Times New Roman" panose="02020603050405020304" pitchFamily="18" charset="0"/>
              </a:rPr>
              <a:t>300Hz~3400Hz</a:t>
            </a:r>
            <a:r>
              <a:rPr kumimoji="1" lang="zh-CN" altLang="en-US" sz="2400" dirty="0">
                <a:latin typeface="Times New Roman" panose="02020603050405020304" pitchFamily="18" charset="0"/>
                <a:cs typeface="Times New Roman" panose="02020603050405020304" pitchFamily="18" charset="0"/>
              </a:rPr>
              <a:t>的范围内。</a:t>
            </a:r>
            <a:endParaRPr kumimoji="1" lang="en-US" altLang="zh-CN" sz="2400" dirty="0">
              <a:latin typeface="Times New Roman" panose="02020603050405020304" pitchFamily="18" charset="0"/>
              <a:cs typeface="Times New Roman" panose="02020603050405020304" pitchFamily="18" charset="0"/>
            </a:endParaRPr>
          </a:p>
          <a:p>
            <a:pPr marL="285750" indent="-285750">
              <a:spcBef>
                <a:spcPts val="600"/>
              </a:spcBef>
              <a:spcAft>
                <a:spcPts val="600"/>
              </a:spcAft>
              <a:buFont typeface="Wingdings" panose="05000000000000000000" pitchFamily="2" charset="2"/>
              <a:buChar char="l"/>
            </a:pPr>
            <a:r>
              <a:rPr kumimoji="1" lang="zh-CN" altLang="en-US" sz="2400" dirty="0">
                <a:latin typeface="Times New Roman" panose="02020603050405020304" pitchFamily="18" charset="0"/>
                <a:cs typeface="Times New Roman" panose="02020603050405020304" pitchFamily="18" charset="0"/>
              </a:rPr>
              <a:t>实践表明，如果把语音信号的频率范围限制在</a:t>
            </a:r>
            <a:r>
              <a:rPr kumimoji="1" lang="en-US" altLang="zh-CN" sz="2400" dirty="0">
                <a:latin typeface="Times New Roman" panose="02020603050405020304" pitchFamily="18" charset="0"/>
                <a:cs typeface="Times New Roman" panose="02020603050405020304" pitchFamily="18" charset="0"/>
              </a:rPr>
              <a:t>300Hz~3400Hz</a:t>
            </a:r>
            <a:r>
              <a:rPr kumimoji="1" lang="zh-CN" altLang="en-US" sz="2400" dirty="0">
                <a:latin typeface="Times New Roman" panose="02020603050405020304" pitchFamily="18" charset="0"/>
                <a:cs typeface="Times New Roman" panose="02020603050405020304" pitchFamily="18" charset="0"/>
              </a:rPr>
              <a:t>，虽然语音信号会产生一定的频率失真，但是依然能够保证语音信号的可懂度。</a:t>
            </a:r>
            <a:endParaRPr kumimoji="1" lang="en-US" altLang="zh-CN" sz="2400" dirty="0">
              <a:latin typeface="Times New Roman" panose="02020603050405020304" pitchFamily="18" charset="0"/>
              <a:cs typeface="Times New Roman" panose="02020603050405020304" pitchFamily="18" charset="0"/>
            </a:endParaRPr>
          </a:p>
          <a:p>
            <a:pPr marL="285750" indent="-285750">
              <a:spcBef>
                <a:spcPts val="600"/>
              </a:spcBef>
              <a:spcAft>
                <a:spcPts val="600"/>
              </a:spcAft>
              <a:buFont typeface="Wingdings" panose="05000000000000000000" pitchFamily="2" charset="2"/>
              <a:buChar char="l"/>
            </a:pPr>
            <a:r>
              <a:rPr kumimoji="1" lang="zh-CN" altLang="en-US" sz="2400" dirty="0">
                <a:latin typeface="Times New Roman" panose="02020603050405020304" pitchFamily="18" charset="0"/>
                <a:cs typeface="Times New Roman" panose="02020603050405020304" pitchFamily="18" charset="0"/>
              </a:rPr>
              <a:t>工程上在通信中把语音信号的带宽定为</a:t>
            </a:r>
            <a:r>
              <a:rPr kumimoji="1" lang="en-US" altLang="zh-CN" sz="2400" dirty="0">
                <a:latin typeface="Times New Roman" panose="02020603050405020304" pitchFamily="18" charset="0"/>
                <a:cs typeface="Times New Roman" panose="02020603050405020304" pitchFamily="18" charset="0"/>
              </a:rPr>
              <a:t>300Hz~3400Hz</a:t>
            </a:r>
            <a:r>
              <a:rPr kumimoji="1" lang="zh-CN" altLang="en-US" sz="2400" dirty="0">
                <a:latin typeface="Times New Roman" panose="02020603050405020304" pitchFamily="18" charset="0"/>
                <a:cs typeface="Times New Roman" panose="02020603050405020304" pitchFamily="18" charset="0"/>
              </a:rPr>
              <a:t>。</a:t>
            </a:r>
            <a:endParaRPr kumimoji="1" lang="en-US" altLang="zh-CN" sz="2400" dirty="0">
              <a:latin typeface="Times New Roman" panose="02020603050405020304" pitchFamily="18" charset="0"/>
              <a:cs typeface="Times New Roman" panose="02020603050405020304" pitchFamily="18" charset="0"/>
            </a:endParaRPr>
          </a:p>
          <a:p>
            <a:pPr marL="285750" indent="-285750">
              <a:spcBef>
                <a:spcPts val="600"/>
              </a:spcBef>
              <a:spcAft>
                <a:spcPts val="600"/>
              </a:spcAft>
              <a:buFont typeface="Wingdings" panose="05000000000000000000" pitchFamily="2" charset="2"/>
              <a:buChar char="l"/>
            </a:pPr>
            <a:r>
              <a:rPr kumimoji="1" lang="zh-CN" altLang="en-US" sz="2400" dirty="0">
                <a:latin typeface="Times New Roman" panose="02020603050405020304" pitchFamily="18" charset="0"/>
                <a:cs typeface="Times New Roman" panose="02020603050405020304" pitchFamily="18" charset="0"/>
              </a:rPr>
              <a:t>影响语音可懂度的因素：线性失真、非线性失真、信噪比。</a:t>
            </a:r>
            <a:endParaRPr kumimoji="1" lang="en-US" altLang="zh-CN" sz="2400" dirty="0">
              <a:latin typeface="Times New Roman" panose="02020603050405020304" pitchFamily="18" charset="0"/>
              <a:cs typeface="Times New Roman" panose="02020603050405020304" pitchFamily="18" charset="0"/>
            </a:endParaRPr>
          </a:p>
          <a:p>
            <a:pPr marL="285750" indent="-285750">
              <a:spcBef>
                <a:spcPts val="600"/>
              </a:spcBef>
              <a:spcAft>
                <a:spcPts val="600"/>
              </a:spcAft>
              <a:buFont typeface="Wingdings" panose="05000000000000000000" pitchFamily="2" charset="2"/>
              <a:buChar char="l"/>
            </a:pPr>
            <a:r>
              <a:rPr kumimoji="1" lang="zh-CN" altLang="en-US" sz="2400" dirty="0">
                <a:latin typeface="Times New Roman" panose="02020603050405020304" pitchFamily="18" charset="0"/>
                <a:cs typeface="Times New Roman" panose="02020603050405020304" pitchFamily="18" charset="0"/>
              </a:rPr>
              <a:t>人耳可以感觉到大约</a:t>
            </a:r>
            <a:r>
              <a:rPr kumimoji="1" lang="en-US" altLang="zh-CN" sz="2400" dirty="0">
                <a:latin typeface="Times New Roman" panose="02020603050405020304" pitchFamily="18" charset="0"/>
                <a:cs typeface="Times New Roman" panose="02020603050405020304" pitchFamily="18" charset="0"/>
              </a:rPr>
              <a:t>3%~5%</a:t>
            </a:r>
            <a:r>
              <a:rPr kumimoji="1" lang="zh-CN" altLang="en-US" sz="2400" dirty="0">
                <a:latin typeface="Times New Roman" panose="02020603050405020304" pitchFamily="18" charset="0"/>
                <a:cs typeface="Times New Roman" panose="02020603050405020304" pitchFamily="18" charset="0"/>
              </a:rPr>
              <a:t>的谐波失真。但</a:t>
            </a:r>
            <a:r>
              <a:rPr kumimoji="1" lang="en-US" altLang="zh-CN" sz="2400" dirty="0">
                <a:latin typeface="Times New Roman" panose="02020603050405020304" pitchFamily="18" charset="0"/>
                <a:cs typeface="Times New Roman" panose="02020603050405020304" pitchFamily="18" charset="0"/>
              </a:rPr>
              <a:t>10%</a:t>
            </a:r>
            <a:r>
              <a:rPr kumimoji="1" lang="zh-CN" altLang="en-US" sz="2400" dirty="0">
                <a:latin typeface="Times New Roman" panose="02020603050405020304" pitchFamily="18" charset="0"/>
                <a:cs typeface="Times New Roman" panose="02020603050405020304" pitchFamily="18" charset="0"/>
              </a:rPr>
              <a:t>以内的失真基本上不影响语音信号的可懂度。</a:t>
            </a:r>
            <a:endParaRPr kumimoji="1" lang="en-US" altLang="zh-CN" sz="2400" dirty="0">
              <a:latin typeface="Times New Roman" panose="02020603050405020304" pitchFamily="18" charset="0"/>
              <a:cs typeface="Times New Roman" panose="02020603050405020304" pitchFamily="18" charset="0"/>
            </a:endParaRPr>
          </a:p>
          <a:p>
            <a:pPr marL="285750" indent="-285750">
              <a:spcBef>
                <a:spcPts val="600"/>
              </a:spcBef>
              <a:spcAft>
                <a:spcPts val="600"/>
              </a:spcAft>
              <a:buFont typeface="Wingdings" panose="05000000000000000000" pitchFamily="2" charset="2"/>
              <a:buChar char="l"/>
            </a:pPr>
            <a:r>
              <a:rPr kumimoji="1" lang="zh-CN" altLang="en-US" sz="2400" dirty="0">
                <a:latin typeface="Times New Roman" panose="02020603050405020304" pitchFamily="18" charset="0"/>
                <a:cs typeface="Times New Roman" panose="02020603050405020304" pitchFamily="18" charset="0"/>
              </a:rPr>
              <a:t>工程上在通信中一般把语音信号的非线性失真限制在</a:t>
            </a:r>
            <a:r>
              <a:rPr kumimoji="1" lang="en-US" altLang="zh-CN" sz="2400" dirty="0">
                <a:latin typeface="Times New Roman" panose="02020603050405020304" pitchFamily="18" charset="0"/>
                <a:cs typeface="Times New Roman" panose="02020603050405020304" pitchFamily="18" charset="0"/>
              </a:rPr>
              <a:t>10%</a:t>
            </a:r>
            <a:r>
              <a:rPr kumimoji="1" lang="zh-CN" altLang="en-US" sz="2400" dirty="0">
                <a:latin typeface="Times New Roman" panose="02020603050405020304" pitchFamily="18" charset="0"/>
                <a:cs typeface="Times New Roman" panose="02020603050405020304" pitchFamily="18" charset="0"/>
              </a:rPr>
              <a:t>。</a:t>
            </a:r>
            <a:endParaRPr kumimoji="1" lang="zh-CN" alt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left)">
                                      <p:cBhvr>
                                        <p:cTn id="12" dur="1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wipe(left)">
                                      <p:cBhvr>
                                        <p:cTn id="17" dur="1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wipe(left)">
                                      <p:cBhvr>
                                        <p:cTn id="22" dur="1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wipe(left)">
                                      <p:cBhvr>
                                        <p:cTn id="27" dur="1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wipe(left)">
                                      <p:cBhvr>
                                        <p:cTn id="32" dur="1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wipe(left)">
                                      <p:cBhvr>
                                        <p:cTn id="37" dur="1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框架 1">
            <a:hlinkClick r:id="rId1" action="ppaction://hlinksldjump"/>
          </p:cNvPr>
          <p:cNvSpPr/>
          <p:nvPr/>
        </p:nvSpPr>
        <p:spPr>
          <a:xfrm>
            <a:off x="252000" y="896400"/>
            <a:ext cx="4078014" cy="756744"/>
          </a:xfrm>
          <a:prstGeom prst="fram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2400" dirty="0">
                <a:solidFill>
                  <a:schemeClr val="tx1"/>
                </a:solidFill>
                <a:latin typeface="Times New Roman" panose="02020603050405020304" pitchFamily="18" charset="0"/>
                <a:cs typeface="Times New Roman" panose="02020603050405020304" pitchFamily="18" charset="0"/>
              </a:rPr>
              <a:t>2.</a:t>
            </a:r>
            <a:r>
              <a:rPr kumimoji="1" lang="zh-CN" altLang="en-US" sz="2400" dirty="0">
                <a:solidFill>
                  <a:schemeClr val="tx1"/>
                </a:solidFill>
                <a:latin typeface="Times New Roman" panose="02020603050405020304" pitchFamily="18" charset="0"/>
                <a:cs typeface="Times New Roman" panose="02020603050405020304" pitchFamily="18" charset="0"/>
              </a:rPr>
              <a:t>语音信号的特点</a:t>
            </a:r>
            <a:endParaRPr kumimoji="1" lang="zh-CN" altLang="en-US" sz="2400" dirty="0">
              <a:solidFill>
                <a:schemeClr val="tx1"/>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4" name="文本框 3">
                <a:extLst>
                  <a:ext uri="{FF2B5EF4-FFF2-40B4-BE49-F238E27FC236}">
                    <ele attr="{E212B97E-E3FE-2A4B-B732-02491B492411}"/>
                  </a:ext>
                </a:extLst>
              </p:cNvPr>
              <p:cNvSpPr txBox="1"/>
              <p:nvPr/>
            </p:nvSpPr>
            <p:spPr>
              <a:xfrm>
                <a:off x="900546" y="1830918"/>
                <a:ext cx="10598727" cy="4170372"/>
              </a:xfrm>
              <a:prstGeom prst="rect">
                <a:avLst/>
              </a:prstGeom>
              <a:solidFill>
                <a:schemeClr val="bg2">
                  <a:lumMod val="10000"/>
                </a:schemeClr>
              </a:solidFill>
            </p:spPr>
            <p:txBody>
              <a:bodyPr wrap="square" rtlCol="0">
                <a:spAutoFit/>
              </a:bodyPr>
              <a:lstStyle/>
              <a:p>
                <a:pPr>
                  <a:lnSpc>
                    <a:spcPct val="150000"/>
                  </a:lnSpc>
                </a:pPr>
                <a:r>
                  <a:rPr kumimoji="1" lang="zh-CN" altLang="en-US" sz="3200" b="1" dirty="0">
                    <a:latin typeface="Times New Roman" panose="02020603050405020304" pitchFamily="18" charset="0"/>
                    <a:cs typeface="Times New Roman" panose="02020603050405020304" pitchFamily="18" charset="0"/>
                  </a:rPr>
                  <a:t>📎</a:t>
                </a:r>
                <a:r>
                  <a:rPr kumimoji="1" lang="zh-CN" altLang="en-US" sz="2400" b="1" dirty="0">
                    <a:solidFill>
                      <a:schemeClr val="bg1"/>
                    </a:solidFill>
                    <a:latin typeface="Times New Roman" panose="02020603050405020304" pitchFamily="18" charset="0"/>
                    <a:cs typeface="Times New Roman" panose="02020603050405020304" pitchFamily="18" charset="0"/>
                  </a:rPr>
                  <a:t>失真度：</a:t>
                </a:r>
                <a:r>
                  <a:rPr kumimoji="1" lang="zh-CN" altLang="en-US" sz="2400" dirty="0">
                    <a:solidFill>
                      <a:schemeClr val="bg1"/>
                    </a:solidFill>
                    <a:latin typeface="Times New Roman" panose="02020603050405020304" pitchFamily="18" charset="0"/>
                    <a:cs typeface="Times New Roman" panose="02020603050405020304" pitchFamily="18" charset="0"/>
                  </a:rPr>
                  <a:t>又称为总谐波失真（</a:t>
                </a:r>
                <a:r>
                  <a:rPr kumimoji="1" lang="en-US" altLang="zh-CN" sz="2400" dirty="0">
                    <a:solidFill>
                      <a:schemeClr val="bg1"/>
                    </a:solidFill>
                    <a:latin typeface="Times New Roman" panose="02020603050405020304" pitchFamily="18" charset="0"/>
                    <a:cs typeface="Times New Roman" panose="02020603050405020304" pitchFamily="18" charset="0"/>
                  </a:rPr>
                  <a:t>THD_Total</a:t>
                </a:r>
                <a:r>
                  <a:rPr kumimoji="1" lang="zh-CN" altLang="en-US" sz="2400" dirty="0">
                    <a:solidFill>
                      <a:schemeClr val="bg1"/>
                    </a:solidFill>
                    <a:latin typeface="Times New Roman" panose="02020603050405020304" pitchFamily="18" charset="0"/>
                    <a:cs typeface="Times New Roman" panose="02020603050405020304" pitchFamily="18" charset="0"/>
                  </a:rPr>
                  <a:t> </a:t>
                </a:r>
                <a:r>
                  <a:rPr kumimoji="1" lang="en-US" altLang="zh-CN" sz="2400" dirty="0">
                    <a:solidFill>
                      <a:schemeClr val="bg1"/>
                    </a:solidFill>
                    <a:latin typeface="Times New Roman" panose="02020603050405020304" pitchFamily="18" charset="0"/>
                    <a:cs typeface="Times New Roman" panose="02020603050405020304" pitchFamily="18" charset="0"/>
                  </a:rPr>
                  <a:t>Harmonic</a:t>
                </a:r>
                <a:r>
                  <a:rPr kumimoji="1" lang="zh-CN" altLang="en-US" sz="2400" dirty="0">
                    <a:solidFill>
                      <a:schemeClr val="bg1"/>
                    </a:solidFill>
                    <a:latin typeface="Times New Roman" panose="02020603050405020304" pitchFamily="18" charset="0"/>
                    <a:cs typeface="Times New Roman" panose="02020603050405020304" pitchFamily="18" charset="0"/>
                  </a:rPr>
                  <a:t> </a:t>
                </a:r>
                <a:r>
                  <a:rPr kumimoji="1" lang="en-US" altLang="zh-CN" sz="2400" dirty="0">
                    <a:solidFill>
                      <a:schemeClr val="bg1"/>
                    </a:solidFill>
                    <a:latin typeface="Times New Roman" panose="02020603050405020304" pitchFamily="18" charset="0"/>
                    <a:cs typeface="Times New Roman" panose="02020603050405020304" pitchFamily="18" charset="0"/>
                  </a:rPr>
                  <a:t>Distortion</a:t>
                </a:r>
                <a:r>
                  <a:rPr kumimoji="1" lang="zh-CN" altLang="en-US" sz="2400" dirty="0">
                    <a:solidFill>
                      <a:schemeClr val="bg1"/>
                    </a:solidFill>
                    <a:latin typeface="Times New Roman" panose="02020603050405020304" pitchFamily="18" charset="0"/>
                    <a:cs typeface="Times New Roman" panose="02020603050405020304" pitchFamily="18" charset="0"/>
                  </a:rPr>
                  <a:t>），或失真系数，用</a:t>
                </a:r>
                <a:r>
                  <a:rPr kumimoji="1" lang="en-US" altLang="zh-CN" sz="2400" dirty="0">
                    <a:solidFill>
                      <a:schemeClr val="bg1"/>
                    </a:solidFill>
                    <a:latin typeface="Times New Roman" panose="02020603050405020304" pitchFamily="18" charset="0"/>
                    <a:cs typeface="Times New Roman" panose="02020603050405020304" pitchFamily="18" charset="0"/>
                  </a:rPr>
                  <a:t>D</a:t>
                </a:r>
                <a:r>
                  <a:rPr kumimoji="1" lang="zh-CN" altLang="en-US" sz="2400" dirty="0">
                    <a:solidFill>
                      <a:schemeClr val="bg1"/>
                    </a:solidFill>
                    <a:latin typeface="Times New Roman" panose="02020603050405020304" pitchFamily="18" charset="0"/>
                    <a:cs typeface="Times New Roman" panose="02020603050405020304" pitchFamily="18" charset="0"/>
                  </a:rPr>
                  <a:t>表示，其定义为：</a:t>
                </a:r>
                <a:endParaRPr kumimoji="1" lang="en-US" altLang="zh-CN" sz="2400" dirty="0">
                  <a:solidFill>
                    <a:schemeClr val="bg1"/>
                  </a:solidFill>
                  <a:latin typeface="Times New Roman" panose="02020603050405020304" pitchFamily="18" charset="0"/>
                  <a:cs typeface="Times New Roman" panose="02020603050405020304" pitchFamily="18" charset="0"/>
                </a:endParaRPr>
              </a:p>
              <a:p>
                <a:pPr algn="ctr">
                  <a:lnSpc>
                    <a:spcPct val="150000"/>
                  </a:lnSpc>
                </a:pPr>
                <a14:m>
                  <m:oMathPara xmlns:m="http://schemas.openxmlformats.org/officeDocument/2006/math">
                    <m:oMathParaPr>
                      <m:jc m:val="centerGroup"/>
                    </m:oMathParaPr>
                    <m:oMath xmlns:m="http://schemas.openxmlformats.org/officeDocument/2006/math">
                      <m:r>
                        <a:rPr kumimoji="1" lang="en-US" altLang="zh-CN" sz="2400" b="0" i="1" smtClean="0">
                          <a:solidFill>
                            <a:schemeClr val="bg1"/>
                          </a:solidFill>
                          <a:latin typeface="Cambria Math" panose="02040503050406030204" pitchFamily="18" charset="0"/>
                          <a:cs typeface="Times New Roman" panose="02020603050405020304" pitchFamily="18" charset="0"/>
                        </a:rPr>
                        <m:t>𝐷</m:t>
                      </m:r>
                      <m:r>
                        <a:rPr kumimoji="1" lang="en-US" altLang="zh-CN" sz="2400" b="0" i="1" smtClean="0">
                          <a:solidFill>
                            <a:schemeClr val="bg1"/>
                          </a:solidFill>
                          <a:latin typeface="Cambria Math" panose="02040503050406030204" pitchFamily="18" charset="0"/>
                          <a:cs typeface="Times New Roman" panose="02020603050405020304" pitchFamily="18" charset="0"/>
                        </a:rPr>
                        <m:t>=</m:t>
                      </m:r>
                      <m:f>
                        <m:fPr>
                          <m:ctrlPr>
                            <a:rPr kumimoji="1" lang="en-US" altLang="zh-CN" sz="2400" b="0" i="1" smtClean="0">
                              <a:solidFill>
                                <a:schemeClr val="bg1"/>
                              </a:solidFill>
                              <a:latin typeface="Cambria Math" panose="02040503050406030204" pitchFamily="18" charset="0"/>
                              <a:cs typeface="Times New Roman" panose="02020603050405020304" pitchFamily="18" charset="0"/>
                            </a:rPr>
                          </m:ctrlPr>
                        </m:fPr>
                        <m:num>
                          <m:rad>
                            <m:radPr>
                              <m:degHide m:val="on"/>
                              <m:ctrlPr>
                                <a:rPr kumimoji="1" lang="en-US" altLang="zh-CN" sz="2400" b="0" i="1" smtClean="0">
                                  <a:solidFill>
                                    <a:schemeClr val="bg1"/>
                                  </a:solidFill>
                                  <a:latin typeface="Cambria Math" panose="02040503050406030204" pitchFamily="18" charset="0"/>
                                  <a:cs typeface="Times New Roman" panose="02020603050405020304" pitchFamily="18" charset="0"/>
                                </a:rPr>
                              </m:ctrlPr>
                            </m:radPr>
                            <m:deg/>
                            <m:e>
                              <m:sSubSup>
                                <m:sSubSupPr>
                                  <m:ctrlPr>
                                    <a:rPr kumimoji="1" lang="en-US" altLang="zh-CN" sz="2400" b="0" i="1" smtClean="0">
                                      <a:solidFill>
                                        <a:schemeClr val="bg1"/>
                                      </a:solidFill>
                                      <a:latin typeface="Cambria Math" panose="02040503050406030204" pitchFamily="18" charset="0"/>
                                      <a:cs typeface="Times New Roman" panose="02020603050405020304" pitchFamily="18" charset="0"/>
                                    </a:rPr>
                                  </m:ctrlPr>
                                </m:sSubSupPr>
                                <m:e>
                                  <m:r>
                                    <a:rPr kumimoji="1" lang="en-US" altLang="zh-CN" sz="2400" b="0" i="1" smtClean="0">
                                      <a:solidFill>
                                        <a:schemeClr val="bg1"/>
                                      </a:solidFill>
                                      <a:latin typeface="Cambria Math" panose="02040503050406030204" pitchFamily="18" charset="0"/>
                                      <a:cs typeface="Times New Roman" panose="02020603050405020304" pitchFamily="18" charset="0"/>
                                    </a:rPr>
                                    <m:t>𝐴</m:t>
                                  </m:r>
                                </m:e>
                                <m:sub>
                                  <m:r>
                                    <a:rPr kumimoji="1" lang="en-US" altLang="zh-CN" sz="2400" b="0" i="1" smtClean="0">
                                      <a:solidFill>
                                        <a:schemeClr val="bg1"/>
                                      </a:solidFill>
                                      <a:latin typeface="Cambria Math" panose="02040503050406030204" pitchFamily="18" charset="0"/>
                                      <a:cs typeface="Times New Roman" panose="02020603050405020304" pitchFamily="18" charset="0"/>
                                    </a:rPr>
                                    <m:t>2</m:t>
                                  </m:r>
                                </m:sub>
                                <m:sup>
                                  <m:r>
                                    <a:rPr kumimoji="1" lang="en-US" altLang="zh-CN" sz="2400" b="0" i="1" smtClean="0">
                                      <a:solidFill>
                                        <a:schemeClr val="bg1"/>
                                      </a:solidFill>
                                      <a:latin typeface="Cambria Math" panose="02040503050406030204" pitchFamily="18" charset="0"/>
                                      <a:cs typeface="Times New Roman" panose="02020603050405020304" pitchFamily="18" charset="0"/>
                                    </a:rPr>
                                    <m:t>2</m:t>
                                  </m:r>
                                </m:sup>
                              </m:sSubSup>
                              <m:r>
                                <a:rPr kumimoji="1" lang="en-US" altLang="zh-CN" sz="2400" b="0" i="1" smtClean="0">
                                  <a:solidFill>
                                    <a:schemeClr val="bg1"/>
                                  </a:solidFill>
                                  <a:latin typeface="Cambria Math" panose="02040503050406030204" pitchFamily="18" charset="0"/>
                                  <a:cs typeface="Times New Roman" panose="02020603050405020304" pitchFamily="18" charset="0"/>
                                </a:rPr>
                                <m:t>+</m:t>
                              </m:r>
                              <m:sSubSup>
                                <m:sSubSupPr>
                                  <m:ctrlPr>
                                    <a:rPr kumimoji="1" lang="en-US" altLang="zh-CN" sz="2400" i="1">
                                      <a:solidFill>
                                        <a:schemeClr val="bg1"/>
                                      </a:solidFill>
                                      <a:latin typeface="Cambria Math" panose="02040503050406030204" pitchFamily="18" charset="0"/>
                                      <a:cs typeface="Times New Roman" panose="02020603050405020304" pitchFamily="18" charset="0"/>
                                    </a:rPr>
                                  </m:ctrlPr>
                                </m:sSubSupPr>
                                <m:e>
                                  <m:r>
                                    <a:rPr kumimoji="1" lang="en-US" altLang="zh-CN" sz="2400" i="1">
                                      <a:solidFill>
                                        <a:schemeClr val="bg1"/>
                                      </a:solidFill>
                                      <a:latin typeface="Cambria Math" panose="02040503050406030204" pitchFamily="18" charset="0"/>
                                      <a:cs typeface="Times New Roman" panose="02020603050405020304" pitchFamily="18" charset="0"/>
                                    </a:rPr>
                                    <m:t>𝐴</m:t>
                                  </m:r>
                                </m:e>
                                <m:sub>
                                  <m:r>
                                    <a:rPr kumimoji="1" lang="en-US" altLang="zh-CN" sz="2400" b="0" i="1" smtClean="0">
                                      <a:solidFill>
                                        <a:schemeClr val="bg1"/>
                                      </a:solidFill>
                                      <a:latin typeface="Cambria Math" panose="02040503050406030204" pitchFamily="18" charset="0"/>
                                      <a:cs typeface="Times New Roman" panose="02020603050405020304" pitchFamily="18" charset="0"/>
                                    </a:rPr>
                                    <m:t>3</m:t>
                                  </m:r>
                                </m:sub>
                                <m:sup>
                                  <m:r>
                                    <a:rPr kumimoji="1" lang="en-US" altLang="zh-CN" sz="2400" i="1">
                                      <a:solidFill>
                                        <a:schemeClr val="bg1"/>
                                      </a:solidFill>
                                      <a:latin typeface="Cambria Math" panose="02040503050406030204" pitchFamily="18" charset="0"/>
                                      <a:cs typeface="Times New Roman" panose="02020603050405020304" pitchFamily="18" charset="0"/>
                                    </a:rPr>
                                    <m:t>2</m:t>
                                  </m:r>
                                </m:sup>
                              </m:sSubSup>
                              <m:r>
                                <a:rPr kumimoji="1" lang="en-US" altLang="zh-CN" sz="2400" b="0" i="1" smtClean="0">
                                  <a:solidFill>
                                    <a:schemeClr val="bg1"/>
                                  </a:solidFill>
                                  <a:latin typeface="Cambria Math" panose="02040503050406030204" pitchFamily="18" charset="0"/>
                                  <a:cs typeface="Times New Roman" panose="02020603050405020304" pitchFamily="18" charset="0"/>
                                </a:rPr>
                                <m:t>+</m:t>
                              </m:r>
                              <m:sSubSup>
                                <m:sSubSupPr>
                                  <m:ctrlPr>
                                    <a:rPr kumimoji="1" lang="en-US" altLang="zh-CN" sz="2400" i="1">
                                      <a:solidFill>
                                        <a:schemeClr val="bg1"/>
                                      </a:solidFill>
                                      <a:latin typeface="Cambria Math" panose="02040503050406030204" pitchFamily="18" charset="0"/>
                                      <a:cs typeface="Times New Roman" panose="02020603050405020304" pitchFamily="18" charset="0"/>
                                    </a:rPr>
                                  </m:ctrlPr>
                                </m:sSubSupPr>
                                <m:e>
                                  <m:r>
                                    <a:rPr kumimoji="1" lang="en-US" altLang="zh-CN" sz="2400" i="1">
                                      <a:solidFill>
                                        <a:schemeClr val="bg1"/>
                                      </a:solidFill>
                                      <a:latin typeface="Cambria Math" panose="02040503050406030204" pitchFamily="18" charset="0"/>
                                      <a:cs typeface="Times New Roman" panose="02020603050405020304" pitchFamily="18" charset="0"/>
                                    </a:rPr>
                                    <m:t>𝐴</m:t>
                                  </m:r>
                                </m:e>
                                <m:sub>
                                  <m:r>
                                    <a:rPr kumimoji="1" lang="en-US" altLang="zh-CN" sz="2400" b="0" i="1" smtClean="0">
                                      <a:solidFill>
                                        <a:schemeClr val="bg1"/>
                                      </a:solidFill>
                                      <a:latin typeface="Cambria Math" panose="02040503050406030204" pitchFamily="18" charset="0"/>
                                      <a:cs typeface="Times New Roman" panose="02020603050405020304" pitchFamily="18" charset="0"/>
                                    </a:rPr>
                                    <m:t>4</m:t>
                                  </m:r>
                                </m:sub>
                                <m:sup>
                                  <m:r>
                                    <a:rPr kumimoji="1" lang="en-US" altLang="zh-CN" sz="2400" i="1">
                                      <a:solidFill>
                                        <a:schemeClr val="bg1"/>
                                      </a:solidFill>
                                      <a:latin typeface="Cambria Math" panose="02040503050406030204" pitchFamily="18" charset="0"/>
                                      <a:cs typeface="Times New Roman" panose="02020603050405020304" pitchFamily="18" charset="0"/>
                                    </a:rPr>
                                    <m:t>2</m:t>
                                  </m:r>
                                </m:sup>
                              </m:sSubSup>
                              <m:r>
                                <a:rPr kumimoji="1" lang="en-US" altLang="zh-CN" sz="2400" b="0" i="1" smtClean="0">
                                  <a:solidFill>
                                    <a:schemeClr val="bg1"/>
                                  </a:solidFill>
                                  <a:latin typeface="Cambria Math" panose="02040503050406030204" pitchFamily="18" charset="0"/>
                                  <a:cs typeface="Times New Roman" panose="02020603050405020304" pitchFamily="18" charset="0"/>
                                </a:rPr>
                                <m:t>+</m:t>
                              </m:r>
                              <m:r>
                                <a:rPr kumimoji="1" lang="en-US" altLang="zh-CN" sz="2400" b="0"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m:t>
                              </m:r>
                              <m:sSubSup>
                                <m:sSubSupPr>
                                  <m:ctrlPr>
                                    <a:rPr kumimoji="1" lang="en-US" altLang="zh-CN" sz="2400" i="1">
                                      <a:solidFill>
                                        <a:schemeClr val="bg1"/>
                                      </a:solidFill>
                                      <a:latin typeface="Cambria Math" panose="02040503050406030204" pitchFamily="18" charset="0"/>
                                      <a:cs typeface="Times New Roman" panose="02020603050405020304" pitchFamily="18" charset="0"/>
                                    </a:rPr>
                                  </m:ctrlPr>
                                </m:sSubSupPr>
                                <m:e>
                                  <m:r>
                                    <a:rPr kumimoji="1" lang="en-US" altLang="zh-CN" sz="2400" i="1">
                                      <a:solidFill>
                                        <a:schemeClr val="bg1"/>
                                      </a:solidFill>
                                      <a:latin typeface="Cambria Math" panose="02040503050406030204" pitchFamily="18" charset="0"/>
                                      <a:cs typeface="Times New Roman" panose="02020603050405020304" pitchFamily="18" charset="0"/>
                                    </a:rPr>
                                    <m:t>𝐴</m:t>
                                  </m:r>
                                </m:e>
                                <m:sub>
                                  <m:r>
                                    <a:rPr kumimoji="1" lang="en-US" altLang="zh-CN" sz="2400" b="0" i="1" smtClean="0">
                                      <a:solidFill>
                                        <a:schemeClr val="bg1"/>
                                      </a:solidFill>
                                      <a:latin typeface="Cambria Math" panose="02040503050406030204" pitchFamily="18" charset="0"/>
                                      <a:cs typeface="Times New Roman" panose="02020603050405020304" pitchFamily="18" charset="0"/>
                                    </a:rPr>
                                    <m:t>𝑁</m:t>
                                  </m:r>
                                </m:sub>
                                <m:sup>
                                  <m:r>
                                    <a:rPr kumimoji="1" lang="en-US" altLang="zh-CN" sz="2400" i="1">
                                      <a:solidFill>
                                        <a:schemeClr val="bg1"/>
                                      </a:solidFill>
                                      <a:latin typeface="Cambria Math" panose="02040503050406030204" pitchFamily="18" charset="0"/>
                                      <a:cs typeface="Times New Roman" panose="02020603050405020304" pitchFamily="18" charset="0"/>
                                    </a:rPr>
                                    <m:t>2</m:t>
                                  </m:r>
                                </m:sup>
                              </m:sSubSup>
                            </m:e>
                          </m:rad>
                        </m:num>
                        <m:den>
                          <m:sSub>
                            <m:sSubPr>
                              <m:ctrlPr>
                                <a:rPr kumimoji="1" lang="en-US" altLang="zh-CN" sz="2400" b="0" i="1" smtClean="0">
                                  <a:solidFill>
                                    <a:schemeClr val="bg1"/>
                                  </a:solidFill>
                                  <a:latin typeface="Cambria Math" panose="02040503050406030204" pitchFamily="18" charset="0"/>
                                  <a:cs typeface="Times New Roman" panose="02020603050405020304" pitchFamily="18" charset="0"/>
                                </a:rPr>
                              </m:ctrlPr>
                            </m:sSubPr>
                            <m:e>
                              <m:r>
                                <a:rPr kumimoji="1" lang="en-US" altLang="zh-CN" sz="2400" b="0" i="1" smtClean="0">
                                  <a:solidFill>
                                    <a:schemeClr val="bg1"/>
                                  </a:solidFill>
                                  <a:latin typeface="Cambria Math" panose="02040503050406030204" pitchFamily="18" charset="0"/>
                                  <a:cs typeface="Times New Roman" panose="02020603050405020304" pitchFamily="18" charset="0"/>
                                </a:rPr>
                                <m:t>𝐴</m:t>
                              </m:r>
                            </m:e>
                            <m:sub>
                              <m:r>
                                <a:rPr kumimoji="1" lang="en-US" altLang="zh-CN" sz="2400" b="0" i="1" smtClean="0">
                                  <a:solidFill>
                                    <a:schemeClr val="bg1"/>
                                  </a:solidFill>
                                  <a:latin typeface="Cambria Math" panose="02040503050406030204" pitchFamily="18" charset="0"/>
                                  <a:cs typeface="Times New Roman" panose="02020603050405020304" pitchFamily="18" charset="0"/>
                                </a:rPr>
                                <m:t>1</m:t>
                              </m:r>
                            </m:sub>
                          </m:sSub>
                        </m:den>
                      </m:f>
                    </m:oMath>
                  </m:oMathPara>
                </a14:m>
                <a:endParaRPr kumimoji="1" lang="en-US" altLang="zh-CN" sz="2400" dirty="0">
                  <a:solidFill>
                    <a:schemeClr val="bg1"/>
                  </a:solidFill>
                  <a:latin typeface="Times New Roman" panose="02020603050405020304" pitchFamily="18" charset="0"/>
                  <a:cs typeface="Times New Roman" panose="02020603050405020304" pitchFamily="18" charset="0"/>
                </a:endParaRPr>
              </a:p>
              <a:p>
                <a:pPr>
                  <a:lnSpc>
                    <a:spcPct val="150000"/>
                  </a:lnSpc>
                </a:pPr>
                <a:r>
                  <a:rPr kumimoji="1" lang="zh-CN" altLang="en-US" sz="2400" dirty="0">
                    <a:solidFill>
                      <a:schemeClr val="bg1"/>
                    </a:solidFill>
                    <a:latin typeface="Times New Roman" panose="02020603050405020304" pitchFamily="18" charset="0"/>
                    <a:cs typeface="Times New Roman" panose="02020603050405020304" pitchFamily="18" charset="0"/>
                  </a:rPr>
                  <a:t>式中：</a:t>
                </a:r>
                <a:r>
                  <a:rPr kumimoji="1" lang="en-US" altLang="zh-CN" sz="2400" dirty="0">
                    <a:solidFill>
                      <a:schemeClr val="bg1"/>
                    </a:solidFill>
                    <a:latin typeface="Times New Roman" panose="02020603050405020304" pitchFamily="18" charset="0"/>
                    <a:cs typeface="Times New Roman" panose="02020603050405020304" pitchFamily="18" charset="0"/>
                  </a:rPr>
                  <a:t>	A</a:t>
                </a:r>
                <a:r>
                  <a:rPr kumimoji="1" lang="zh-CN" altLang="en-US" sz="2400" dirty="0">
                    <a:solidFill>
                      <a:schemeClr val="bg1"/>
                    </a:solidFill>
                    <a:latin typeface="Times New Roman" panose="02020603050405020304" pitchFamily="18" charset="0"/>
                    <a:cs typeface="Times New Roman" panose="02020603050405020304" pitchFamily="18" charset="0"/>
                  </a:rPr>
                  <a:t>表示幅度（</a:t>
                </a:r>
                <a:r>
                  <a:rPr kumimoji="1" lang="en-US" altLang="zh-CN" sz="2400" dirty="0">
                    <a:solidFill>
                      <a:schemeClr val="bg1"/>
                    </a:solidFill>
                    <a:latin typeface="Times New Roman" panose="02020603050405020304" pitchFamily="18" charset="0"/>
                    <a:cs typeface="Times New Roman" panose="02020603050405020304" pitchFamily="18" charset="0"/>
                  </a:rPr>
                  <a:t>Amplitude</a:t>
                </a:r>
                <a:r>
                  <a:rPr kumimoji="1" lang="zh-CN" altLang="en-US" sz="2400" dirty="0">
                    <a:solidFill>
                      <a:schemeClr val="bg1"/>
                    </a:solidFill>
                    <a:latin typeface="Times New Roman" panose="02020603050405020304" pitchFamily="18" charset="0"/>
                    <a:cs typeface="Times New Roman" panose="02020603050405020304" pitchFamily="18" charset="0"/>
                  </a:rPr>
                  <a:t>）。</a:t>
                </a:r>
                <a:endParaRPr kumimoji="1" lang="en-US" altLang="zh-CN" sz="2400" dirty="0">
                  <a:solidFill>
                    <a:schemeClr val="bg1"/>
                  </a:solidFill>
                  <a:latin typeface="Times New Roman" panose="02020603050405020304" pitchFamily="18" charset="0"/>
                  <a:cs typeface="Times New Roman" panose="02020603050405020304" pitchFamily="18" charset="0"/>
                </a:endParaRPr>
              </a:p>
              <a:p>
                <a:pPr>
                  <a:lnSpc>
                    <a:spcPct val="150000"/>
                  </a:lnSpc>
                </a:pPr>
                <a:r>
                  <a:rPr kumimoji="1" lang="en-US" altLang="zh-CN" sz="2400" dirty="0">
                    <a:solidFill>
                      <a:schemeClr val="bg1"/>
                    </a:solidFill>
                    <a:latin typeface="Times New Roman" panose="02020603050405020304" pitchFamily="18" charset="0"/>
                    <a:cs typeface="Times New Roman" panose="02020603050405020304" pitchFamily="18" charset="0"/>
                  </a:rPr>
                  <a:t>		A</a:t>
                </a:r>
                <a:r>
                  <a:rPr kumimoji="1" lang="en-US" altLang="zh-CN" sz="2400" baseline="-25000" dirty="0">
                    <a:solidFill>
                      <a:schemeClr val="bg1"/>
                    </a:solidFill>
                    <a:latin typeface="Times New Roman" panose="02020603050405020304" pitchFamily="18" charset="0"/>
                    <a:cs typeface="Times New Roman" panose="02020603050405020304" pitchFamily="18" charset="0"/>
                  </a:rPr>
                  <a:t>1</a:t>
                </a:r>
                <a:r>
                  <a:rPr kumimoji="1" lang="zh-CN" altLang="en-US" sz="2400" dirty="0">
                    <a:solidFill>
                      <a:schemeClr val="bg1"/>
                    </a:solidFill>
                    <a:latin typeface="Times New Roman" panose="02020603050405020304" pitchFamily="18" charset="0"/>
                    <a:cs typeface="Times New Roman" panose="02020603050405020304" pitchFamily="18" charset="0"/>
                  </a:rPr>
                  <a:t>、</a:t>
                </a:r>
                <a:r>
                  <a:rPr kumimoji="1" lang="en-US" altLang="zh-CN" sz="2400" dirty="0">
                    <a:solidFill>
                      <a:schemeClr val="bg1"/>
                    </a:solidFill>
                    <a:latin typeface="Times New Roman" panose="02020603050405020304" pitchFamily="18" charset="0"/>
                    <a:cs typeface="Times New Roman" panose="02020603050405020304" pitchFamily="18" charset="0"/>
                  </a:rPr>
                  <a:t>A</a:t>
                </a:r>
                <a:r>
                  <a:rPr kumimoji="1" lang="en-US" altLang="zh-CN" sz="2400" baseline="-25000" dirty="0">
                    <a:solidFill>
                      <a:schemeClr val="bg1"/>
                    </a:solidFill>
                    <a:latin typeface="Times New Roman" panose="02020603050405020304" pitchFamily="18" charset="0"/>
                    <a:cs typeface="Times New Roman" panose="02020603050405020304" pitchFamily="18" charset="0"/>
                  </a:rPr>
                  <a:t>2</a:t>
                </a:r>
                <a:r>
                  <a:rPr kumimoji="1" lang="zh-CN" altLang="en-US" sz="2400" dirty="0">
                    <a:solidFill>
                      <a:schemeClr val="bg1"/>
                    </a:solidFill>
                    <a:latin typeface="Times New Roman" panose="02020603050405020304" pitchFamily="18" charset="0"/>
                    <a:cs typeface="Times New Roman" panose="02020603050405020304" pitchFamily="18" charset="0"/>
                  </a:rPr>
                  <a:t>、</a:t>
                </a:r>
                <a:r>
                  <a:rPr kumimoji="1" lang="en-US" altLang="zh-CN" sz="2400" dirty="0">
                    <a:solidFill>
                      <a:schemeClr val="bg1"/>
                    </a:solidFill>
                    <a:latin typeface="Times New Roman" panose="02020603050405020304" pitchFamily="18" charset="0"/>
                    <a:cs typeface="Times New Roman" panose="02020603050405020304" pitchFamily="18" charset="0"/>
                  </a:rPr>
                  <a:t>……A</a:t>
                </a:r>
                <a:r>
                  <a:rPr kumimoji="1" lang="en-US" altLang="zh-CN" sz="2400" baseline="-25000" dirty="0">
                    <a:solidFill>
                      <a:schemeClr val="bg1"/>
                    </a:solidFill>
                    <a:latin typeface="Times New Roman" panose="02020603050405020304" pitchFamily="18" charset="0"/>
                    <a:cs typeface="Times New Roman" panose="02020603050405020304" pitchFamily="18" charset="0"/>
                  </a:rPr>
                  <a:t>N</a:t>
                </a:r>
                <a:r>
                  <a:rPr kumimoji="1" lang="zh-CN" altLang="en-US" sz="2400" dirty="0">
                    <a:solidFill>
                      <a:schemeClr val="bg1"/>
                    </a:solidFill>
                    <a:latin typeface="Times New Roman" panose="02020603050405020304" pitchFamily="18" charset="0"/>
                    <a:cs typeface="Times New Roman" panose="02020603050405020304" pitchFamily="18" charset="0"/>
                  </a:rPr>
                  <a:t>，基波、二次谐波、</a:t>
                </a:r>
                <a:r>
                  <a:rPr kumimoji="1" lang="en-US" altLang="zh-CN" sz="2400" dirty="0">
                    <a:solidFill>
                      <a:schemeClr val="bg1"/>
                    </a:solidFill>
                    <a:latin typeface="Times New Roman" panose="02020603050405020304" pitchFamily="18" charset="0"/>
                    <a:cs typeface="Times New Roman" panose="02020603050405020304" pitchFamily="18" charset="0"/>
                  </a:rPr>
                  <a:t>……N</a:t>
                </a:r>
                <a:r>
                  <a:rPr kumimoji="1" lang="zh-CN" altLang="en-US" sz="2400" dirty="0">
                    <a:solidFill>
                      <a:schemeClr val="bg1"/>
                    </a:solidFill>
                    <a:latin typeface="Times New Roman" panose="02020603050405020304" pitchFamily="18" charset="0"/>
                    <a:cs typeface="Times New Roman" panose="02020603050405020304" pitchFamily="18" charset="0"/>
                  </a:rPr>
                  <a:t>次谐波幅度。</a:t>
                </a:r>
              </a:p>
            </p:txBody>
          </p:sp>
        </mc:Choice>
        <mc:Fallback>
          <p:sp>
            <p:nvSpPr>
              <p:cNvPr id="4" name="文本框 3"/>
              <p:cNvSpPr txBox="1">
                <a:spLocks noRot="1" noChangeAspect="1" noMove="1" noResize="1" noEditPoints="1" noAdjustHandles="1" noChangeArrowheads="1" noChangeShapeType="1" noTextEdit="1"/>
              </p:cNvSpPr>
              <p:nvPr/>
            </p:nvSpPr>
            <p:spPr>
              <a:xfrm>
                <a:off x="900546" y="1830918"/>
                <a:ext cx="10598727" cy="4170372"/>
              </a:xfrm>
              <a:prstGeom prst="rect">
                <a:avLst/>
              </a:prstGeom>
              <a:blipFill rotWithShape="1">
                <a:blip r:embed="rId2"/>
                <a:stretch>
                  <a:fillRect l="-1317" b="-2128"/>
                </a:stretch>
              </a:blipFill>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框架 1">
            <a:hlinkClick r:id="rId1" action="ppaction://hlinksldjump"/>
          </p:cNvPr>
          <p:cNvSpPr/>
          <p:nvPr/>
        </p:nvSpPr>
        <p:spPr>
          <a:xfrm>
            <a:off x="252000" y="896400"/>
            <a:ext cx="4078014" cy="756744"/>
          </a:xfrm>
          <a:prstGeom prst="fram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2400" dirty="0">
                <a:solidFill>
                  <a:schemeClr val="tx1"/>
                </a:solidFill>
                <a:latin typeface="Times New Roman" panose="02020603050405020304" pitchFamily="18" charset="0"/>
                <a:cs typeface="Times New Roman" panose="02020603050405020304" pitchFamily="18" charset="0"/>
              </a:rPr>
              <a:t>3.</a:t>
            </a:r>
            <a:r>
              <a:rPr kumimoji="1" lang="zh-CN" altLang="en-US" sz="2400" dirty="0">
                <a:solidFill>
                  <a:schemeClr val="tx1"/>
                </a:solidFill>
                <a:latin typeface="Times New Roman" panose="02020603050405020304" pitchFamily="18" charset="0"/>
                <a:cs typeface="Times New Roman" panose="02020603050405020304" pitchFamily="18" charset="0"/>
              </a:rPr>
              <a:t>语音调理电路的总要求</a:t>
            </a:r>
            <a:endParaRPr kumimoji="1" lang="zh-CN" altLang="en-US" sz="2400" dirty="0">
              <a:solidFill>
                <a:schemeClr val="tx1"/>
              </a:solidFill>
              <a:latin typeface="Times New Roman" panose="02020603050405020304" pitchFamily="18" charset="0"/>
              <a:cs typeface="Times New Roman" panose="02020603050405020304" pitchFamily="18" charset="0"/>
            </a:endParaRPr>
          </a:p>
        </p:txBody>
      </p:sp>
      <p:sp>
        <p:nvSpPr>
          <p:cNvPr id="3" name="矩形 2"/>
          <p:cNvSpPr/>
          <p:nvPr/>
        </p:nvSpPr>
        <p:spPr>
          <a:xfrm>
            <a:off x="621382" y="1883628"/>
            <a:ext cx="10974873" cy="830997"/>
          </a:xfrm>
          <a:prstGeom prst="rect">
            <a:avLst/>
          </a:prstGeom>
        </p:spPr>
        <p:txBody>
          <a:bodyPr wrap="square">
            <a:spAutoFit/>
          </a:bodyPr>
          <a:lstStyle/>
          <a:p>
            <a:pPr>
              <a:spcBef>
                <a:spcPts val="600"/>
              </a:spcBef>
              <a:spcAft>
                <a:spcPts val="600"/>
              </a:spcAft>
            </a:pPr>
            <a:r>
              <a:rPr kumimoji="1" lang="zh-CN" altLang="en-US" sz="2400" b="1" dirty="0">
                <a:latin typeface="Times New Roman" panose="02020603050405020304" pitchFamily="18" charset="0"/>
                <a:cs typeface="Times New Roman" panose="02020603050405020304" pitchFamily="18" charset="0"/>
              </a:rPr>
              <a:t>调理电路的作用：</a:t>
            </a:r>
            <a:r>
              <a:rPr kumimoji="1" lang="zh-CN" altLang="en-US" sz="2400" dirty="0">
                <a:latin typeface="Times New Roman" panose="02020603050405020304" pitchFamily="18" charset="0"/>
                <a:cs typeface="Times New Roman" panose="02020603050405020304" pitchFamily="18" charset="0"/>
              </a:rPr>
              <a:t>调理电路是为</a:t>
            </a:r>
            <a:r>
              <a:rPr kumimoji="1" lang="en-US" altLang="zh-CN" sz="2400" dirty="0">
                <a:latin typeface="Times New Roman" panose="02020603050405020304" pitchFamily="18" charset="0"/>
                <a:cs typeface="Times New Roman" panose="02020603050405020304" pitchFamily="18" charset="0"/>
              </a:rPr>
              <a:t>AD</a:t>
            </a:r>
            <a:r>
              <a:rPr kumimoji="1" lang="zh-CN" altLang="en-US" sz="2400" dirty="0">
                <a:latin typeface="Times New Roman" panose="02020603050405020304" pitchFamily="18" charset="0"/>
                <a:cs typeface="Times New Roman" panose="02020603050405020304" pitchFamily="18" charset="0"/>
              </a:rPr>
              <a:t>转换器服务的。是将话筒信号处理成符合带宽要求、符合</a:t>
            </a:r>
            <a:r>
              <a:rPr kumimoji="1" lang="en-US" altLang="zh-CN" sz="2400" dirty="0">
                <a:latin typeface="Times New Roman" panose="02020603050405020304" pitchFamily="18" charset="0"/>
                <a:cs typeface="Times New Roman" panose="02020603050405020304" pitchFamily="18" charset="0"/>
              </a:rPr>
              <a:t>AD</a:t>
            </a:r>
            <a:r>
              <a:rPr kumimoji="1" lang="zh-CN" altLang="en-US" sz="2400" dirty="0">
                <a:latin typeface="Times New Roman" panose="02020603050405020304" pitchFamily="18" charset="0"/>
                <a:cs typeface="Times New Roman" panose="02020603050405020304" pitchFamily="18" charset="0"/>
              </a:rPr>
              <a:t>转换器输入信号幅度要求和电平要求的电压信号。</a:t>
            </a:r>
            <a:endParaRPr kumimoji="1" lang="zh-CN" altLang="en-US" sz="2400" dirty="0">
              <a:latin typeface="Times New Roman" panose="02020603050405020304" pitchFamily="18" charset="0"/>
              <a:cs typeface="Times New Roman" panose="02020603050405020304" pitchFamily="18" charset="0"/>
            </a:endParaRPr>
          </a:p>
        </p:txBody>
      </p:sp>
      <p:sp>
        <p:nvSpPr>
          <p:cNvPr id="4" name="矩形 3"/>
          <p:cNvSpPr/>
          <p:nvPr/>
        </p:nvSpPr>
        <p:spPr>
          <a:xfrm>
            <a:off x="1092437" y="2931254"/>
            <a:ext cx="10240582" cy="3077766"/>
          </a:xfrm>
          <a:prstGeom prst="rect">
            <a:avLst/>
          </a:prstGeom>
        </p:spPr>
        <p:txBody>
          <a:bodyPr wrap="square">
            <a:spAutoFit/>
          </a:bodyPr>
          <a:lstStyle/>
          <a:p>
            <a:pPr>
              <a:spcBef>
                <a:spcPts val="600"/>
              </a:spcBef>
              <a:spcAft>
                <a:spcPts val="600"/>
              </a:spcAft>
            </a:pPr>
            <a:r>
              <a:rPr kumimoji="1" lang="en-US" altLang="zh-CN" sz="2400" b="1" dirty="0">
                <a:latin typeface="Times New Roman" panose="02020603050405020304" pitchFamily="18" charset="0"/>
                <a:cs typeface="Times New Roman" panose="02020603050405020304" pitchFamily="18" charset="0"/>
              </a:rPr>
              <a:t>①</a:t>
            </a:r>
            <a:r>
              <a:rPr kumimoji="1" lang="zh-CN" altLang="en-US" sz="2400" b="1" dirty="0">
                <a:latin typeface="Times New Roman" panose="02020603050405020304" pitchFamily="18" charset="0"/>
                <a:cs typeface="Times New Roman" panose="02020603050405020304" pitchFamily="18" charset="0"/>
              </a:rPr>
              <a:t> 话筒电路：</a:t>
            </a:r>
            <a:r>
              <a:rPr kumimoji="1" lang="en-US" altLang="zh-CN" sz="2400" dirty="0">
                <a:latin typeface="Times New Roman" panose="02020603050405020304" pitchFamily="18" charset="0"/>
                <a:cs typeface="Times New Roman" panose="02020603050405020304" pitchFamily="18" charset="0"/>
              </a:rPr>
              <a:t>3400Hz</a:t>
            </a:r>
            <a:r>
              <a:rPr kumimoji="1" lang="zh-CN" altLang="en-US" sz="2400" dirty="0">
                <a:latin typeface="Times New Roman" panose="02020603050405020304" pitchFamily="18" charset="0"/>
                <a:cs typeface="Times New Roman" panose="02020603050405020304" pitchFamily="18" charset="0"/>
              </a:rPr>
              <a:t>低通型电路（一阶）。</a:t>
            </a:r>
            <a:endParaRPr kumimoji="1" lang="en-US" altLang="zh-CN" sz="2400" dirty="0">
              <a:latin typeface="Times New Roman" panose="02020603050405020304" pitchFamily="18" charset="0"/>
              <a:cs typeface="Times New Roman" panose="02020603050405020304" pitchFamily="18" charset="0"/>
            </a:endParaRPr>
          </a:p>
          <a:p>
            <a:pPr>
              <a:spcBef>
                <a:spcPts val="600"/>
              </a:spcBef>
              <a:spcAft>
                <a:spcPts val="600"/>
              </a:spcAft>
            </a:pPr>
            <a:r>
              <a:rPr kumimoji="1" lang="en-US" altLang="zh-CN" sz="2400" b="1" dirty="0">
                <a:latin typeface="Times New Roman" panose="02020603050405020304" pitchFamily="18" charset="0"/>
                <a:cs typeface="Times New Roman" panose="02020603050405020304" pitchFamily="18" charset="0"/>
              </a:rPr>
              <a:t>②</a:t>
            </a:r>
            <a:r>
              <a:rPr kumimoji="1" lang="zh-CN" altLang="en-US" sz="2400" b="1" dirty="0">
                <a:latin typeface="Times New Roman" panose="02020603050405020304" pitchFamily="18" charset="0"/>
                <a:cs typeface="Times New Roman" panose="02020603050405020304" pitchFamily="18" charset="0"/>
              </a:rPr>
              <a:t> 放大电路：</a:t>
            </a:r>
            <a:r>
              <a:rPr kumimoji="1" lang="en-US" altLang="zh-CN" sz="2400" b="1" dirty="0">
                <a:latin typeface="Times New Roman" panose="02020603050405020304" pitchFamily="18" charset="0"/>
                <a:cs typeface="Times New Roman" panose="02020603050405020304" pitchFamily="18" charset="0"/>
              </a:rPr>
              <a:t>	</a:t>
            </a:r>
            <a:r>
              <a:rPr kumimoji="1" lang="zh-CN" altLang="en-US" sz="2400" dirty="0">
                <a:latin typeface="Times New Roman" panose="02020603050405020304" pitchFamily="18" charset="0"/>
                <a:cs typeface="Times New Roman" panose="02020603050405020304" pitchFamily="18" charset="0"/>
              </a:rPr>
              <a:t>带宽：</a:t>
            </a:r>
            <a:r>
              <a:rPr kumimoji="1" lang="en-US" altLang="zh-CN" sz="2400" dirty="0">
                <a:latin typeface="Times New Roman" panose="02020603050405020304" pitchFamily="18" charset="0"/>
                <a:cs typeface="Times New Roman" panose="02020603050405020304" pitchFamily="18" charset="0"/>
              </a:rPr>
              <a:t>300Hz</a:t>
            </a:r>
            <a:r>
              <a:rPr kumimoji="1" lang="zh-CN" altLang="en-US" sz="2400" dirty="0">
                <a:latin typeface="Times New Roman" panose="02020603050405020304" pitchFamily="18" charset="0"/>
                <a:cs typeface="Times New Roman" panose="02020603050405020304" pitchFamily="18" charset="0"/>
              </a:rPr>
              <a:t>高通型放大器（一阶）。</a:t>
            </a:r>
            <a:endParaRPr kumimoji="1" lang="en-US" altLang="zh-CN" sz="2400" dirty="0">
              <a:latin typeface="Times New Roman" panose="02020603050405020304" pitchFamily="18" charset="0"/>
              <a:cs typeface="Times New Roman" panose="02020603050405020304" pitchFamily="18" charset="0"/>
            </a:endParaRPr>
          </a:p>
          <a:p>
            <a:pPr>
              <a:spcBef>
                <a:spcPts val="600"/>
              </a:spcBef>
              <a:spcAft>
                <a:spcPts val="600"/>
              </a:spcAft>
            </a:pPr>
            <a:r>
              <a:rPr kumimoji="1" lang="en-US" altLang="zh-CN" sz="2400" dirty="0">
                <a:latin typeface="Times New Roman" panose="02020603050405020304" pitchFamily="18" charset="0"/>
                <a:cs typeface="Times New Roman" panose="02020603050405020304" pitchFamily="18" charset="0"/>
              </a:rPr>
              <a:t>			</a:t>
            </a:r>
            <a:r>
              <a:rPr kumimoji="1" lang="zh-CN" altLang="en-US" sz="2400" dirty="0">
                <a:latin typeface="Times New Roman" panose="02020603050405020304" pitchFamily="18" charset="0"/>
                <a:cs typeface="Times New Roman" panose="02020603050405020304" pitchFamily="18" charset="0"/>
              </a:rPr>
              <a:t>增益：</a:t>
            </a:r>
            <a:r>
              <a:rPr kumimoji="1" lang="en-US" altLang="zh-CN" sz="2400" dirty="0">
                <a:latin typeface="Times New Roman" panose="02020603050405020304" pitchFamily="18" charset="0"/>
                <a:cs typeface="Times New Roman" panose="02020603050405020304" pitchFamily="18" charset="0"/>
              </a:rPr>
              <a:t>5V/(10mV~20mV)</a:t>
            </a:r>
            <a:r>
              <a:rPr kumimoji="1" lang="zh-CN" altLang="en-US" sz="2400" dirty="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a:t>
            </a:r>
            <a:r>
              <a:rPr kumimoji="1" lang="zh-CN" altLang="en-US" sz="2400" dirty="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250</a:t>
            </a:r>
            <a:r>
              <a:rPr kumimoji="1" lang="zh-CN" altLang="en-US" sz="2400" dirty="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~500</a:t>
            </a:r>
            <a:r>
              <a:rPr kumimoji="1" lang="zh-CN" altLang="en-US" sz="2400" dirty="0">
                <a:latin typeface="Times New Roman" panose="02020603050405020304" pitchFamily="18" charset="0"/>
                <a:cs typeface="Times New Roman" panose="02020603050405020304" pitchFamily="18" charset="0"/>
              </a:rPr>
              <a:t>  取</a:t>
            </a:r>
            <a:r>
              <a:rPr kumimoji="1" lang="en-US" altLang="zh-CN" sz="2400" dirty="0">
                <a:latin typeface="Times New Roman" panose="02020603050405020304" pitchFamily="18" charset="0"/>
                <a:cs typeface="Times New Roman" panose="02020603050405020304" pitchFamily="18" charset="0"/>
              </a:rPr>
              <a:t>100</a:t>
            </a:r>
            <a:r>
              <a:rPr kumimoji="1" lang="zh-CN" altLang="en-US" sz="2400" dirty="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~500</a:t>
            </a:r>
            <a:r>
              <a:rPr kumimoji="1" lang="zh-CN" altLang="en-US" sz="2400" dirty="0">
                <a:latin typeface="Times New Roman" panose="02020603050405020304" pitchFamily="18" charset="0"/>
                <a:cs typeface="Times New Roman" panose="02020603050405020304" pitchFamily="18" charset="0"/>
              </a:rPr>
              <a:t>可调</a:t>
            </a:r>
            <a:endParaRPr kumimoji="1" lang="en-US" altLang="zh-CN" sz="2400" dirty="0">
              <a:latin typeface="Times New Roman" panose="02020603050405020304" pitchFamily="18" charset="0"/>
              <a:cs typeface="Times New Roman" panose="02020603050405020304" pitchFamily="18" charset="0"/>
            </a:endParaRPr>
          </a:p>
          <a:p>
            <a:pPr>
              <a:spcBef>
                <a:spcPts val="600"/>
              </a:spcBef>
              <a:spcAft>
                <a:spcPts val="600"/>
              </a:spcAft>
            </a:pPr>
            <a:r>
              <a:rPr kumimoji="1" lang="en-US" altLang="zh-CN" sz="2400" dirty="0">
                <a:latin typeface="Times New Roman" panose="02020603050405020304" pitchFamily="18" charset="0"/>
                <a:cs typeface="Times New Roman" panose="02020603050405020304" pitchFamily="18" charset="0"/>
              </a:rPr>
              <a:t>			</a:t>
            </a:r>
            <a:r>
              <a:rPr kumimoji="1" lang="zh-CN" altLang="en-US" sz="2400" dirty="0">
                <a:latin typeface="Times New Roman" panose="02020603050405020304" pitchFamily="18" charset="0"/>
                <a:cs typeface="Times New Roman" panose="02020603050405020304" pitchFamily="18" charset="0"/>
              </a:rPr>
              <a:t>静态：</a:t>
            </a:r>
            <a:r>
              <a:rPr kumimoji="1" lang="en-US" altLang="zh-CN" sz="2400" dirty="0">
                <a:latin typeface="Times New Roman" panose="02020603050405020304" pitchFamily="18" charset="0"/>
                <a:cs typeface="Times New Roman" panose="02020603050405020304" pitchFamily="18" charset="0"/>
              </a:rPr>
              <a:t>2.5V</a:t>
            </a:r>
            <a:endParaRPr kumimoji="1" lang="en-US" altLang="zh-CN" sz="2400" dirty="0">
              <a:latin typeface="Times New Roman" panose="02020603050405020304" pitchFamily="18" charset="0"/>
              <a:cs typeface="Times New Roman" panose="02020603050405020304" pitchFamily="18" charset="0"/>
            </a:endParaRPr>
          </a:p>
          <a:p>
            <a:pPr>
              <a:spcBef>
                <a:spcPts val="600"/>
              </a:spcBef>
              <a:spcAft>
                <a:spcPts val="600"/>
              </a:spcAft>
            </a:pPr>
            <a:r>
              <a:rPr kumimoji="1" lang="en-US" altLang="zh-CN" sz="2400" dirty="0">
                <a:latin typeface="Times New Roman" panose="02020603050405020304" pitchFamily="18" charset="0"/>
                <a:cs typeface="Times New Roman" panose="02020603050405020304" pitchFamily="18" charset="0"/>
              </a:rPr>
              <a:t>			</a:t>
            </a:r>
            <a:r>
              <a:rPr kumimoji="1" lang="zh-CN" altLang="en-US" sz="2400" dirty="0">
                <a:latin typeface="Times New Roman" panose="02020603050405020304" pitchFamily="18" charset="0"/>
                <a:cs typeface="Times New Roman" panose="02020603050405020304" pitchFamily="18" charset="0"/>
              </a:rPr>
              <a:t>供电：</a:t>
            </a:r>
            <a:r>
              <a:rPr kumimoji="1" lang="en-US" altLang="zh-CN" sz="2400" dirty="0">
                <a:latin typeface="Times New Roman" panose="02020603050405020304" pitchFamily="18" charset="0"/>
                <a:cs typeface="Times New Roman" panose="02020603050405020304" pitchFamily="18" charset="0"/>
              </a:rPr>
              <a:t>+5V</a:t>
            </a:r>
            <a:endParaRPr kumimoji="1" lang="en-US" altLang="zh-CN" sz="2400" dirty="0">
              <a:latin typeface="Times New Roman" panose="02020603050405020304" pitchFamily="18" charset="0"/>
              <a:cs typeface="Times New Roman" panose="02020603050405020304" pitchFamily="18" charset="0"/>
            </a:endParaRPr>
          </a:p>
          <a:p>
            <a:pPr>
              <a:spcBef>
                <a:spcPts val="600"/>
              </a:spcBef>
              <a:spcAft>
                <a:spcPts val="600"/>
              </a:spcAft>
            </a:pPr>
            <a:r>
              <a:rPr kumimoji="1" lang="en-US" altLang="zh-CN" sz="2400" dirty="0">
                <a:latin typeface="Times New Roman" panose="02020603050405020304" pitchFamily="18" charset="0"/>
                <a:cs typeface="Times New Roman" panose="02020603050405020304" pitchFamily="18" charset="0"/>
              </a:rPr>
              <a:t>			</a:t>
            </a:r>
            <a:r>
              <a:rPr kumimoji="1" lang="zh-CN" altLang="en-US" sz="2400" dirty="0">
                <a:latin typeface="Times New Roman" panose="02020603050405020304" pitchFamily="18" charset="0"/>
                <a:cs typeface="Times New Roman" panose="02020603050405020304" pitchFamily="18" charset="0"/>
              </a:rPr>
              <a:t>芯片：推荐</a:t>
            </a:r>
            <a:r>
              <a:rPr kumimoji="1" lang="en-US" altLang="zh-CN" sz="2400" dirty="0">
                <a:latin typeface="Times New Roman" panose="02020603050405020304" pitchFamily="18" charset="0"/>
                <a:cs typeface="Times New Roman" panose="02020603050405020304" pitchFamily="18" charset="0"/>
              </a:rPr>
              <a:t>NE5532</a:t>
            </a:r>
            <a:endParaRPr kumimoji="1" lang="zh-CN" alt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left)">
                                      <p:cBhvr>
                                        <p:cTn id="12" dur="1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wipe(left)">
                                      <p:cBhvr>
                                        <p:cTn id="17" dur="1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wipe(left)">
                                      <p:cBhvr>
                                        <p:cTn id="22" dur="1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wipe(left)">
                                      <p:cBhvr>
                                        <p:cTn id="27" dur="1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wipe(left)">
                                      <p:cBhvr>
                                        <p:cTn id="32" dur="1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wipe(left)">
                                      <p:cBhvr>
                                        <p:cTn id="37" dur="1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4137</Words>
  <Application>WPS 演示</Application>
  <PresentationFormat>宽屏</PresentationFormat>
  <Paragraphs>376</Paragraphs>
  <Slides>43</Slides>
  <Notes>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43</vt:i4>
      </vt:variant>
    </vt:vector>
  </HeadingPairs>
  <TitlesOfParts>
    <vt:vector size="52" baseType="lpstr">
      <vt:lpstr>Arial</vt:lpstr>
      <vt:lpstr>宋体</vt:lpstr>
      <vt:lpstr>Wingdings</vt:lpstr>
      <vt:lpstr>Baoli SC</vt:lpstr>
      <vt:lpstr>Times New Roman</vt:lpstr>
      <vt:lpstr>微软雅黑</vt:lpstr>
      <vt:lpstr>Arial Unicode MS</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95361674@qq.com</dc:creator>
  <cp:lastModifiedBy>遗忘(๑•▽•)و☆</cp:lastModifiedBy>
  <cp:revision>152</cp:revision>
  <dcterms:created xsi:type="dcterms:W3CDTF">2020-01-04T09:32:00Z</dcterms:created>
  <dcterms:modified xsi:type="dcterms:W3CDTF">2020-01-12T14:42:45Z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