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91" r:id="rId4"/>
    <p:sldId id="323" r:id="rId5"/>
    <p:sldId id="315" r:id="rId6"/>
    <p:sldId id="308" r:id="rId7"/>
    <p:sldId id="324" r:id="rId8"/>
    <p:sldId id="326" r:id="rId9"/>
    <p:sldId id="327" r:id="rId10"/>
    <p:sldId id="325" r:id="rId11"/>
    <p:sldId id="328" r:id="rId12"/>
    <p:sldId id="329" r:id="rId13"/>
    <p:sldId id="332" r:id="rId14"/>
    <p:sldId id="304" r:id="rId15"/>
    <p:sldId id="331" r:id="rId16"/>
    <p:sldId id="305" r:id="rId17"/>
    <p:sldId id="306" r:id="rId18"/>
    <p:sldId id="333" r:id="rId19"/>
    <p:sldId id="334" r:id="rId20"/>
    <p:sldId id="335" r:id="rId21"/>
    <p:sldId id="336" r:id="rId22"/>
    <p:sldId id="337" r:id="rId23"/>
    <p:sldId id="340" r:id="rId24"/>
    <p:sldId id="346" r:id="rId25"/>
    <p:sldId id="31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  <a:srgbClr val="0053A3"/>
    <a:srgbClr val="ECECEC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4660"/>
  </p:normalViewPr>
  <p:slideViewPr>
    <p:cSldViewPr snapToGrid="0">
      <p:cViewPr>
        <p:scale>
          <a:sx n="75" d="100"/>
          <a:sy n="75" d="100"/>
        </p:scale>
        <p:origin x="180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svg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93396" y="2783591"/>
            <a:ext cx="840745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实验一   数字化语音采集回放系统</a:t>
            </a:r>
            <a:endParaRPr lang="zh-CN" altLang="en-US" sz="4000" b="1" dirty="0">
              <a:solidFill>
                <a:schemeClr val="bg1">
                  <a:lumMod val="20000"/>
                  <a:lumOff val="80000"/>
                </a:schemeClr>
              </a:solidFill>
              <a:latin typeface="微软雅黑" panose="020B0503020204020204" pitchFamily="34" charset="-122"/>
            </a:endParaRPr>
          </a:p>
          <a:p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2955" y="4551680"/>
            <a:ext cx="1010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53D3A"/>
                </a:solidFill>
              </a:rPr>
              <a:t>崔勇强 </a:t>
            </a:r>
            <a:endParaRPr lang="zh-CN" altLang="en-US" sz="2000" b="1" dirty="0">
              <a:solidFill>
                <a:srgbClr val="453D3A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41" y="2130364"/>
            <a:ext cx="3067934" cy="26981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知识点</a:t>
            </a:r>
            <a:r>
              <a:rPr lang="en-US" altLang="zh-CN" sz="3600" b="1" dirty="0">
                <a:latin typeface="微软雅黑" panose="020B0503020204020204" pitchFamily="34" charset="-122"/>
              </a:rPr>
              <a:t>5</a:t>
            </a:r>
            <a:endParaRPr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2950" y="2122170"/>
            <a:ext cx="659257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/>
              <a:t>采样率：</a:t>
            </a:r>
            <a:r>
              <a:rPr lang="en-US" altLang="zh-CN" sz="3200" dirty="0"/>
              <a:t>16kS/s</a:t>
            </a:r>
            <a:r>
              <a:rPr lang="zh-CN" altLang="en-US" sz="3200" dirty="0"/>
              <a:t>（</a:t>
            </a:r>
            <a:r>
              <a:rPr lang="en-US" altLang="zh-CN" sz="3200" dirty="0"/>
              <a:t>16000S/s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28" name="矩形 27"/>
          <p:cNvSpPr/>
          <p:nvPr/>
        </p:nvSpPr>
        <p:spPr>
          <a:xfrm>
            <a:off x="742950" y="1289685"/>
            <a:ext cx="3074035" cy="5835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系统</a:t>
            </a:r>
            <a:r>
              <a:rPr lang="zh-CN" altLang="en-US" sz="3200" b="1" dirty="0">
                <a:solidFill>
                  <a:srgbClr val="FF0000"/>
                </a:solidFill>
              </a:rPr>
              <a:t>设计</a:t>
            </a:r>
            <a:r>
              <a:rPr lang="zh-CN" altLang="en-US" sz="3200" b="1" dirty="0">
                <a:solidFill>
                  <a:schemeClr val="bg1"/>
                </a:solidFill>
              </a:rPr>
              <a:t>示例：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2950" y="2927350"/>
            <a:ext cx="895858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/>
              <a:t>采样位宽：</a:t>
            </a:r>
            <a:r>
              <a:rPr lang="en-US" altLang="zh-CN" sz="3200" dirty="0"/>
              <a:t>12bit</a:t>
            </a:r>
            <a:r>
              <a:rPr lang="zh-CN" altLang="en-US" sz="3200" dirty="0"/>
              <a:t>，存储位宽</a:t>
            </a:r>
            <a:r>
              <a:rPr lang="en-US" altLang="zh-CN" sz="3200" dirty="0"/>
              <a:t>16bit</a:t>
            </a:r>
            <a:r>
              <a:rPr lang="zh-CN" altLang="en-US" sz="3200" dirty="0"/>
              <a:t>（</a:t>
            </a:r>
            <a:r>
              <a:rPr lang="en-US" altLang="zh-CN" sz="3200" dirty="0"/>
              <a:t>2B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742950" y="3863975"/>
            <a:ext cx="659257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/>
              <a:t>采样时间：</a:t>
            </a:r>
            <a:r>
              <a:rPr lang="en-US" sz="3200" dirty="0"/>
              <a:t>1</a:t>
            </a:r>
            <a:r>
              <a:rPr lang="en-US" sz="3200" dirty="0"/>
              <a:t>0s</a:t>
            </a:r>
            <a:endParaRPr 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742950" y="4826000"/>
            <a:ext cx="783336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/>
              <a:t>存储容量：</a:t>
            </a:r>
            <a:r>
              <a:rPr lang="en-US" sz="3200" dirty="0"/>
              <a:t>16k</a:t>
            </a:r>
            <a:r>
              <a:rPr lang="en-US" altLang="zh-CN" sz="3200" dirty="0">
                <a:sym typeface="+mn-ea"/>
              </a:rPr>
              <a:t>S/s</a:t>
            </a:r>
            <a:r>
              <a:rPr lang="zh-CN" altLang="en-US" sz="3200" dirty="0"/>
              <a:t>×</a:t>
            </a:r>
            <a:r>
              <a:rPr lang="en-US" altLang="zh-CN" sz="3200" dirty="0">
                <a:sym typeface="+mn-ea"/>
              </a:rPr>
              <a:t>2B</a:t>
            </a:r>
            <a:r>
              <a:rPr lang="zh-CN" altLang="en-US" sz="3200" dirty="0">
                <a:sym typeface="+mn-ea"/>
              </a:rPr>
              <a:t>×</a:t>
            </a:r>
            <a:r>
              <a:rPr lang="en-US" altLang="zh-CN" sz="3200" dirty="0">
                <a:sym typeface="+mn-ea"/>
              </a:rPr>
              <a:t>1</a:t>
            </a:r>
            <a:r>
              <a:rPr lang="en-US" altLang="zh-CN" sz="3200" dirty="0">
                <a:sym typeface="+mn-ea"/>
              </a:rPr>
              <a:t>0s=320kB</a:t>
            </a:r>
            <a:endParaRPr lang="en-US" altLang="zh-CN" sz="3200" dirty="0"/>
          </a:p>
        </p:txBody>
      </p:sp>
      <p:sp>
        <p:nvSpPr>
          <p:cNvPr id="10" name="矩形 9"/>
          <p:cNvSpPr/>
          <p:nvPr/>
        </p:nvSpPr>
        <p:spPr>
          <a:xfrm>
            <a:off x="2893060" y="5724525"/>
            <a:ext cx="635000" cy="56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28060" y="5724525"/>
            <a:ext cx="635000" cy="56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932430" y="5775960"/>
            <a:ext cx="5695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dirty="0">
                <a:sym typeface="+mn-ea"/>
              </a:rPr>
              <a:t>n1</a:t>
            </a:r>
            <a:endParaRPr lang="en-US" sz="2400" dirty="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66795" y="5775960"/>
            <a:ext cx="5695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 dirty="0">
                <a:sym typeface="+mn-ea"/>
              </a:rPr>
              <a:t>n</a:t>
            </a:r>
            <a:r>
              <a:rPr lang="en-US" sz="2400" dirty="0">
                <a:sym typeface="+mn-ea"/>
              </a:rPr>
              <a:t>2</a:t>
            </a:r>
            <a:endParaRPr lang="en-US" sz="2400" dirty="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3060" y="5724525"/>
            <a:ext cx="635000" cy="56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98060" y="5724525"/>
            <a:ext cx="635000" cy="56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202430" y="5775960"/>
            <a:ext cx="5695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 dirty="0">
                <a:sym typeface="+mn-ea"/>
              </a:rPr>
              <a:t>n</a:t>
            </a:r>
            <a:r>
              <a:rPr lang="en-US" sz="2400" dirty="0">
                <a:sym typeface="+mn-ea"/>
              </a:rPr>
              <a:t>3</a:t>
            </a:r>
            <a:endParaRPr lang="en-US" sz="2400" dirty="0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36795" y="5775960"/>
            <a:ext cx="5695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 dirty="0">
                <a:sym typeface="+mn-ea"/>
              </a:rPr>
              <a:t>n</a:t>
            </a:r>
            <a:r>
              <a:rPr lang="en-US" sz="2400" dirty="0">
                <a:sym typeface="+mn-ea"/>
              </a:rPr>
              <a:t>4</a:t>
            </a:r>
            <a:endParaRPr lang="en-US" sz="2400" dirty="0"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29885" y="5723255"/>
            <a:ext cx="635000" cy="56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64885" y="5724525"/>
            <a:ext cx="635000" cy="56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494655" y="5775960"/>
            <a:ext cx="5162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dirty="0">
                <a:sym typeface="+mn-ea"/>
              </a:rPr>
              <a:t>...</a:t>
            </a:r>
            <a:endParaRPr lang="en-US" sz="2400" dirty="0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29020" y="5775960"/>
            <a:ext cx="5162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dirty="0">
                <a:sym typeface="+mn-ea"/>
              </a:rPr>
              <a:t>...</a:t>
            </a:r>
            <a:endParaRPr lang="en-US" sz="2400" dirty="0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25285" y="5788660"/>
            <a:ext cx="5162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dirty="0">
                <a:sym typeface="+mn-ea"/>
              </a:rPr>
              <a:t>...</a:t>
            </a:r>
            <a:endParaRPr lang="en-US" sz="2400" dirty="0"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06310" y="5725160"/>
            <a:ext cx="635000" cy="56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941310" y="5725160"/>
            <a:ext cx="635000" cy="56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366000" y="5775325"/>
            <a:ext cx="5162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dirty="0">
                <a:sym typeface="+mn-ea"/>
              </a:rPr>
              <a:t>...</a:t>
            </a:r>
            <a:endParaRPr lang="en-US" sz="2400" dirty="0"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995920" y="5775325"/>
            <a:ext cx="5162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dirty="0">
                <a:sym typeface="+mn-ea"/>
              </a:rPr>
              <a:t>...</a:t>
            </a:r>
            <a:endParaRPr lang="en-US" sz="2400" dirty="0"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576310" y="5723890"/>
            <a:ext cx="1565275" cy="56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615680" y="5775325"/>
            <a:ext cx="15379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 dirty="0">
                <a:sym typeface="+mn-ea"/>
              </a:rPr>
              <a:t>n</a:t>
            </a:r>
            <a:r>
              <a:rPr lang="en-US" sz="2400" dirty="0">
                <a:sym typeface="+mn-ea"/>
              </a:rPr>
              <a:t>160000</a:t>
            </a:r>
            <a:endParaRPr lang="en-US" sz="2400" dirty="0"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967990" y="6287770"/>
            <a:ext cx="4851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2B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602355" y="6287770"/>
            <a:ext cx="4851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2B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160135" y="6286500"/>
            <a:ext cx="4851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2B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086215" y="6268720"/>
            <a:ext cx="4851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2B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42950" y="5727700"/>
            <a:ext cx="209804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/>
              <a:t>存储结构：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3" grpId="0"/>
      <p:bldP spid="9" grpId="0"/>
      <p:bldP spid="10" grpId="0" animBg="1"/>
      <p:bldP spid="13" grpId="0" animBg="1"/>
      <p:bldP spid="16" grpId="0"/>
      <p:bldP spid="18" grpId="0"/>
      <p:bldP spid="19" grpId="0" animBg="1"/>
      <p:bldP spid="20" grpId="0" animBg="1"/>
      <p:bldP spid="22" grpId="0"/>
      <p:bldP spid="23" grpId="0"/>
      <p:bldP spid="24" grpId="0" animBg="1"/>
      <p:bldP spid="25" grpId="0" animBg="1"/>
      <p:bldP spid="26" grpId="0"/>
      <p:bldP spid="27" grpId="0"/>
      <p:bldP spid="29" grpId="0"/>
      <p:bldP spid="30" grpId="0" animBg="1"/>
      <p:bldP spid="31" grpId="0" animBg="1"/>
      <p:bldP spid="34" grpId="0"/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知识点</a:t>
            </a:r>
            <a:r>
              <a:rPr lang="en-US" altLang="zh-CN" sz="3600" b="1" dirty="0">
                <a:latin typeface="微软雅黑" panose="020B0503020204020204" pitchFamily="34" charset="-122"/>
              </a:rPr>
              <a:t>6</a:t>
            </a:r>
            <a:endParaRPr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2950" y="2122170"/>
            <a:ext cx="659257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/>
              <a:t>采样率：</a:t>
            </a:r>
            <a:r>
              <a:rPr lang="en-US" altLang="zh-CN" sz="3200" dirty="0"/>
              <a:t>16kS/s</a:t>
            </a:r>
            <a:r>
              <a:rPr lang="zh-CN" altLang="en-US" sz="3200" dirty="0"/>
              <a:t>（</a:t>
            </a:r>
            <a:r>
              <a:rPr lang="en-US" altLang="zh-CN" sz="3200" dirty="0"/>
              <a:t>16000S/s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28" name="矩形 27"/>
          <p:cNvSpPr/>
          <p:nvPr/>
        </p:nvSpPr>
        <p:spPr>
          <a:xfrm>
            <a:off x="742950" y="1289685"/>
            <a:ext cx="3074035" cy="5835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数据</a:t>
            </a:r>
            <a:r>
              <a:rPr lang="zh-CN" altLang="en-US" sz="3200" b="1" dirty="0">
                <a:solidFill>
                  <a:srgbClr val="FF0000"/>
                </a:solidFill>
              </a:rPr>
              <a:t>编码</a:t>
            </a:r>
            <a:r>
              <a:rPr lang="zh-CN" altLang="en-US" sz="3200" b="1" dirty="0">
                <a:solidFill>
                  <a:schemeClr val="bg1"/>
                </a:solidFill>
              </a:rPr>
              <a:t>示例：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2950" y="2927350"/>
            <a:ext cx="895858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/>
              <a:t>采样位宽：</a:t>
            </a:r>
            <a:r>
              <a:rPr lang="en-US" altLang="zh-CN" sz="3200" dirty="0"/>
              <a:t>12bit</a:t>
            </a:r>
            <a:r>
              <a:rPr lang="zh-CN" altLang="en-US" sz="3200" dirty="0"/>
              <a:t>，存储位宽</a:t>
            </a:r>
            <a:r>
              <a:rPr lang="en-US" altLang="zh-CN" sz="3200" dirty="0"/>
              <a:t>16bit</a:t>
            </a:r>
            <a:r>
              <a:rPr lang="zh-CN" altLang="en-US" sz="3200" dirty="0"/>
              <a:t>（</a:t>
            </a:r>
            <a:r>
              <a:rPr lang="en-US" altLang="zh-CN" sz="3200" dirty="0"/>
              <a:t>2B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742950" y="3848100"/>
            <a:ext cx="659257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/>
              <a:t>采样时间：</a:t>
            </a:r>
            <a:r>
              <a:rPr lang="en-US" sz="3200" dirty="0">
                <a:solidFill>
                  <a:srgbClr val="FF0000"/>
                </a:solidFill>
              </a:rPr>
              <a:t>20s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2950" y="4826000"/>
            <a:ext cx="783336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/>
              <a:t>存储容量：</a:t>
            </a:r>
            <a:r>
              <a:rPr lang="en-US" sz="3200" dirty="0"/>
              <a:t>16k</a:t>
            </a:r>
            <a:r>
              <a:rPr lang="en-US" altLang="zh-CN" sz="3200" dirty="0">
                <a:sym typeface="+mn-ea"/>
              </a:rPr>
              <a:t>S/s</a:t>
            </a:r>
            <a:r>
              <a:rPr lang="zh-CN" altLang="en-US" sz="3200" dirty="0"/>
              <a:t>×</a:t>
            </a:r>
            <a:r>
              <a:rPr lang="en-US" altLang="zh-CN" sz="3200" dirty="0">
                <a:sym typeface="+mn-ea"/>
              </a:rPr>
              <a:t>2B</a:t>
            </a:r>
            <a:r>
              <a:rPr lang="zh-CN" altLang="en-US" sz="3200" dirty="0">
                <a:sym typeface="+mn-ea"/>
              </a:rPr>
              <a:t>×</a:t>
            </a:r>
            <a:r>
              <a:rPr lang="en-US" altLang="zh-CN" sz="3200" dirty="0">
                <a:sym typeface="+mn-ea"/>
              </a:rPr>
              <a:t>1</a:t>
            </a:r>
            <a:r>
              <a:rPr lang="en-US" altLang="zh-CN" sz="3200" dirty="0">
                <a:sym typeface="+mn-ea"/>
              </a:rPr>
              <a:t>0s=320kB</a:t>
            </a:r>
            <a:endParaRPr lang="en-US" altLang="zh-CN" sz="3200" dirty="0"/>
          </a:p>
        </p:txBody>
      </p:sp>
      <p:sp>
        <p:nvSpPr>
          <p:cNvPr id="43" name="矩形 42"/>
          <p:cNvSpPr/>
          <p:nvPr/>
        </p:nvSpPr>
        <p:spPr>
          <a:xfrm>
            <a:off x="742950" y="5727700"/>
            <a:ext cx="209804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3200" dirty="0"/>
              <a:t>存储结构：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2893060" y="5724525"/>
            <a:ext cx="635000" cy="56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28060" y="5724525"/>
            <a:ext cx="1025525" cy="56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32430" y="5775960"/>
            <a:ext cx="5695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dirty="0">
                <a:sym typeface="+mn-ea"/>
              </a:rPr>
              <a:t>n1</a:t>
            </a:r>
            <a:endParaRPr lang="en-US" sz="2400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85845" y="5680710"/>
            <a:ext cx="9277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dirty="0">
                <a:sym typeface="+mn-ea"/>
              </a:rPr>
              <a:t>n2-</a:t>
            </a:r>
            <a:r>
              <a:rPr lang="en-US" altLang="zh-CN" dirty="0">
                <a:sym typeface="+mn-ea"/>
              </a:rPr>
              <a:t>n1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n3-n2</a:t>
            </a:r>
            <a:endParaRPr lang="en-US" altLang="zh-CN" dirty="0"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60060" y="5724525"/>
            <a:ext cx="635000" cy="56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624195" y="5775960"/>
            <a:ext cx="5162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dirty="0">
                <a:sym typeface="+mn-ea"/>
              </a:rPr>
              <a:t>...</a:t>
            </a:r>
            <a:endParaRPr lang="en-US" sz="2400" dirty="0"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8585" y="5788660"/>
            <a:ext cx="5162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dirty="0">
                <a:sym typeface="+mn-ea"/>
              </a:rPr>
              <a:t>...</a:t>
            </a:r>
            <a:endParaRPr lang="en-US" sz="2400" dirty="0"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06310" y="5725160"/>
            <a:ext cx="635000" cy="56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941310" y="5725160"/>
            <a:ext cx="635000" cy="56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366000" y="5775325"/>
            <a:ext cx="5162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dirty="0">
                <a:sym typeface="+mn-ea"/>
              </a:rPr>
              <a:t>...</a:t>
            </a:r>
            <a:endParaRPr lang="en-US" sz="2400" dirty="0"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995920" y="5775325"/>
            <a:ext cx="5162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dirty="0">
                <a:sym typeface="+mn-ea"/>
              </a:rPr>
              <a:t>...</a:t>
            </a:r>
            <a:endParaRPr lang="en-US" sz="2400" dirty="0"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576310" y="5723890"/>
            <a:ext cx="2727325" cy="56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967990" y="6287770"/>
            <a:ext cx="4851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2B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754755" y="6287770"/>
            <a:ext cx="4851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2B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769485" y="6286500"/>
            <a:ext cx="4851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2B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543415" y="6268720"/>
            <a:ext cx="4851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2B</a:t>
            </a: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550410" y="5727700"/>
            <a:ext cx="1025525" cy="562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599305" y="5683885"/>
            <a:ext cx="9277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dirty="0">
                <a:sym typeface="+mn-ea"/>
              </a:rPr>
              <a:t>n4-</a:t>
            </a:r>
            <a:r>
              <a:rPr lang="en-US" altLang="zh-CN" dirty="0">
                <a:sym typeface="+mn-ea"/>
              </a:rPr>
              <a:t>n3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n5-n4</a:t>
            </a:r>
            <a:endParaRPr lang="en-US" altLang="zh-CN" dirty="0"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719185" y="5686425"/>
            <a:ext cx="27273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dirty="0">
                <a:sym typeface="+mn-ea"/>
              </a:rPr>
              <a:t>n319999</a:t>
            </a:r>
            <a:r>
              <a:rPr lang="en-US" dirty="0">
                <a:sym typeface="+mn-ea"/>
              </a:rPr>
              <a:t>-</a:t>
            </a:r>
            <a:r>
              <a:rPr lang="en-US" altLang="zh-CN" dirty="0">
                <a:sym typeface="+mn-ea"/>
              </a:rPr>
              <a:t>n319998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n</a:t>
            </a:r>
            <a:r>
              <a:rPr lang="en-US" dirty="0">
                <a:sym typeface="+mn-ea"/>
              </a:rPr>
              <a:t>320000</a:t>
            </a:r>
            <a:r>
              <a:rPr lang="en-US" altLang="zh-CN" dirty="0">
                <a:sym typeface="+mn-ea"/>
              </a:rPr>
              <a:t>-n319999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3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2" grpId="0"/>
      <p:bldP spid="53" grpId="0"/>
      <p:bldP spid="54" grpId="0"/>
      <p:bldP spid="55" grpId="0"/>
      <p:bldP spid="57" grpId="0" animBg="1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系统框图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4800" y="2743200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3060" y="297116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麦克风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687195"/>
            <a:ext cx="828040" cy="85471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082800" y="2642235"/>
            <a:ext cx="1689100" cy="126873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26310" y="2891155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输入信号</a:t>
            </a:r>
            <a:endParaRPr lang="zh-CN" altLang="en-US" sz="2400" b="1" dirty="0">
              <a:sym typeface="+mn-ea"/>
            </a:endParaRPr>
          </a:p>
          <a:p>
            <a:r>
              <a:rPr lang="zh-CN" altLang="en-US" sz="2400" b="1" dirty="0">
                <a:sym typeface="+mn-ea"/>
              </a:rPr>
              <a:t>调理电路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1685925" y="301625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19575" y="1976120"/>
            <a:ext cx="3288665" cy="221107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42485" y="2430780"/>
            <a:ext cx="2567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 dirty="0">
                <a:sym typeface="+mn-ea"/>
              </a:rPr>
              <a:t>STM32</a:t>
            </a:r>
            <a:r>
              <a:rPr lang="zh-CN" altLang="en-US" sz="2400" b="1" dirty="0">
                <a:sym typeface="+mn-ea"/>
              </a:rPr>
              <a:t>处理器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822700" y="301625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257358" y="300164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ADC</a:t>
            </a:r>
            <a:endParaRPr lang="en-US" sz="2400" b="1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77013" y="299275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D</a:t>
            </a:r>
            <a:r>
              <a:rPr lang="en-US" sz="2400" b="1" dirty="0">
                <a:sym typeface="+mn-ea"/>
              </a:rPr>
              <a:t>A</a:t>
            </a:r>
            <a:r>
              <a:rPr lang="en-US" sz="2400" b="1" dirty="0">
                <a:sym typeface="+mn-ea"/>
              </a:rPr>
              <a:t>C</a:t>
            </a:r>
            <a:endParaRPr lang="en-US" sz="2400" b="1" dirty="0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02505" y="5120005"/>
            <a:ext cx="2065655" cy="1268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293360" y="5316855"/>
            <a:ext cx="1097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触摸屏</a:t>
            </a:r>
            <a:endParaRPr lang="zh-CN" altLang="en-US" sz="2400" b="1" dirty="0">
              <a:sym typeface="+mn-ea"/>
            </a:endParaRPr>
          </a:p>
          <a:p>
            <a:r>
              <a:rPr lang="en-US" altLang="zh-CN" sz="2400" b="1" dirty="0">
                <a:sym typeface="+mn-ea"/>
              </a:rPr>
              <a:t>/</a:t>
            </a:r>
            <a:r>
              <a:rPr lang="zh-CN" altLang="en-US" sz="2400" b="1" dirty="0">
                <a:sym typeface="+mn-ea"/>
              </a:rPr>
              <a:t>键盘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5" name="左右箭头 24"/>
          <p:cNvSpPr/>
          <p:nvPr/>
        </p:nvSpPr>
        <p:spPr>
          <a:xfrm rot="16200000">
            <a:off x="5330825" y="4383405"/>
            <a:ext cx="868045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 rot="16200000">
            <a:off x="5407025" y="1341755"/>
            <a:ext cx="715645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723130" y="158115"/>
            <a:ext cx="2083435" cy="1102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12080" y="483870"/>
            <a:ext cx="1106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 dirty="0">
                <a:sym typeface="+mn-ea"/>
              </a:rPr>
              <a:t>存储器</a:t>
            </a:r>
            <a:endParaRPr lang="zh-CN" sz="2400" b="1" dirty="0">
              <a:sym typeface="+mn-ea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7508240" y="300736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910830" y="2629535"/>
            <a:ext cx="1689100" cy="126873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054340" y="2878455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输出信号</a:t>
            </a:r>
            <a:endParaRPr lang="zh-CN" altLang="en-US" sz="2400" b="1" dirty="0">
              <a:sym typeface="+mn-ea"/>
            </a:endParaRPr>
          </a:p>
          <a:p>
            <a:r>
              <a:rPr lang="zh-CN" altLang="en-US" sz="2400" b="1" dirty="0">
                <a:sym typeface="+mn-ea"/>
              </a:rPr>
              <a:t>调理电路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9648825" y="3015615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045065" y="2742565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262235" y="2970530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喇叭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365" y="1613535"/>
            <a:ext cx="1285240" cy="1028700"/>
          </a:xfrm>
          <a:prstGeom prst="rect">
            <a:avLst/>
          </a:prstGeom>
        </p:spPr>
      </p:pic>
      <p:pic>
        <p:nvPicPr>
          <p:cNvPr id="2" name="图片 1" descr="412321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8600" y="2983865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程序设计流程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AutoShape 90"/>
          <p:cNvSpPr>
            <a:spLocks noChangeArrowheads="1"/>
          </p:cNvSpPr>
          <p:nvPr/>
        </p:nvSpPr>
        <p:spPr bwMode="auto">
          <a:xfrm>
            <a:off x="1811655" y="2181860"/>
            <a:ext cx="1296670" cy="2624455"/>
          </a:xfrm>
          <a:prstGeom prst="flowChartAlternateProcess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p>
            <a:pPr algn="ctr">
              <a:defRPr/>
            </a:pPr>
            <a:r>
              <a:rPr 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研读</a:t>
            </a:r>
            <a:endParaRPr lang="zh-CN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系统需求</a:t>
            </a:r>
            <a:endParaRPr lang="zh-CN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功能</a:t>
            </a:r>
            <a:endParaRPr 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性能</a:t>
            </a:r>
            <a:endParaRPr 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平台</a:t>
            </a:r>
            <a:endParaRPr 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时间</a:t>
            </a:r>
            <a:endParaRPr 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...</a:t>
            </a:r>
            <a:endParaRPr 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AutoShape 90"/>
          <p:cNvSpPr>
            <a:spLocks noChangeArrowheads="1"/>
          </p:cNvSpPr>
          <p:nvPr/>
        </p:nvSpPr>
        <p:spPr bwMode="auto">
          <a:xfrm>
            <a:off x="3612515" y="2181860"/>
            <a:ext cx="1296670" cy="2609850"/>
          </a:xfrm>
          <a:prstGeom prst="flowChartAlternateProcess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p>
            <a:pPr algn="ctr">
              <a:defRPr/>
            </a:pPr>
            <a:r>
              <a:rPr 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理清</a:t>
            </a:r>
            <a:endParaRPr lang="zh-CN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外部界面</a:t>
            </a:r>
            <a:endParaRPr lang="zh-CN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输入</a:t>
            </a:r>
            <a:endParaRPr 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输出</a:t>
            </a:r>
            <a:endParaRPr 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人机交互</a:t>
            </a:r>
            <a:endParaRPr 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...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180080" y="3320415"/>
            <a:ext cx="403225" cy="36004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10" name="右箭头 9"/>
          <p:cNvSpPr/>
          <p:nvPr/>
        </p:nvSpPr>
        <p:spPr>
          <a:xfrm>
            <a:off x="4964430" y="3320415"/>
            <a:ext cx="403225" cy="36004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14" name="右箭头 13"/>
          <p:cNvSpPr/>
          <p:nvPr/>
        </p:nvSpPr>
        <p:spPr>
          <a:xfrm>
            <a:off x="6715125" y="3314065"/>
            <a:ext cx="403225" cy="36004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2" name="右箭头 1"/>
          <p:cNvSpPr/>
          <p:nvPr/>
        </p:nvSpPr>
        <p:spPr>
          <a:xfrm>
            <a:off x="8512175" y="3321050"/>
            <a:ext cx="403225" cy="36004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5" name="AutoShape 90"/>
          <p:cNvSpPr>
            <a:spLocks noChangeArrowheads="1"/>
          </p:cNvSpPr>
          <p:nvPr/>
        </p:nvSpPr>
        <p:spPr bwMode="auto">
          <a:xfrm>
            <a:off x="5367655" y="2181860"/>
            <a:ext cx="1296670" cy="2609850"/>
          </a:xfrm>
          <a:prstGeom prst="flowChartAlternateProcess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p>
            <a:pPr algn="ctr">
              <a:defRPr/>
            </a:pPr>
            <a:r>
              <a:rPr 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确定</a:t>
            </a:r>
            <a:endParaRPr lang="zh-CN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内部资源</a:t>
            </a:r>
            <a:endParaRPr lang="zh-CN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GPIO</a:t>
            </a:r>
            <a:endParaRPr 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TIMER</a:t>
            </a:r>
            <a:endParaRPr 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RAM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...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AutoShape 90"/>
          <p:cNvSpPr>
            <a:spLocks noChangeArrowheads="1"/>
          </p:cNvSpPr>
          <p:nvPr/>
        </p:nvSpPr>
        <p:spPr bwMode="auto">
          <a:xfrm>
            <a:off x="7118350" y="2196465"/>
            <a:ext cx="1296670" cy="2609850"/>
          </a:xfrm>
          <a:prstGeom prst="flowChartAlternateProcess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p>
            <a:pPr algn="ctr">
              <a:defRPr/>
            </a:pPr>
            <a:r>
              <a:rPr 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反复推敲</a:t>
            </a:r>
            <a:endParaRPr lang="zh-CN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流程图</a:t>
            </a:r>
            <a:endParaRPr lang="zh-CN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逻辑</a:t>
            </a:r>
            <a:endParaRPr 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循环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嵌套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...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AutoShape 90"/>
          <p:cNvSpPr>
            <a:spLocks noChangeArrowheads="1"/>
          </p:cNvSpPr>
          <p:nvPr/>
        </p:nvSpPr>
        <p:spPr bwMode="auto">
          <a:xfrm>
            <a:off x="8938895" y="2181860"/>
            <a:ext cx="1296670" cy="2609850"/>
          </a:xfrm>
          <a:prstGeom prst="flowChartAlternateProcess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p>
            <a:pPr algn="ctr">
              <a:defRPr/>
            </a:pPr>
            <a:r>
              <a:rPr 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规范</a:t>
            </a:r>
            <a:endParaRPr lang="zh-CN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写代码</a:t>
            </a:r>
            <a:endParaRPr lang="zh-CN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文件</a:t>
            </a:r>
            <a:endParaRPr 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函数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变量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...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程序流程图设计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383030" y="1511935"/>
            <a:ext cx="4464685" cy="72771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定义关键状态变量</a:t>
            </a:r>
            <a:endParaRPr 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382395" y="2620010"/>
            <a:ext cx="4464685" cy="125158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画出状态转移逻辑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列出状态转移条件</a:t>
            </a:r>
            <a:endParaRPr 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383030" y="4309110"/>
            <a:ext cx="4464685" cy="75565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细化每个状态的输入与输出</a:t>
            </a:r>
            <a:endParaRPr 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383030" y="5502910"/>
            <a:ext cx="4464685" cy="75565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化简、合并、调用、嵌套等</a:t>
            </a:r>
            <a:endParaRPr 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25"/>
          <p:cNvSpPr txBox="1">
            <a:spLocks noChangeArrowheads="1"/>
          </p:cNvSpPr>
          <p:nvPr/>
        </p:nvSpPr>
        <p:spPr bwMode="auto">
          <a:xfrm>
            <a:off x="7292340" y="5187315"/>
            <a:ext cx="3509010" cy="8299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系统检查测试时，</a:t>
            </a:r>
            <a:endParaRPr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defRPr/>
            </a:pP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流程图打印好检查</a:t>
            </a:r>
            <a:endParaRPr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5"/>
          <p:cNvSpPr txBox="1">
            <a:spLocks noChangeArrowheads="1"/>
          </p:cNvSpPr>
          <p:nvPr/>
        </p:nvSpPr>
        <p:spPr bwMode="auto">
          <a:xfrm>
            <a:off x="7292340" y="681990"/>
            <a:ext cx="3509010" cy="8299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画流程图是自己的事情</a:t>
            </a:r>
            <a:endParaRPr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defRPr/>
            </a:pPr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反复琢磨，反复修改</a:t>
            </a:r>
            <a:endParaRPr lang="zh-CN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6670" y="1875790"/>
            <a:ext cx="2800350" cy="256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 bldLvl="0" animBg="1"/>
      <p:bldP spid="13" grpId="0" bldLvl="0" animBg="1"/>
      <p:bldP spid="15" grpId="0" bldLvl="0" animBg="1"/>
      <p:bldP spid="16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系统设计规划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0482" y="1853302"/>
            <a:ext cx="1620957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时代背景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24970" y="2299730"/>
            <a:ext cx="5770880" cy="70675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sz="4000" b="1" dirty="0">
                <a:solidFill>
                  <a:schemeClr val="bg1"/>
                </a:solidFill>
              </a:rPr>
              <a:t>理清硬件软件标志性节点</a:t>
            </a:r>
            <a:endParaRPr lang="zh-CN" sz="40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6035" y="1118870"/>
            <a:ext cx="3611245" cy="70675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p>
            <a:r>
              <a:rPr lang="zh-CN" sz="4000" b="1" dirty="0">
                <a:solidFill>
                  <a:schemeClr val="bg1"/>
                </a:solidFill>
              </a:rPr>
              <a:t>系统总体规划</a:t>
            </a:r>
            <a:endParaRPr lang="zh-CN" sz="40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695" y="3449080"/>
            <a:ext cx="6786880" cy="70675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r>
              <a:rPr lang="zh-CN" sz="4000" b="1" dirty="0">
                <a:solidFill>
                  <a:schemeClr val="bg1"/>
                </a:solidFill>
              </a:rPr>
              <a:t>硬件软件分头行动，齐头并进</a:t>
            </a:r>
            <a:endParaRPr lang="zh-CN" sz="40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770" y="4598430"/>
            <a:ext cx="3738880" cy="70675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sz="4000" b="1" dirty="0">
                <a:solidFill>
                  <a:schemeClr val="bg1"/>
                </a:solidFill>
              </a:rPr>
              <a:t>标志性节点会合</a:t>
            </a:r>
            <a:endParaRPr lang="zh-CN" sz="40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57835" y="5754130"/>
            <a:ext cx="2214880" cy="70675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p>
            <a:r>
              <a:rPr lang="zh-CN" sz="4000" b="1" dirty="0">
                <a:solidFill>
                  <a:schemeClr val="bg1"/>
                </a:solidFill>
              </a:rPr>
              <a:t>系统联调</a:t>
            </a:r>
            <a:endParaRPr lang="zh-CN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标志性节点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4200" y="1377950"/>
            <a:ext cx="3323590" cy="4603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</a:rPr>
              <a:t>ADC/DAC</a:t>
            </a:r>
            <a:r>
              <a:rPr lang="zh-CN" altLang="en-US" sz="2400" b="1" dirty="0">
                <a:solidFill>
                  <a:schemeClr val="bg1"/>
                </a:solidFill>
              </a:rPr>
              <a:t>直通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6800" y="3568700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85060" y="379666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信号源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717925" y="384175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30675" y="2801620"/>
            <a:ext cx="3288665" cy="221107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553585" y="3256280"/>
            <a:ext cx="2567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 dirty="0">
                <a:sym typeface="+mn-ea"/>
              </a:rPr>
              <a:t>STM32</a:t>
            </a:r>
            <a:r>
              <a:rPr lang="zh-CN" altLang="en-US" sz="2400" b="1" dirty="0">
                <a:sym typeface="+mn-ea"/>
              </a:rPr>
              <a:t>处理器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68458" y="382714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ADC</a:t>
            </a:r>
            <a:endParaRPr lang="en-US" sz="2400" b="1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88113" y="381825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D</a:t>
            </a:r>
            <a:r>
              <a:rPr lang="en-US" sz="2400" b="1" dirty="0">
                <a:sym typeface="+mn-ea"/>
              </a:rPr>
              <a:t>A</a:t>
            </a:r>
            <a:r>
              <a:rPr lang="en-US" sz="2400" b="1" dirty="0">
                <a:sym typeface="+mn-ea"/>
              </a:rPr>
              <a:t>C</a:t>
            </a:r>
            <a:endParaRPr lang="en-US" sz="2400" b="1" dirty="0">
              <a:sym typeface="+mn-ea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7439025" y="3832225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835265" y="3559175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912735" y="3787140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示波器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3195" y="1377950"/>
            <a:ext cx="475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 dirty="0">
                <a:sym typeface="+mn-ea"/>
              </a:rPr>
              <a:t>要求：波形正确、无误码、噪声低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0320" y="5689600"/>
            <a:ext cx="1695450" cy="1183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65" y="5897880"/>
            <a:ext cx="124904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天</a:t>
            </a:r>
            <a:endParaRPr lang="zh-CN" altLang="en-US" sz="44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标志性节点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4200" y="1377950"/>
            <a:ext cx="4377690" cy="4603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</a:rPr>
              <a:t>ADC/DAC</a:t>
            </a:r>
            <a:r>
              <a:rPr lang="zh-CN" altLang="en-US" sz="2400" b="1" dirty="0">
                <a:solidFill>
                  <a:schemeClr val="bg1"/>
                </a:solidFill>
              </a:rPr>
              <a:t>存储回放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95065" y="3333750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43325" y="356171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信号源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5076190" y="360680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488940" y="2566670"/>
            <a:ext cx="3288665" cy="221107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911850" y="3021330"/>
            <a:ext cx="2567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 dirty="0">
                <a:sym typeface="+mn-ea"/>
              </a:rPr>
              <a:t>STM32</a:t>
            </a:r>
            <a:r>
              <a:rPr lang="zh-CN" altLang="en-US" sz="2400" b="1" dirty="0">
                <a:sym typeface="+mn-ea"/>
              </a:rPr>
              <a:t>处理器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26723" y="359219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ADC</a:t>
            </a:r>
            <a:endParaRPr lang="en-US" sz="2400" b="1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46378" y="358330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D</a:t>
            </a:r>
            <a:r>
              <a:rPr lang="en-US" sz="2400" b="1" dirty="0">
                <a:sym typeface="+mn-ea"/>
              </a:rPr>
              <a:t>A</a:t>
            </a:r>
            <a:r>
              <a:rPr lang="en-US" sz="2400" b="1" dirty="0">
                <a:sym typeface="+mn-ea"/>
              </a:rPr>
              <a:t>C</a:t>
            </a:r>
            <a:endParaRPr lang="en-US" sz="2400" b="1" dirty="0">
              <a:sym typeface="+mn-ea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8797290" y="3597275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93530" y="3324225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271000" y="3552190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示波器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26" name="左右箭头 25"/>
          <p:cNvSpPr/>
          <p:nvPr/>
        </p:nvSpPr>
        <p:spPr>
          <a:xfrm rot="16200000">
            <a:off x="6689725" y="1878965"/>
            <a:ext cx="715645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005830" y="695325"/>
            <a:ext cx="2083435" cy="1102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94780" y="1021080"/>
            <a:ext cx="1106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 dirty="0">
                <a:sym typeface="+mn-ea"/>
              </a:rPr>
              <a:t>存储器</a:t>
            </a:r>
            <a:endParaRPr lang="zh-CN" sz="2400" b="1" dirty="0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70295" y="5520055"/>
            <a:ext cx="2065655" cy="1268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661150" y="5716905"/>
            <a:ext cx="1097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触摸屏</a:t>
            </a:r>
            <a:endParaRPr lang="zh-CN" altLang="en-US" sz="2400" b="1" dirty="0">
              <a:sym typeface="+mn-ea"/>
            </a:endParaRPr>
          </a:p>
          <a:p>
            <a:r>
              <a:rPr lang="en-US" altLang="zh-CN" sz="2400" b="1" dirty="0">
                <a:sym typeface="+mn-ea"/>
              </a:rPr>
              <a:t>/</a:t>
            </a:r>
            <a:r>
              <a:rPr lang="zh-CN" altLang="en-US" sz="2400" b="1" dirty="0">
                <a:sym typeface="+mn-ea"/>
              </a:rPr>
              <a:t>键盘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5" name="左右箭头 24"/>
          <p:cNvSpPr/>
          <p:nvPr/>
        </p:nvSpPr>
        <p:spPr>
          <a:xfrm rot="16200000">
            <a:off x="6765925" y="4879340"/>
            <a:ext cx="734060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1310" y="2052955"/>
            <a:ext cx="48723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 dirty="0">
                <a:sym typeface="+mn-ea"/>
              </a:rPr>
              <a:t>要求：波形正确、无误码、无</a:t>
            </a:r>
            <a:r>
              <a:rPr lang="en-US" altLang="zh-CN" sz="2400" b="1" dirty="0">
                <a:sym typeface="+mn-ea"/>
              </a:rPr>
              <a:t>BUG</a:t>
            </a:r>
            <a:endParaRPr lang="en-US" altLang="zh-CN" sz="2400" b="1"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标志性节点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4200" y="1377950"/>
            <a:ext cx="4377690" cy="4603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</a:rPr>
              <a:t>ADC/DAC</a:t>
            </a:r>
            <a:r>
              <a:rPr lang="zh-CN" altLang="en-US" sz="2400" b="1" dirty="0">
                <a:solidFill>
                  <a:schemeClr val="bg1"/>
                </a:solidFill>
              </a:rPr>
              <a:t>存储回放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95065" y="3333750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43325" y="356171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信号源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5076190" y="360680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488940" y="2566670"/>
            <a:ext cx="3288665" cy="221107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911850" y="3021330"/>
            <a:ext cx="2567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 dirty="0">
                <a:sym typeface="+mn-ea"/>
              </a:rPr>
              <a:t>STM32</a:t>
            </a:r>
            <a:r>
              <a:rPr lang="zh-CN" altLang="en-US" sz="2400" b="1" dirty="0">
                <a:sym typeface="+mn-ea"/>
              </a:rPr>
              <a:t>处理器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26723" y="359219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ADC</a:t>
            </a:r>
            <a:endParaRPr lang="en-US" sz="2400" b="1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46378" y="358330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D</a:t>
            </a:r>
            <a:r>
              <a:rPr lang="en-US" sz="2400" b="1" dirty="0">
                <a:sym typeface="+mn-ea"/>
              </a:rPr>
              <a:t>A</a:t>
            </a:r>
            <a:r>
              <a:rPr lang="en-US" sz="2400" b="1" dirty="0">
                <a:sym typeface="+mn-ea"/>
              </a:rPr>
              <a:t>C</a:t>
            </a:r>
            <a:endParaRPr lang="en-US" sz="2400" b="1" dirty="0">
              <a:sym typeface="+mn-ea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8797290" y="3597275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93530" y="3324225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271000" y="3552190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示波器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26" name="左右箭头 25"/>
          <p:cNvSpPr/>
          <p:nvPr/>
        </p:nvSpPr>
        <p:spPr>
          <a:xfrm rot="16200000">
            <a:off x="6689725" y="1878965"/>
            <a:ext cx="715645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005830" y="695325"/>
            <a:ext cx="2083435" cy="1102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94780" y="1021080"/>
            <a:ext cx="1106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 dirty="0">
                <a:sym typeface="+mn-ea"/>
              </a:rPr>
              <a:t>存储器</a:t>
            </a:r>
            <a:endParaRPr lang="zh-CN" sz="2400" b="1" dirty="0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70295" y="5520055"/>
            <a:ext cx="2065655" cy="1268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661150" y="5716905"/>
            <a:ext cx="1097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触摸屏</a:t>
            </a:r>
            <a:endParaRPr lang="zh-CN" altLang="en-US" sz="2400" b="1" dirty="0">
              <a:sym typeface="+mn-ea"/>
            </a:endParaRPr>
          </a:p>
          <a:p>
            <a:r>
              <a:rPr lang="en-US" altLang="zh-CN" sz="2400" b="1" dirty="0">
                <a:sym typeface="+mn-ea"/>
              </a:rPr>
              <a:t>/</a:t>
            </a:r>
            <a:r>
              <a:rPr lang="zh-CN" altLang="en-US" sz="2400" b="1" dirty="0">
                <a:sym typeface="+mn-ea"/>
              </a:rPr>
              <a:t>键盘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5" name="左右箭头 24"/>
          <p:cNvSpPr/>
          <p:nvPr/>
        </p:nvSpPr>
        <p:spPr>
          <a:xfrm rot="16200000">
            <a:off x="6765925" y="4879340"/>
            <a:ext cx="734060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1310" y="2052955"/>
            <a:ext cx="48723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 dirty="0">
                <a:sym typeface="+mn-ea"/>
              </a:rPr>
              <a:t>要求：波形正确、无误码、无</a:t>
            </a:r>
            <a:r>
              <a:rPr lang="en-US" altLang="zh-CN" sz="2400" b="1" dirty="0">
                <a:sym typeface="+mn-ea"/>
              </a:rPr>
              <a:t>BUG</a:t>
            </a:r>
            <a:endParaRPr lang="en-US" altLang="zh-CN" sz="2400" b="1" dirty="0">
              <a:sym typeface="+mn-ea"/>
            </a:endParaRPr>
          </a:p>
        </p:txBody>
      </p:sp>
      <p:sp>
        <p:nvSpPr>
          <p:cNvPr id="2" name="左右箭头 1"/>
          <p:cNvSpPr/>
          <p:nvPr/>
        </p:nvSpPr>
        <p:spPr>
          <a:xfrm rot="19380000">
            <a:off x="8190865" y="1697990"/>
            <a:ext cx="1565910" cy="55245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11995" y="695325"/>
            <a:ext cx="2433320" cy="1712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70415" y="951865"/>
            <a:ext cx="23164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PC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机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matlab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分析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数据、产生数据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20320" y="5689600"/>
            <a:ext cx="1695450" cy="1183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2565" y="5897880"/>
            <a:ext cx="124904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天</a:t>
            </a:r>
            <a:endParaRPr lang="zh-CN" altLang="en-US" sz="44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标志性节点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4200" y="1377950"/>
            <a:ext cx="4377690" cy="4603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、输入</a:t>
            </a:r>
            <a:r>
              <a:rPr lang="zh-CN" sz="2400" b="1" dirty="0">
                <a:solidFill>
                  <a:schemeClr val="bg1"/>
                </a:solidFill>
              </a:rPr>
              <a:t>电路加入</a:t>
            </a:r>
            <a:endParaRPr lang="zh-CN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0200" y="3333750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48460" y="356171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信号源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981325" y="360680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488940" y="2566670"/>
            <a:ext cx="3288665" cy="221107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911850" y="3021330"/>
            <a:ext cx="2567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 dirty="0">
                <a:sym typeface="+mn-ea"/>
              </a:rPr>
              <a:t>STM32</a:t>
            </a:r>
            <a:r>
              <a:rPr lang="zh-CN" altLang="en-US" sz="2400" b="1" dirty="0">
                <a:sym typeface="+mn-ea"/>
              </a:rPr>
              <a:t>处理器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26723" y="359219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ADC</a:t>
            </a:r>
            <a:endParaRPr lang="en-US" sz="2400" b="1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46378" y="358330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D</a:t>
            </a:r>
            <a:r>
              <a:rPr lang="en-US" sz="2400" b="1" dirty="0">
                <a:sym typeface="+mn-ea"/>
              </a:rPr>
              <a:t>A</a:t>
            </a:r>
            <a:r>
              <a:rPr lang="en-US" sz="2400" b="1" dirty="0">
                <a:sym typeface="+mn-ea"/>
              </a:rPr>
              <a:t>C</a:t>
            </a:r>
            <a:endParaRPr lang="en-US" sz="2400" b="1" dirty="0">
              <a:sym typeface="+mn-ea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8797290" y="3597275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93530" y="3324225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271000" y="3552190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示波器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26" name="左右箭头 25"/>
          <p:cNvSpPr/>
          <p:nvPr/>
        </p:nvSpPr>
        <p:spPr>
          <a:xfrm rot="16200000">
            <a:off x="6689725" y="1878965"/>
            <a:ext cx="715645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005830" y="695325"/>
            <a:ext cx="2083435" cy="1102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94780" y="1021080"/>
            <a:ext cx="1106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 dirty="0">
                <a:sym typeface="+mn-ea"/>
              </a:rPr>
              <a:t>存储器</a:t>
            </a:r>
            <a:endParaRPr lang="zh-CN" sz="2400" b="1" dirty="0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70295" y="5520055"/>
            <a:ext cx="2065655" cy="1268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661150" y="5716905"/>
            <a:ext cx="1097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触摸屏</a:t>
            </a:r>
            <a:endParaRPr lang="zh-CN" altLang="en-US" sz="2400" b="1" dirty="0">
              <a:sym typeface="+mn-ea"/>
            </a:endParaRPr>
          </a:p>
          <a:p>
            <a:r>
              <a:rPr lang="en-US" altLang="zh-CN" sz="2400" b="1" dirty="0">
                <a:sym typeface="+mn-ea"/>
              </a:rPr>
              <a:t>/</a:t>
            </a:r>
            <a:r>
              <a:rPr lang="zh-CN" altLang="en-US" sz="2400" b="1" dirty="0">
                <a:sym typeface="+mn-ea"/>
              </a:rPr>
              <a:t>键盘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5" name="左右箭头 24"/>
          <p:cNvSpPr/>
          <p:nvPr/>
        </p:nvSpPr>
        <p:spPr>
          <a:xfrm rot="16200000">
            <a:off x="6765925" y="4879340"/>
            <a:ext cx="734060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78200" y="3188335"/>
            <a:ext cx="1689100" cy="126873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21710" y="3437255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输入信号</a:t>
            </a:r>
            <a:endParaRPr lang="zh-CN" altLang="en-US" sz="2400" b="1" dirty="0">
              <a:sym typeface="+mn-ea"/>
            </a:endParaRPr>
          </a:p>
          <a:p>
            <a:r>
              <a:rPr lang="zh-CN" altLang="en-US" sz="2400" b="1" dirty="0">
                <a:sym typeface="+mn-ea"/>
              </a:rPr>
              <a:t>调理电路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118100" y="356235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20320" y="5689600"/>
            <a:ext cx="2101850" cy="1183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4465" y="5897245"/>
            <a:ext cx="197231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sym typeface="+mn-ea"/>
              </a:rPr>
              <a:t>0.5</a:t>
            </a: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天</a:t>
            </a:r>
            <a:endParaRPr lang="zh-CN" altLang="en-US" sz="44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1310" y="2052955"/>
            <a:ext cx="414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 dirty="0">
                <a:sym typeface="+mn-ea"/>
              </a:rPr>
              <a:t>要求：波形正确，现象可解释</a:t>
            </a:r>
            <a:endParaRPr lang="en-US" altLang="zh-CN" sz="24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技术要求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0482" y="1883782"/>
            <a:ext cx="1620957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时代背景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92200" y="1151890"/>
            <a:ext cx="9469755" cy="107632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</a:rPr>
              <a:t>设计并制作一个数字化语音存储与回放系统，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algn="l"/>
            <a:r>
              <a:rPr lang="zh-CN" altLang="en-US" sz="3200" b="1" dirty="0">
                <a:solidFill>
                  <a:schemeClr val="bg1"/>
                </a:solidFill>
              </a:rPr>
              <a:t>包括语音信号的调理、采集、存储和回放。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61185" y="2546350"/>
            <a:ext cx="77539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400" b="1" dirty="0">
                <a:sym typeface="+mn-ea"/>
              </a:rPr>
              <a:t>1．基本要求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（1）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带通滤波器</a:t>
            </a:r>
            <a:r>
              <a:rPr lang="en-US" altLang="zh-CN" sz="2400" dirty="0">
                <a:sym typeface="+mn-ea"/>
              </a:rPr>
              <a:t>：通带为300Hz～3.4kHz ；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（2）ADC：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采样频率</a:t>
            </a:r>
            <a:r>
              <a:rPr lang="en-US" altLang="zh-CN" sz="2400" dirty="0">
                <a:sym typeface="+mn-ea"/>
              </a:rPr>
              <a:t>fs≥8kHz，字长≥8位；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（3）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语音存储</a:t>
            </a:r>
            <a:r>
              <a:rPr lang="en-US" altLang="zh-CN" sz="2400" dirty="0">
                <a:sym typeface="+mn-ea"/>
              </a:rPr>
              <a:t>时间≥10秒；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（4）DAC：变换频率fs≥8kHz，字长≥8位；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（5）回放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语音质量</a:t>
            </a:r>
            <a:r>
              <a:rPr lang="en-US" altLang="zh-CN" sz="2400" dirty="0">
                <a:sym typeface="+mn-ea"/>
              </a:rPr>
              <a:t>良好。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标志性节点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4200" y="1377950"/>
            <a:ext cx="4377690" cy="4603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</a:rPr>
              <a:t>、输出</a:t>
            </a:r>
            <a:r>
              <a:rPr lang="zh-CN" sz="2400" b="1" dirty="0">
                <a:solidFill>
                  <a:schemeClr val="bg1"/>
                </a:solidFill>
              </a:rPr>
              <a:t>电路加入</a:t>
            </a:r>
            <a:endParaRPr lang="zh-CN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4900" y="3333750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53160" y="356171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信号源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486025" y="360680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93640" y="2566670"/>
            <a:ext cx="3288665" cy="221107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16550" y="3021330"/>
            <a:ext cx="2567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 dirty="0">
                <a:sym typeface="+mn-ea"/>
              </a:rPr>
              <a:t>STM32</a:t>
            </a:r>
            <a:r>
              <a:rPr lang="zh-CN" altLang="en-US" sz="2400" b="1" dirty="0">
                <a:sym typeface="+mn-ea"/>
              </a:rPr>
              <a:t>处理器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31423" y="359219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ADC</a:t>
            </a:r>
            <a:endParaRPr lang="en-US" sz="2400" b="1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51078" y="358330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D</a:t>
            </a:r>
            <a:r>
              <a:rPr lang="en-US" sz="2400" b="1" dirty="0">
                <a:sym typeface="+mn-ea"/>
              </a:rPr>
              <a:t>A</a:t>
            </a:r>
            <a:r>
              <a:rPr lang="en-US" sz="2400" b="1" dirty="0">
                <a:sym typeface="+mn-ea"/>
              </a:rPr>
              <a:t>C</a:t>
            </a:r>
            <a:endParaRPr lang="en-US" sz="2400" b="1" dirty="0">
              <a:sym typeface="+mn-ea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10405110" y="356235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801350" y="3289300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878820" y="351726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示波器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26" name="左右箭头 25"/>
          <p:cNvSpPr/>
          <p:nvPr/>
        </p:nvSpPr>
        <p:spPr>
          <a:xfrm rot="16200000">
            <a:off x="6689725" y="1878965"/>
            <a:ext cx="715645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005830" y="695325"/>
            <a:ext cx="2083435" cy="1102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94780" y="1021080"/>
            <a:ext cx="1106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 dirty="0">
                <a:sym typeface="+mn-ea"/>
              </a:rPr>
              <a:t>存储器</a:t>
            </a:r>
            <a:endParaRPr lang="zh-CN" sz="2400" b="1" dirty="0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74995" y="5520055"/>
            <a:ext cx="2065655" cy="1268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165850" y="5716905"/>
            <a:ext cx="1097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触摸屏</a:t>
            </a:r>
            <a:endParaRPr lang="zh-CN" altLang="en-US" sz="2400" b="1" dirty="0">
              <a:sym typeface="+mn-ea"/>
            </a:endParaRPr>
          </a:p>
          <a:p>
            <a:r>
              <a:rPr lang="en-US" altLang="zh-CN" sz="2400" b="1" dirty="0">
                <a:sym typeface="+mn-ea"/>
              </a:rPr>
              <a:t>/</a:t>
            </a:r>
            <a:r>
              <a:rPr lang="zh-CN" altLang="en-US" sz="2400" b="1" dirty="0">
                <a:sym typeface="+mn-ea"/>
              </a:rPr>
              <a:t>键盘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5" name="左右箭头 24"/>
          <p:cNvSpPr/>
          <p:nvPr/>
        </p:nvSpPr>
        <p:spPr>
          <a:xfrm rot="16200000">
            <a:off x="6270625" y="4879340"/>
            <a:ext cx="734060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82900" y="3188335"/>
            <a:ext cx="1689100" cy="126873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26410" y="3437255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输入信号</a:t>
            </a:r>
            <a:endParaRPr lang="zh-CN" altLang="en-US" sz="2400" b="1" dirty="0">
              <a:sym typeface="+mn-ea"/>
            </a:endParaRPr>
          </a:p>
          <a:p>
            <a:r>
              <a:rPr lang="zh-CN" altLang="en-US" sz="2400" b="1" dirty="0">
                <a:sym typeface="+mn-ea"/>
              </a:rPr>
              <a:t>调理电路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4622800" y="356235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8326120" y="352171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716010" y="3143885"/>
            <a:ext cx="1689100" cy="126873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859520" y="3392805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输出信号</a:t>
            </a:r>
            <a:endParaRPr lang="zh-CN" altLang="en-US" sz="2400" b="1" dirty="0">
              <a:sym typeface="+mn-ea"/>
            </a:endParaRPr>
          </a:p>
          <a:p>
            <a:r>
              <a:rPr lang="zh-CN" altLang="en-US" sz="2400" b="1" dirty="0">
                <a:sym typeface="+mn-ea"/>
              </a:rPr>
              <a:t>调理电路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0320" y="5689600"/>
            <a:ext cx="2101850" cy="1183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4465" y="5897880"/>
            <a:ext cx="197231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sym typeface="+mn-ea"/>
              </a:rPr>
              <a:t>0.5</a:t>
            </a: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天</a:t>
            </a:r>
            <a:endParaRPr lang="zh-CN" altLang="en-US" sz="44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1310" y="2052955"/>
            <a:ext cx="414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 dirty="0">
                <a:sym typeface="+mn-ea"/>
              </a:rPr>
              <a:t>要求：波形正确，现象可解释</a:t>
            </a:r>
            <a:endParaRPr lang="en-US" altLang="zh-CN" sz="24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标志性节点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4200" y="1250950"/>
            <a:ext cx="4377690" cy="4603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</a:t>
            </a:r>
            <a:r>
              <a:rPr lang="zh-CN" altLang="en-US" sz="2400" b="1" dirty="0">
                <a:solidFill>
                  <a:schemeClr val="bg1"/>
                </a:solidFill>
              </a:rPr>
              <a:t>、麦克风</a:t>
            </a:r>
            <a:r>
              <a:rPr lang="en-US" altLang="zh-CN" sz="2400" b="1" dirty="0">
                <a:solidFill>
                  <a:schemeClr val="bg1"/>
                </a:solidFill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</a:rPr>
              <a:t>喇叭</a:t>
            </a:r>
            <a:r>
              <a:rPr lang="zh-CN" sz="2400" b="1" dirty="0">
                <a:solidFill>
                  <a:schemeClr val="bg1"/>
                </a:solidFill>
              </a:rPr>
              <a:t>加入</a:t>
            </a:r>
            <a:endParaRPr lang="zh-CN" sz="2400" b="1" dirty="0">
              <a:solidFill>
                <a:schemeClr val="bg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486025" y="360680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93640" y="2566670"/>
            <a:ext cx="3288665" cy="221107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16550" y="3021330"/>
            <a:ext cx="2567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 dirty="0">
                <a:sym typeface="+mn-ea"/>
              </a:rPr>
              <a:t>STM32</a:t>
            </a:r>
            <a:r>
              <a:rPr lang="zh-CN" altLang="en-US" sz="2400" b="1" dirty="0">
                <a:sym typeface="+mn-ea"/>
              </a:rPr>
              <a:t>处理器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31423" y="359219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ADC</a:t>
            </a:r>
            <a:endParaRPr lang="en-US" sz="2400" b="1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51078" y="358330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D</a:t>
            </a:r>
            <a:r>
              <a:rPr lang="en-US" sz="2400" b="1" dirty="0">
                <a:sym typeface="+mn-ea"/>
              </a:rPr>
              <a:t>A</a:t>
            </a:r>
            <a:r>
              <a:rPr lang="en-US" sz="2400" b="1" dirty="0">
                <a:sym typeface="+mn-ea"/>
              </a:rPr>
              <a:t>C</a:t>
            </a:r>
            <a:endParaRPr lang="en-US" sz="2400" b="1" dirty="0">
              <a:sym typeface="+mn-ea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10405110" y="356235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 rot="16200000">
            <a:off x="6689725" y="1878965"/>
            <a:ext cx="715645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005830" y="695325"/>
            <a:ext cx="2083435" cy="1102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94780" y="1021080"/>
            <a:ext cx="1106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 dirty="0">
                <a:sym typeface="+mn-ea"/>
              </a:rPr>
              <a:t>存储器</a:t>
            </a:r>
            <a:endParaRPr lang="zh-CN" sz="2400" b="1" dirty="0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74995" y="5520055"/>
            <a:ext cx="2065655" cy="1268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165850" y="5716905"/>
            <a:ext cx="1097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触摸屏</a:t>
            </a:r>
            <a:endParaRPr lang="zh-CN" altLang="en-US" sz="2400" b="1" dirty="0">
              <a:sym typeface="+mn-ea"/>
            </a:endParaRPr>
          </a:p>
          <a:p>
            <a:r>
              <a:rPr lang="en-US" altLang="zh-CN" sz="2400" b="1" dirty="0">
                <a:sym typeface="+mn-ea"/>
              </a:rPr>
              <a:t>/</a:t>
            </a:r>
            <a:r>
              <a:rPr lang="zh-CN" altLang="en-US" sz="2400" b="1" dirty="0">
                <a:sym typeface="+mn-ea"/>
              </a:rPr>
              <a:t>键盘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5" name="左右箭头 24"/>
          <p:cNvSpPr/>
          <p:nvPr/>
        </p:nvSpPr>
        <p:spPr>
          <a:xfrm rot="16200000">
            <a:off x="6270625" y="4879340"/>
            <a:ext cx="734060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82900" y="3188335"/>
            <a:ext cx="1689100" cy="126873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26410" y="3437255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输入信号</a:t>
            </a:r>
            <a:endParaRPr lang="zh-CN" altLang="en-US" sz="2400" b="1" dirty="0">
              <a:sym typeface="+mn-ea"/>
            </a:endParaRPr>
          </a:p>
          <a:p>
            <a:r>
              <a:rPr lang="zh-CN" altLang="en-US" sz="2400" b="1" dirty="0">
                <a:sym typeface="+mn-ea"/>
              </a:rPr>
              <a:t>调理电路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4622800" y="356235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8326120" y="352171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716010" y="3143885"/>
            <a:ext cx="1689100" cy="126873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859520" y="3392805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输出信号</a:t>
            </a:r>
            <a:endParaRPr lang="zh-CN" altLang="en-US" sz="2400" b="1" dirty="0">
              <a:sym typeface="+mn-ea"/>
            </a:endParaRPr>
          </a:p>
          <a:p>
            <a:r>
              <a:rPr lang="zh-CN" altLang="en-US" sz="2400" b="1" dirty="0">
                <a:sym typeface="+mn-ea"/>
              </a:rPr>
              <a:t>调理电路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3333750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15060" y="356171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麦克风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330" y="2277745"/>
            <a:ext cx="828040" cy="8547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92460" y="3232785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009630" y="3460750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喇叭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760" y="2103755"/>
            <a:ext cx="1285240" cy="1028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0320" y="5689600"/>
            <a:ext cx="2101850" cy="1183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4465" y="5897880"/>
            <a:ext cx="197231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sym typeface="+mn-ea"/>
              </a:rPr>
              <a:t>0.5</a:t>
            </a: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天</a:t>
            </a:r>
            <a:endParaRPr lang="zh-CN" altLang="en-US" sz="44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3210" y="1798320"/>
            <a:ext cx="42627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 dirty="0">
                <a:sym typeface="+mn-ea"/>
              </a:rPr>
              <a:t>要求：语音质量良好，无</a:t>
            </a:r>
            <a:r>
              <a:rPr lang="en-US" altLang="zh-CN" sz="2400" b="1" dirty="0">
                <a:sym typeface="+mn-ea"/>
              </a:rPr>
              <a:t>BUG</a:t>
            </a:r>
            <a:endParaRPr lang="en-US" altLang="zh-CN" sz="24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标志性节点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4200" y="1149350"/>
            <a:ext cx="4377690" cy="4603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zh-CN" sz="2400" b="1" dirty="0">
                <a:solidFill>
                  <a:schemeClr val="bg1"/>
                </a:solidFill>
              </a:rPr>
              <a:t>系统联调测试</a:t>
            </a:r>
            <a:endParaRPr lang="zh-CN" sz="2400" b="1" dirty="0">
              <a:solidFill>
                <a:schemeClr val="bg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486025" y="360680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93640" y="2566670"/>
            <a:ext cx="3288665" cy="221107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16550" y="3021330"/>
            <a:ext cx="2567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 dirty="0">
                <a:sym typeface="+mn-ea"/>
              </a:rPr>
              <a:t>STM32</a:t>
            </a:r>
            <a:r>
              <a:rPr lang="zh-CN" altLang="en-US" sz="2400" b="1" dirty="0">
                <a:sym typeface="+mn-ea"/>
              </a:rPr>
              <a:t>处理器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31423" y="359219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ADC</a:t>
            </a:r>
            <a:endParaRPr lang="en-US" sz="2400" b="1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51078" y="358330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D</a:t>
            </a:r>
            <a:r>
              <a:rPr lang="en-US" sz="2400" b="1" dirty="0">
                <a:sym typeface="+mn-ea"/>
              </a:rPr>
              <a:t>A</a:t>
            </a:r>
            <a:r>
              <a:rPr lang="en-US" sz="2400" b="1" dirty="0">
                <a:sym typeface="+mn-ea"/>
              </a:rPr>
              <a:t>C</a:t>
            </a:r>
            <a:endParaRPr lang="en-US" sz="2400" b="1" dirty="0">
              <a:sym typeface="+mn-ea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10405110" y="356235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 rot="16200000">
            <a:off x="6689725" y="1878965"/>
            <a:ext cx="715645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005830" y="695325"/>
            <a:ext cx="2083435" cy="1102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94780" y="1021080"/>
            <a:ext cx="1106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 dirty="0">
                <a:sym typeface="+mn-ea"/>
              </a:rPr>
              <a:t>存储器</a:t>
            </a:r>
            <a:endParaRPr lang="zh-CN" sz="2400" b="1" dirty="0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74995" y="5520055"/>
            <a:ext cx="2065655" cy="1268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165850" y="5716905"/>
            <a:ext cx="1097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触摸屏</a:t>
            </a:r>
            <a:endParaRPr lang="zh-CN" altLang="en-US" sz="2400" b="1" dirty="0">
              <a:sym typeface="+mn-ea"/>
            </a:endParaRPr>
          </a:p>
          <a:p>
            <a:r>
              <a:rPr lang="en-US" altLang="zh-CN" sz="2400" b="1" dirty="0">
                <a:sym typeface="+mn-ea"/>
              </a:rPr>
              <a:t>/</a:t>
            </a:r>
            <a:r>
              <a:rPr lang="zh-CN" altLang="en-US" sz="2400" b="1" dirty="0">
                <a:sym typeface="+mn-ea"/>
              </a:rPr>
              <a:t>键盘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5" name="左右箭头 24"/>
          <p:cNvSpPr/>
          <p:nvPr/>
        </p:nvSpPr>
        <p:spPr>
          <a:xfrm rot="16200000">
            <a:off x="6270625" y="4879340"/>
            <a:ext cx="734060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82900" y="3188335"/>
            <a:ext cx="1689100" cy="126873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26410" y="3437255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输入信号</a:t>
            </a:r>
            <a:endParaRPr lang="zh-CN" altLang="en-US" sz="2400" b="1" dirty="0">
              <a:sym typeface="+mn-ea"/>
            </a:endParaRPr>
          </a:p>
          <a:p>
            <a:r>
              <a:rPr lang="zh-CN" altLang="en-US" sz="2400" b="1" dirty="0">
                <a:sym typeface="+mn-ea"/>
              </a:rPr>
              <a:t>调理电路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4622800" y="356235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8326120" y="352171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716010" y="3143885"/>
            <a:ext cx="1689100" cy="126873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859520" y="3392805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输出信号</a:t>
            </a:r>
            <a:endParaRPr lang="zh-CN" altLang="en-US" sz="2400" b="1" dirty="0">
              <a:sym typeface="+mn-ea"/>
            </a:endParaRPr>
          </a:p>
          <a:p>
            <a:r>
              <a:rPr lang="zh-CN" altLang="en-US" sz="2400" b="1" dirty="0">
                <a:sym typeface="+mn-ea"/>
              </a:rPr>
              <a:t>调理电路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3333750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15060" y="356171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麦克风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330" y="2277745"/>
            <a:ext cx="828040" cy="8547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92460" y="3232785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009630" y="3460750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喇叭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760" y="2103755"/>
            <a:ext cx="1285240" cy="1028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0320" y="5689600"/>
            <a:ext cx="1899285" cy="1183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26060" y="5897245"/>
            <a:ext cx="155384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4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天</a:t>
            </a:r>
            <a:endParaRPr lang="zh-CN" altLang="en-US" sz="44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6060" y="1643380"/>
            <a:ext cx="5669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 dirty="0">
                <a:sym typeface="+mn-ea"/>
              </a:rPr>
              <a:t>要求：根据技术要求，逐项测试打分整改</a:t>
            </a:r>
            <a:endParaRPr lang="zh-CN" sz="24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系统框图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4800" y="2743200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3060" y="297116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麦克风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687195"/>
            <a:ext cx="828040" cy="85471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082800" y="2642235"/>
            <a:ext cx="1689100" cy="126873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26310" y="2891155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输入信号</a:t>
            </a:r>
            <a:endParaRPr lang="zh-CN" altLang="en-US" sz="2400" b="1" dirty="0">
              <a:sym typeface="+mn-ea"/>
            </a:endParaRPr>
          </a:p>
          <a:p>
            <a:r>
              <a:rPr lang="zh-CN" altLang="en-US" sz="2400" b="1" dirty="0">
                <a:sym typeface="+mn-ea"/>
              </a:rPr>
              <a:t>调理电路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1685925" y="301625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19575" y="1976120"/>
            <a:ext cx="3288665" cy="221107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42485" y="2430780"/>
            <a:ext cx="2567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 dirty="0">
                <a:sym typeface="+mn-ea"/>
              </a:rPr>
              <a:t>STM32</a:t>
            </a:r>
            <a:r>
              <a:rPr lang="zh-CN" altLang="en-US" sz="2400" b="1" dirty="0">
                <a:sym typeface="+mn-ea"/>
              </a:rPr>
              <a:t>处理器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822700" y="301625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257358" y="300164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ADC</a:t>
            </a:r>
            <a:endParaRPr lang="en-US" sz="2400" b="1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77013" y="299275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D</a:t>
            </a:r>
            <a:r>
              <a:rPr lang="en-US" sz="2400" b="1" dirty="0">
                <a:sym typeface="+mn-ea"/>
              </a:rPr>
              <a:t>A</a:t>
            </a:r>
            <a:r>
              <a:rPr lang="en-US" sz="2400" b="1" dirty="0">
                <a:sym typeface="+mn-ea"/>
              </a:rPr>
              <a:t>C</a:t>
            </a:r>
            <a:endParaRPr lang="en-US" sz="2400" b="1" dirty="0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02505" y="5120005"/>
            <a:ext cx="2065655" cy="1268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293360" y="5316855"/>
            <a:ext cx="1097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触摸屏</a:t>
            </a:r>
            <a:endParaRPr lang="zh-CN" altLang="en-US" sz="2400" b="1" dirty="0">
              <a:sym typeface="+mn-ea"/>
            </a:endParaRPr>
          </a:p>
          <a:p>
            <a:r>
              <a:rPr lang="en-US" altLang="zh-CN" sz="2400" b="1" dirty="0">
                <a:sym typeface="+mn-ea"/>
              </a:rPr>
              <a:t>/</a:t>
            </a:r>
            <a:r>
              <a:rPr lang="zh-CN" altLang="en-US" sz="2400" b="1" dirty="0">
                <a:sym typeface="+mn-ea"/>
              </a:rPr>
              <a:t>键盘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5" name="左右箭头 24"/>
          <p:cNvSpPr/>
          <p:nvPr/>
        </p:nvSpPr>
        <p:spPr>
          <a:xfrm rot="16200000">
            <a:off x="5330825" y="4383405"/>
            <a:ext cx="868045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 rot="16200000">
            <a:off x="5407025" y="1341755"/>
            <a:ext cx="715645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723130" y="158115"/>
            <a:ext cx="2083435" cy="1102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12080" y="483870"/>
            <a:ext cx="1106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 dirty="0">
                <a:sym typeface="+mn-ea"/>
              </a:rPr>
              <a:t>存储器</a:t>
            </a:r>
            <a:endParaRPr lang="zh-CN" sz="2400" b="1" dirty="0">
              <a:sym typeface="+mn-ea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7508240" y="300736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910830" y="2629535"/>
            <a:ext cx="1689100" cy="126873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054340" y="2878455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输出信号</a:t>
            </a:r>
            <a:endParaRPr lang="zh-CN" altLang="en-US" sz="2400" b="1" dirty="0">
              <a:sym typeface="+mn-ea"/>
            </a:endParaRPr>
          </a:p>
          <a:p>
            <a:r>
              <a:rPr lang="zh-CN" altLang="en-US" sz="2400" b="1" dirty="0">
                <a:sym typeface="+mn-ea"/>
              </a:rPr>
              <a:t>调理电路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9648825" y="3015615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045065" y="2742565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262235" y="2970530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喇叭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365" y="1613535"/>
            <a:ext cx="128524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谢谢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技术要求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0482" y="1883782"/>
            <a:ext cx="1620957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时代背景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92200" y="1151890"/>
            <a:ext cx="9469755" cy="107632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</a:rPr>
              <a:t>设计并制作一个数字化语音存储与回放系统，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algn="l"/>
            <a:r>
              <a:rPr lang="zh-CN" altLang="en-US" sz="3200" b="1" dirty="0">
                <a:solidFill>
                  <a:schemeClr val="bg1"/>
                </a:solidFill>
              </a:rPr>
              <a:t>包括语音信号的调理、采集、存储和回放。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2200" y="2435860"/>
            <a:ext cx="101409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400" b="1" dirty="0">
                <a:sym typeface="+mn-ea"/>
              </a:rPr>
              <a:t>2．发挥部分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　在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保证语音质量</a:t>
            </a:r>
            <a:r>
              <a:rPr lang="en-US" altLang="zh-CN" sz="2400" dirty="0">
                <a:sym typeface="+mn-ea"/>
              </a:rPr>
              <a:t>的前提下：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（1）减少系统噪声电平，回放的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语音清晰</a:t>
            </a:r>
            <a:r>
              <a:rPr lang="en-US" altLang="zh-CN" sz="2400" dirty="0">
                <a:sym typeface="+mn-ea"/>
              </a:rPr>
              <a:t>；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（2）进一步提高存储器的利用率，语音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存储时间增加</a:t>
            </a:r>
            <a:r>
              <a:rPr lang="en-US" altLang="zh-CN" sz="2400" dirty="0">
                <a:sym typeface="+mn-ea"/>
              </a:rPr>
              <a:t>至20秒以上，（在原有存储容量不变的前提下，提高语音存储时间，可以采用编码技术）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（3）增加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自动音量控制</a:t>
            </a:r>
            <a:r>
              <a:rPr lang="en-US" altLang="zh-CN" sz="2400" dirty="0">
                <a:sym typeface="+mn-ea"/>
              </a:rPr>
              <a:t>功能；</a:t>
            </a:r>
            <a:endParaRPr lang="en-US" altLang="zh-CN" sz="24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（4）提高功率放大器的效率，采用D类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双通道语音功率放大器</a:t>
            </a:r>
            <a:r>
              <a:rPr lang="en-US" altLang="zh-CN" sz="2400" dirty="0">
                <a:sym typeface="+mn-ea"/>
              </a:rPr>
              <a:t>。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系统框图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4800" y="2743200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3060" y="297116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麦克风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687195"/>
            <a:ext cx="828040" cy="85471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082800" y="2642235"/>
            <a:ext cx="1689100" cy="126873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26310" y="2891155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输入信号</a:t>
            </a:r>
            <a:endParaRPr lang="zh-CN" altLang="en-US" sz="2400" b="1" dirty="0">
              <a:sym typeface="+mn-ea"/>
            </a:endParaRPr>
          </a:p>
          <a:p>
            <a:r>
              <a:rPr lang="zh-CN" altLang="en-US" sz="2400" b="1" dirty="0">
                <a:sym typeface="+mn-ea"/>
              </a:rPr>
              <a:t>调理电路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1685925" y="301625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19575" y="1976120"/>
            <a:ext cx="3288665" cy="221107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42485" y="2430780"/>
            <a:ext cx="2567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 dirty="0">
                <a:sym typeface="+mn-ea"/>
              </a:rPr>
              <a:t>STM32</a:t>
            </a:r>
            <a:r>
              <a:rPr lang="zh-CN" altLang="en-US" sz="2400" b="1" dirty="0">
                <a:sym typeface="+mn-ea"/>
              </a:rPr>
              <a:t>处理器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822700" y="301625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257358" y="300164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ADC</a:t>
            </a:r>
            <a:endParaRPr lang="en-US" sz="2400" b="1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77013" y="2992755"/>
            <a:ext cx="892810" cy="460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US" sz="2400" b="1" dirty="0">
                <a:sym typeface="+mn-ea"/>
              </a:rPr>
              <a:t>D</a:t>
            </a:r>
            <a:r>
              <a:rPr lang="en-US" sz="2400" b="1" dirty="0">
                <a:sym typeface="+mn-ea"/>
              </a:rPr>
              <a:t>A</a:t>
            </a:r>
            <a:r>
              <a:rPr lang="en-US" sz="2400" b="1" dirty="0">
                <a:sym typeface="+mn-ea"/>
              </a:rPr>
              <a:t>C</a:t>
            </a:r>
            <a:endParaRPr lang="en-US" sz="2400" b="1" dirty="0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02505" y="5120005"/>
            <a:ext cx="2065655" cy="1268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293360" y="5316855"/>
            <a:ext cx="1097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触摸屏</a:t>
            </a:r>
            <a:endParaRPr lang="zh-CN" altLang="en-US" sz="2400" b="1" dirty="0">
              <a:sym typeface="+mn-ea"/>
            </a:endParaRPr>
          </a:p>
          <a:p>
            <a:r>
              <a:rPr lang="en-US" altLang="zh-CN" sz="2400" b="1" dirty="0">
                <a:sym typeface="+mn-ea"/>
              </a:rPr>
              <a:t>/</a:t>
            </a:r>
            <a:r>
              <a:rPr lang="zh-CN" altLang="en-US" sz="2400" b="1" dirty="0">
                <a:sym typeface="+mn-ea"/>
              </a:rPr>
              <a:t>键盘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5" name="左右箭头 24"/>
          <p:cNvSpPr/>
          <p:nvPr/>
        </p:nvSpPr>
        <p:spPr>
          <a:xfrm rot="16200000">
            <a:off x="5330825" y="4383405"/>
            <a:ext cx="868045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 rot="16200000">
            <a:off x="5407025" y="1341755"/>
            <a:ext cx="715645" cy="55245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723130" y="158115"/>
            <a:ext cx="2083435" cy="1102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12080" y="483870"/>
            <a:ext cx="1106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 dirty="0">
                <a:sym typeface="+mn-ea"/>
              </a:rPr>
              <a:t>存储器</a:t>
            </a:r>
            <a:endParaRPr lang="zh-CN" sz="2400" b="1" dirty="0">
              <a:sym typeface="+mn-ea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7508240" y="3007360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910830" y="2629535"/>
            <a:ext cx="1689100" cy="1268730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054340" y="2878455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ym typeface="+mn-ea"/>
              </a:rPr>
              <a:t>输出信号</a:t>
            </a:r>
            <a:endParaRPr lang="zh-CN" altLang="en-US" sz="2400" b="1" dirty="0">
              <a:sym typeface="+mn-ea"/>
            </a:endParaRPr>
          </a:p>
          <a:p>
            <a:r>
              <a:rPr lang="zh-CN" altLang="en-US" sz="2400" b="1" dirty="0">
                <a:sym typeface="+mn-ea"/>
              </a:rPr>
              <a:t>调理电路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9648825" y="3015615"/>
            <a:ext cx="351790" cy="43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045065" y="2742565"/>
            <a:ext cx="1333500" cy="9779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262235" y="2970530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喇叭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365" y="1613535"/>
            <a:ext cx="128524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知识点</a:t>
            </a:r>
            <a:r>
              <a:rPr lang="en-US" altLang="zh-CN" sz="3600" b="1" dirty="0">
                <a:latin typeface="微软雅黑" panose="020B0503020204020204" pitchFamily="34" charset="-122"/>
              </a:rPr>
              <a:t>1</a:t>
            </a:r>
            <a:endParaRPr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0482" y="2730371"/>
            <a:ext cx="2970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十三五规划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工业</a:t>
            </a:r>
            <a:r>
              <a:rPr lang="en-US" altLang="zh-CN" sz="2400" b="1" dirty="0">
                <a:solidFill>
                  <a:schemeClr val="bg1"/>
                </a:solidFill>
              </a:rPr>
              <a:t>4.0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中国制造</a:t>
            </a:r>
            <a:r>
              <a:rPr lang="en-US" altLang="zh-CN" sz="2400" b="1" dirty="0">
                <a:solidFill>
                  <a:schemeClr val="bg1"/>
                </a:solidFill>
              </a:rPr>
              <a:t>2025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0482" y="1883782"/>
            <a:ext cx="1620957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时代背景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4200" y="1329690"/>
            <a:ext cx="9036685" cy="6451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人声信号频率范围：</a:t>
            </a:r>
            <a:r>
              <a:rPr lang="en-US" altLang="zh-CN" sz="3600" b="1" dirty="0">
                <a:solidFill>
                  <a:schemeClr val="bg1"/>
                </a:solidFill>
              </a:rPr>
              <a:t>300-3400Hz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9205" y="2268220"/>
            <a:ext cx="6759575" cy="26790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2140" y="5200015"/>
            <a:ext cx="109677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人的发声频率在100Hz（男低音）到10000Hz（女高音）范围内。正常人能够听见20Hz到20000Hz的声音。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知识点</a:t>
            </a:r>
            <a:r>
              <a:rPr lang="en-US" altLang="zh-CN" sz="3600" b="1" dirty="0">
                <a:latin typeface="微软雅黑" panose="020B0503020204020204" pitchFamily="34" charset="-122"/>
              </a:rPr>
              <a:t>2</a:t>
            </a:r>
            <a:endParaRPr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4200" y="1036320"/>
            <a:ext cx="9036685" cy="6451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奈奎斯特采样定理：</a:t>
            </a:r>
            <a:r>
              <a:rPr lang="en-US" altLang="zh-CN" sz="3600" b="1" dirty="0">
                <a:solidFill>
                  <a:schemeClr val="bg1"/>
                </a:solidFill>
              </a:rPr>
              <a:t>fs≥2*fmax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" y="2424430"/>
            <a:ext cx="499237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800"/>
              <a:t>在进行模拟/数字信号的转换过程中，当采样频率fs大于信号中最高频率fmax的2倍时(fs&gt;2fmax)，采样之后的数字信号完整地保留了原始信号中的信息。</a:t>
            </a:r>
            <a:endParaRPr lang="zh-CN" altLang="en-US" sz="28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800"/>
              <a:t>一般实际应用中保证采样频率为信号最高频率的2.56～</a:t>
            </a:r>
            <a:r>
              <a:rPr lang="en-US" altLang="zh-CN" sz="2800"/>
              <a:t>8</a:t>
            </a:r>
            <a:r>
              <a:rPr lang="zh-CN" altLang="en-US" sz="2800"/>
              <a:t>倍。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6555" y="1926590"/>
            <a:ext cx="5804535" cy="4592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知识点</a:t>
            </a:r>
            <a:r>
              <a:rPr lang="en-US" altLang="zh-CN" sz="3600" b="1" dirty="0">
                <a:latin typeface="微软雅黑" panose="020B0503020204020204" pitchFamily="34" charset="-122"/>
              </a:rPr>
              <a:t>3</a:t>
            </a:r>
            <a:endParaRPr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0482" y="2730371"/>
            <a:ext cx="2970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十三五规划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工业</a:t>
            </a:r>
            <a:r>
              <a:rPr lang="en-US" altLang="zh-CN" sz="2400" b="1" dirty="0">
                <a:solidFill>
                  <a:schemeClr val="bg1"/>
                </a:solidFill>
              </a:rPr>
              <a:t>4.0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中国制造</a:t>
            </a:r>
            <a:r>
              <a:rPr lang="en-US" altLang="zh-CN" sz="2400" b="1" dirty="0">
                <a:solidFill>
                  <a:schemeClr val="bg1"/>
                </a:solidFill>
              </a:rPr>
              <a:t>2025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0482" y="1883782"/>
            <a:ext cx="1620957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时代背景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4200" y="1329690"/>
            <a:ext cx="3653790" cy="6451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ADC</a:t>
            </a:r>
            <a:r>
              <a:rPr lang="zh-CN" altLang="en-US" sz="3600" b="1" dirty="0">
                <a:solidFill>
                  <a:schemeClr val="bg1"/>
                </a:solidFill>
              </a:rPr>
              <a:t>模数</a:t>
            </a:r>
            <a:r>
              <a:rPr lang="zh-CN" altLang="en-US" sz="3600" b="1" dirty="0">
                <a:solidFill>
                  <a:schemeClr val="bg1"/>
                </a:solidFill>
              </a:rPr>
              <a:t>转换器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366260" y="1163955"/>
            <a:ext cx="7008495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将模拟信号转换为数字信号，转换过程通过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取样、保持、量化和编码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四个步骤完成。 </a:t>
            </a:r>
            <a:endParaRPr kumimoji="1"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105" y="2546350"/>
            <a:ext cx="8736965" cy="2052320"/>
          </a:xfrm>
          <a:prstGeom prst="rect">
            <a:avLst/>
          </a:prstGeom>
        </p:spPr>
      </p:pic>
      <p:pic>
        <p:nvPicPr>
          <p:cNvPr id="27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4"/>
          <a:stretch>
            <a:fillRect/>
          </a:stretch>
        </p:blipFill>
        <p:spPr bwMode="auto">
          <a:xfrm>
            <a:off x="524510" y="4959350"/>
            <a:ext cx="3235960" cy="144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965" y="4959350"/>
            <a:ext cx="3907790" cy="119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知识点</a:t>
            </a:r>
            <a:r>
              <a:rPr lang="en-US" altLang="zh-CN" sz="3600" b="1" dirty="0">
                <a:latin typeface="微软雅黑" panose="020B0503020204020204" pitchFamily="34" charset="-122"/>
              </a:rPr>
              <a:t>3</a:t>
            </a:r>
            <a:endParaRPr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0482" y="2730371"/>
            <a:ext cx="2970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十三五规划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工业</a:t>
            </a:r>
            <a:r>
              <a:rPr lang="en-US" altLang="zh-CN" sz="2400" b="1" dirty="0">
                <a:solidFill>
                  <a:schemeClr val="bg1"/>
                </a:solidFill>
              </a:rPr>
              <a:t>4.0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中国制造</a:t>
            </a:r>
            <a:r>
              <a:rPr lang="en-US" altLang="zh-CN" sz="2400" b="1" dirty="0">
                <a:solidFill>
                  <a:schemeClr val="bg1"/>
                </a:solidFill>
              </a:rPr>
              <a:t>2025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0482" y="1883782"/>
            <a:ext cx="1620957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时代背景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4200" y="1148080"/>
            <a:ext cx="3653790" cy="6451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ADC</a:t>
            </a:r>
            <a:r>
              <a:rPr lang="zh-CN" altLang="en-US" sz="3600" b="1" dirty="0">
                <a:solidFill>
                  <a:schemeClr val="bg1"/>
                </a:solidFill>
              </a:rPr>
              <a:t>模数</a:t>
            </a:r>
            <a:r>
              <a:rPr lang="zh-CN" altLang="en-US" sz="3600" b="1" dirty="0">
                <a:solidFill>
                  <a:schemeClr val="bg1"/>
                </a:solidFill>
              </a:rPr>
              <a:t>转换器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5910" y="2062480"/>
            <a:ext cx="11200130" cy="50774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）分辨率（最小分辨电压差或位数）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理论分辨率：分辨率用输入二进制数的有效位数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表示。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位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ADC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的分辨率为：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实际分辨率：由于本底噪声，导致实际可以分辨的电压差或位数。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）转换速率（两次转换之间的最小时间差的倒数）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1MHz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的转换速率（采样率）：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1us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1GHz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的转换速率（采样率）：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1ns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极性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（可以采正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电压或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正负电压？）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9014912" y="2632583"/>
          <a:ext cx="2342246" cy="663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1" imgW="1384300" imgH="393700" progId="Equation.3">
                  <p:embed/>
                </p:oleObj>
              </mc:Choice>
              <mc:Fallback>
                <p:oleObj name="公式" r:id="rId1" imgW="13843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4912" y="2632583"/>
                        <a:ext cx="2342246" cy="663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2904" y="15816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</a:rPr>
              <a:t>知识点</a:t>
            </a:r>
            <a:r>
              <a:rPr lang="en-US" altLang="zh-CN" sz="3600" b="1" dirty="0">
                <a:latin typeface="微软雅黑" panose="020B0503020204020204" pitchFamily="34" charset="-122"/>
              </a:rPr>
              <a:t>4</a:t>
            </a:r>
            <a:endParaRPr lang="en-US" altLang="zh-CN" sz="36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0482" y="2730371"/>
            <a:ext cx="2970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十三五规划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工业</a:t>
            </a:r>
            <a:r>
              <a:rPr lang="en-US" altLang="zh-CN" sz="2400" b="1" dirty="0">
                <a:solidFill>
                  <a:schemeClr val="bg1"/>
                </a:solidFill>
              </a:rPr>
              <a:t>4.0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中国制造</a:t>
            </a:r>
            <a:r>
              <a:rPr lang="en-US" altLang="zh-CN" sz="2400" b="1" dirty="0">
                <a:solidFill>
                  <a:schemeClr val="bg1"/>
                </a:solidFill>
              </a:rPr>
              <a:t>2025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0482" y="1883782"/>
            <a:ext cx="1620957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时代背景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2140" y="1238885"/>
            <a:ext cx="10817225" cy="6451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存储容量单位：</a:t>
            </a:r>
            <a:r>
              <a:rPr lang="en-US" altLang="zh-CN" sz="3600" b="1" dirty="0">
                <a:solidFill>
                  <a:schemeClr val="bg1"/>
                </a:solidFill>
              </a:rPr>
              <a:t>GB</a:t>
            </a:r>
            <a:r>
              <a:rPr lang="zh-CN" altLang="en-US" sz="3600" b="1" dirty="0">
                <a:solidFill>
                  <a:schemeClr val="bg1"/>
                </a:solidFill>
              </a:rPr>
              <a:t>、</a:t>
            </a:r>
            <a:r>
              <a:rPr lang="en-US" altLang="zh-CN" sz="3600" b="1" dirty="0">
                <a:solidFill>
                  <a:schemeClr val="bg1"/>
                </a:solidFill>
              </a:rPr>
              <a:t>MB</a:t>
            </a:r>
            <a:r>
              <a:rPr lang="zh-CN" altLang="en-US" sz="3600" b="1" dirty="0">
                <a:solidFill>
                  <a:schemeClr val="bg1"/>
                </a:solidFill>
              </a:rPr>
              <a:t>、</a:t>
            </a:r>
            <a:r>
              <a:rPr lang="en-US" altLang="zh-CN" sz="3600" b="1" dirty="0">
                <a:solidFill>
                  <a:schemeClr val="bg1"/>
                </a:solidFill>
              </a:rPr>
              <a:t>k</a:t>
            </a:r>
            <a:r>
              <a:rPr lang="en-US" altLang="zh-CN" sz="3600" b="1" dirty="0">
                <a:solidFill>
                  <a:schemeClr val="bg1"/>
                </a:solidFill>
              </a:rPr>
              <a:t>B</a:t>
            </a:r>
            <a:r>
              <a:rPr lang="zh-CN" altLang="en-US" sz="3600" b="1" dirty="0">
                <a:solidFill>
                  <a:schemeClr val="bg1"/>
                </a:solidFill>
              </a:rPr>
              <a:t>、</a:t>
            </a:r>
            <a:r>
              <a:rPr lang="en-US" altLang="zh-CN" sz="3600" b="1" dirty="0">
                <a:solidFill>
                  <a:schemeClr val="bg1"/>
                </a:solidFill>
              </a:rPr>
              <a:t>B</a:t>
            </a:r>
            <a:r>
              <a:rPr lang="zh-CN" altLang="en-US" sz="3600" b="1" dirty="0">
                <a:solidFill>
                  <a:schemeClr val="bg1"/>
                </a:solidFill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1Byte=8bit</a:t>
            </a:r>
            <a:r>
              <a:rPr lang="zh-CN" altLang="en-US" sz="3600" b="1" dirty="0">
                <a:solidFill>
                  <a:schemeClr val="bg1"/>
                </a:solidFill>
              </a:rPr>
              <a:t>）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2140" y="2260600"/>
            <a:ext cx="10817225" cy="6451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p>
            <a:r>
              <a:rPr lang="zh-CN" sz="3600" b="1" dirty="0">
                <a:solidFill>
                  <a:schemeClr val="bg1"/>
                </a:solidFill>
              </a:rPr>
              <a:t>存储</a:t>
            </a:r>
            <a:r>
              <a:rPr lang="zh-CN" sz="3600" b="1" dirty="0">
                <a:solidFill>
                  <a:schemeClr val="bg1"/>
                </a:solidFill>
                <a:sym typeface="+mn-ea"/>
              </a:rPr>
              <a:t>速度</a:t>
            </a:r>
            <a:r>
              <a:rPr lang="zh-CN" sz="3600" b="1" dirty="0">
                <a:solidFill>
                  <a:schemeClr val="bg1"/>
                </a:solidFill>
              </a:rPr>
              <a:t>单位：</a:t>
            </a:r>
            <a:r>
              <a:rPr lang="en-US" altLang="zh-CN" sz="3600" b="1" dirty="0">
                <a:solidFill>
                  <a:schemeClr val="bg1"/>
                </a:solidFill>
              </a:rPr>
              <a:t>MB/s</a:t>
            </a:r>
            <a:r>
              <a:rPr lang="zh-CN" altLang="en-US" sz="3600" b="1" dirty="0">
                <a:solidFill>
                  <a:schemeClr val="bg1"/>
                </a:solidFill>
              </a:rPr>
              <a:t>、</a:t>
            </a: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k</a:t>
            </a: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B/s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3600" b="1" dirty="0">
                <a:solidFill>
                  <a:schemeClr val="bg1"/>
                </a:solidFill>
              </a:rPr>
              <a:t>B/s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AutoShape 90"/>
          <p:cNvSpPr>
            <a:spLocks noChangeArrowheads="1"/>
          </p:cNvSpPr>
          <p:nvPr/>
        </p:nvSpPr>
        <p:spPr bwMode="auto">
          <a:xfrm>
            <a:off x="1313815" y="3242945"/>
            <a:ext cx="4360545" cy="3383280"/>
          </a:xfrm>
          <a:prstGeom prst="flowChartAlternateProcess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p>
            <a:pPr algn="ctr">
              <a:defRPr/>
            </a:pPr>
            <a:r>
              <a:rPr lang="zh-CN" sz="4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掉电存储型</a:t>
            </a:r>
            <a:endParaRPr lang="zh-CN" sz="44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altLang="en-US" sz="4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磁盘</a:t>
            </a:r>
            <a:r>
              <a:rPr lang="en-US" altLang="zh-CN" sz="4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/</a:t>
            </a:r>
            <a:r>
              <a:rPr lang="zh-CN" altLang="en-US" sz="4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光盘</a:t>
            </a:r>
            <a:r>
              <a:rPr lang="en-US" altLang="zh-CN" sz="4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/SSD/</a:t>
            </a:r>
            <a:endParaRPr lang="zh-CN" altLang="en-US" sz="44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en-US" altLang="zh-CN" sz="4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FLASH/ROM</a:t>
            </a:r>
            <a:endParaRPr lang="en-US" altLang="zh-CN" sz="44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4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容量大</a:t>
            </a:r>
            <a:endParaRPr lang="zh-CN" sz="44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4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速度较慢</a:t>
            </a:r>
            <a:endParaRPr lang="zh-CN" sz="44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AutoShape 90"/>
          <p:cNvSpPr>
            <a:spLocks noChangeArrowheads="1"/>
          </p:cNvSpPr>
          <p:nvPr/>
        </p:nvSpPr>
        <p:spPr bwMode="auto">
          <a:xfrm>
            <a:off x="6158865" y="3242945"/>
            <a:ext cx="4366895" cy="3383280"/>
          </a:xfrm>
          <a:prstGeom prst="flowChartAlternateProcess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p>
            <a:pPr algn="ctr">
              <a:defRPr/>
            </a:pPr>
            <a:r>
              <a:rPr lang="zh-CN" sz="4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掉电不存储型</a:t>
            </a:r>
            <a:endParaRPr lang="zh-CN" sz="44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en-US" altLang="zh-CN" sz="4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DDR/SDRAM/</a:t>
            </a:r>
            <a:endParaRPr lang="en-US" altLang="zh-CN" sz="44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en-US" sz="4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RAM</a:t>
            </a:r>
            <a:r>
              <a:rPr lang="en-US" altLang="zh-CN" sz="4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/</a:t>
            </a:r>
            <a:r>
              <a:rPr lang="zh-CN" altLang="en-US" sz="4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缓存</a:t>
            </a:r>
            <a:endParaRPr lang="en-US" altLang="zh-CN" sz="44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4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容量小</a:t>
            </a:r>
            <a:endParaRPr lang="zh-CN" sz="44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defRPr/>
            </a:pPr>
            <a:r>
              <a:rPr lang="zh-CN" sz="44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速度块</a:t>
            </a:r>
            <a:endParaRPr lang="zh-CN" sz="44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2190</Words>
  <Application>WPS 演示</Application>
  <PresentationFormat>宽屏</PresentationFormat>
  <Paragraphs>560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Times New Roman</vt:lpstr>
      <vt:lpstr>Wingdings</vt:lpstr>
      <vt:lpstr>黑体</vt:lpstr>
      <vt:lpstr>华文楷体</vt:lpstr>
      <vt:lpstr>Verdana</vt:lpstr>
      <vt:lpstr>Arial Unicode MS</vt:lpstr>
      <vt:lpstr>Consolas</vt:lpstr>
      <vt:lpstr>Calibri</vt:lpstr>
      <vt:lpstr>Office 主题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崔勇强</cp:lastModifiedBy>
  <cp:revision>413</cp:revision>
  <dcterms:created xsi:type="dcterms:W3CDTF">2015-10-24T01:57:00Z</dcterms:created>
  <dcterms:modified xsi:type="dcterms:W3CDTF">2020-12-29T04:25:25Z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蓝色扁平化学术答辩模板第六部.pptx</vt:lpwstr>
  </property>
  <property fmtid="{D5CDD505-2E9C-101B-9397-08002B2CF9AE}" pid="3" name="fileid">
    <vt:lpwstr>786060</vt:lpwstr>
  </property>
  <property fmtid="{D5CDD505-2E9C-101B-9397-08002B2CF9AE}" pid="4" name="KSOProductBuildVer">
    <vt:lpwstr>2052-11.1.0.10228</vt:lpwstr>
  </property>
</Properties>
</file>