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325" r:id="rId3"/>
    <p:sldId id="305" r:id="rId4"/>
    <p:sldId id="259" r:id="rId5"/>
    <p:sldId id="307" r:id="rId6"/>
    <p:sldId id="309" r:id="rId7"/>
    <p:sldId id="310" r:id="rId8"/>
    <p:sldId id="311" r:id="rId9"/>
    <p:sldId id="319" r:id="rId10"/>
    <p:sldId id="321" r:id="rId11"/>
    <p:sldId id="312" r:id="rId12"/>
    <p:sldId id="323" r:id="rId13"/>
    <p:sldId id="313" r:id="rId14"/>
    <p:sldId id="314" r:id="rId15"/>
    <p:sldId id="315" r:id="rId16"/>
    <p:sldId id="316" r:id="rId17"/>
    <p:sldId id="317" r:id="rId18"/>
    <p:sldId id="318" r:id="rId19"/>
    <p:sldId id="324" r:id="rId20"/>
    <p:sldId id="322" r:id="rId21"/>
    <p:sldId id="284" r:id="rId22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4"/>
      <p:bold r:id="rId25"/>
      <p:italic r:id="rId26"/>
      <p:boldItalic r:id="rId27"/>
    </p:embeddedFont>
    <p:embeddedFont>
      <p:font typeface="Barlow Semi Condensed Medium" panose="00000606000000000000" pitchFamily="2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Fjalla One" panose="02000506040000020004" pitchFamily="2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35A989-9A78-4947-A122-1A6F5FADAB1B}">
  <a:tblStyle styleId="{F035A989-9A78-4947-A122-1A6F5FADAB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2" autoAdjust="0"/>
    <p:restoredTop sz="89520" autoAdjust="0"/>
  </p:normalViewPr>
  <p:slideViewPr>
    <p:cSldViewPr snapToGrid="0">
      <p:cViewPr varScale="1">
        <p:scale>
          <a:sx n="97" d="100"/>
          <a:sy n="97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6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5" r:id="rId5"/>
    <p:sldLayoutId id="2147483673" r:id="rId6"/>
    <p:sldLayoutId id="2147483674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2200793" TargetMode="External"/><Relationship Id="rId2" Type="http://schemas.openxmlformats.org/officeDocument/2006/relationships/hyperlink" Target="https://www.jjharrison.com.au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brown-bat-in-close-up-photo-8cw5JIEFnw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214615" y="1322058"/>
            <a:ext cx="850750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Algoritam</a:t>
            </a:r>
            <a:r>
              <a:rPr lang="en-US" sz="4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40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šišmiša</a:t>
            </a:r>
            <a:r>
              <a:rPr lang="en-US" sz="4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hr-HR" sz="4000" dirty="0">
                <a:highlight>
                  <a:srgbClr val="FFFFFF"/>
                </a:highlight>
                <a:latin typeface="Arial" panose="020B0604020202020204" pitchFamily="34" charset="0"/>
              </a:rPr>
              <a:t>i</a:t>
            </a:r>
            <a:br>
              <a:rPr lang="hr-HR" sz="4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40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algoritam</a:t>
            </a:r>
            <a:r>
              <a:rPr lang="hr-HR" sz="4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40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kukavi</a:t>
            </a:r>
            <a:r>
              <a:rPr lang="hr-HR" sz="4000" dirty="0">
                <a:highlight>
                  <a:srgbClr val="FFFFFF"/>
                </a:highlight>
                <a:latin typeface="Arial" panose="020B0604020202020204" pitchFamily="34" charset="0"/>
              </a:rPr>
              <a:t>č</a:t>
            </a:r>
            <a:r>
              <a:rPr lang="en-US" sz="40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jeg</a:t>
            </a:r>
            <a:r>
              <a:rPr lang="en-US" sz="4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40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pretraživanja</a:t>
            </a:r>
            <a:endParaRPr lang="en-US" sz="4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1013191" y="3309467"/>
            <a:ext cx="7957144" cy="1621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Velimir Kovačić</a:t>
            </a:r>
          </a:p>
          <a:p>
            <a:r>
              <a:rPr lang="hr-HR" sz="16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Seminar 2</a:t>
            </a:r>
            <a:endParaRPr lang="en-US" sz="1600" b="0" i="0" dirty="0">
              <a:solidFill>
                <a:schemeClr val="accent1">
                  <a:lumMod val="50000"/>
                </a:schemeClr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sz="1600" b="0" i="0" dirty="0" err="1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Sveučilište</a:t>
            </a:r>
            <a:r>
              <a:rPr lang="en-US" sz="16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u </a:t>
            </a:r>
            <a:r>
              <a:rPr lang="en-US" sz="1600" b="0" i="0" dirty="0" err="1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Zagrebu</a:t>
            </a:r>
            <a:r>
              <a:rPr lang="en-US" sz="16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sz="1600" b="0" i="0" dirty="0" err="1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Fakultet</a:t>
            </a:r>
            <a:r>
              <a:rPr lang="en-US" sz="16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elektrotehnike</a:t>
            </a:r>
            <a:r>
              <a:rPr lang="en-US" sz="16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</a:t>
            </a:r>
            <a:r>
              <a:rPr lang="en-US" sz="16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računarstva</a:t>
            </a:r>
            <a:endParaRPr lang="en-US" sz="1600" b="0" i="0" dirty="0">
              <a:solidFill>
                <a:schemeClr val="accent1">
                  <a:lumMod val="50000"/>
                </a:schemeClr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sz="16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Ak. </a:t>
            </a:r>
            <a:r>
              <a:rPr lang="en-US" sz="1600" b="0" i="0" dirty="0" err="1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godina</a:t>
            </a:r>
            <a:r>
              <a:rPr lang="en-US" sz="16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202</a:t>
            </a:r>
            <a:r>
              <a:rPr lang="hr-HR" sz="16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sz="16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./202</a:t>
            </a:r>
            <a:r>
              <a:rPr lang="hr-HR" sz="16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</a:t>
            </a:r>
            <a:r>
              <a:rPr lang="en-US" sz="16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r>
              <a:rPr lang="en-US" sz="16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Mentor: prof. dr. sc. Marin Golub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1">
            <a:extLst>
              <a:ext uri="{FF2B5EF4-FFF2-40B4-BE49-F238E27FC236}">
                <a16:creationId xmlns:a16="http://schemas.microsoft.com/office/drawing/2014/main" id="{AEC6445D-A17B-ABAE-FC7A-61C88AA2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</p:spPr>
        <p:txBody>
          <a:bodyPr/>
          <a:lstStyle/>
          <a:p>
            <a:r>
              <a:rPr lang="hr-HR" dirty="0">
                <a:latin typeface="+mj-lt"/>
              </a:rPr>
              <a:t>Primjer funkcije cilja</a:t>
            </a:r>
            <a:endParaRPr lang="en-US" dirty="0">
              <a:latin typeface="+mj-lt"/>
            </a:endParaRP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5D6372D9-9696-E60A-51F6-5DD64A1AC33D}"/>
              </a:ext>
            </a:extLst>
          </p:cNvPr>
          <p:cNvSpPr txBox="1"/>
          <p:nvPr/>
        </p:nvSpPr>
        <p:spPr>
          <a:xfrm>
            <a:off x="1333771" y="1556087"/>
            <a:ext cx="647630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objective_function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solution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solution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solution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problem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obj_func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objective_function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"bounds"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lb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=(-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,)*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ub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,)*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"minmax"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A9E162CD-F347-9380-C68B-C904C89B8E29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9/20</a:t>
            </a:r>
            <a:endParaRPr lang="en-US" dirty="0"/>
          </a:p>
        </p:txBody>
      </p:sp>
      <p:cxnSp>
        <p:nvCxnSpPr>
          <p:cNvPr id="9" name="Ravni poveznik 8">
            <a:extLst>
              <a:ext uri="{FF2B5EF4-FFF2-40B4-BE49-F238E27FC236}">
                <a16:creationId xmlns:a16="http://schemas.microsoft.com/office/drawing/2014/main" id="{6FCD1888-3096-38BF-5C8E-C22026E3CAA3}"/>
              </a:ext>
            </a:extLst>
          </p:cNvPr>
          <p:cNvCxnSpPr/>
          <p:nvPr/>
        </p:nvCxnSpPr>
        <p:spPr>
          <a:xfrm>
            <a:off x="1637881" y="911028"/>
            <a:ext cx="5868238" cy="0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27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1">
            <a:extLst>
              <a:ext uri="{FF2B5EF4-FFF2-40B4-BE49-F238E27FC236}">
                <a16:creationId xmlns:a16="http://schemas.microsoft.com/office/drawing/2014/main" id="{AEC6445D-A17B-ABAE-FC7A-61C88AA2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</p:spPr>
        <p:txBody>
          <a:bodyPr/>
          <a:lstStyle/>
          <a:p>
            <a:r>
              <a:rPr lang="hr-HR" dirty="0">
                <a:latin typeface="+mj-lt"/>
              </a:rPr>
              <a:t>Primjer rezultata</a:t>
            </a:r>
            <a:endParaRPr lang="en-US" dirty="0">
              <a:latin typeface="+mj-lt"/>
            </a:endParaRP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5D6372D9-9696-E60A-51F6-5DD64A1AC33D}"/>
              </a:ext>
            </a:extLst>
          </p:cNvPr>
          <p:cNvSpPr txBox="1"/>
          <p:nvPr/>
        </p:nvSpPr>
        <p:spPr>
          <a:xfrm>
            <a:off x="999489" y="1223238"/>
            <a:ext cx="714487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1200" dirty="0"/>
              <a:t>…</a:t>
            </a:r>
          </a:p>
          <a:p>
            <a:endParaRPr lang="hr-HR" sz="1200" dirty="0"/>
          </a:p>
          <a:p>
            <a:r>
              <a:rPr lang="en-US" sz="1200" dirty="0"/>
              <a:t>2024/05/22 02:12:07 PM, INFO, </a:t>
            </a:r>
            <a:r>
              <a:rPr lang="en-US" sz="1200" dirty="0" err="1"/>
              <a:t>mealpy.swarm_based.BA.AdaptiveBA</a:t>
            </a:r>
            <a:r>
              <a:rPr lang="en-US" sz="1200" dirty="0"/>
              <a:t>: &gt;&gt;&gt;Problem: P, Epoch: 997, Current best: 125.81205723656242, Global best: 125.81205723656242, Runtime: 0.00233 seconds</a:t>
            </a:r>
            <a:endParaRPr lang="hr-HR" sz="1200" dirty="0"/>
          </a:p>
          <a:p>
            <a:endParaRPr lang="en-US" sz="1200" dirty="0"/>
          </a:p>
          <a:p>
            <a:r>
              <a:rPr lang="en-US" sz="1200" dirty="0"/>
              <a:t>2024/05/22 02:12:07 PM, INFO, </a:t>
            </a:r>
            <a:r>
              <a:rPr lang="en-US" sz="1200" dirty="0" err="1"/>
              <a:t>mealpy.swarm_based.BA.AdaptiveBA</a:t>
            </a:r>
            <a:r>
              <a:rPr lang="en-US" sz="1200" dirty="0"/>
              <a:t>: &gt;&gt;&gt;Problem: P, Epoch: 998, Current best: 125.81205723656242, Global best: 125.81205723656242, Runtime: 0.00286 seconds</a:t>
            </a:r>
            <a:endParaRPr lang="hr-HR" sz="1200" dirty="0"/>
          </a:p>
          <a:p>
            <a:endParaRPr lang="en-US" sz="1200" dirty="0"/>
          </a:p>
          <a:p>
            <a:r>
              <a:rPr lang="en-US" sz="1200" dirty="0"/>
              <a:t>2024/05/22 02:12:07 PM, INFO, </a:t>
            </a:r>
            <a:r>
              <a:rPr lang="en-US" sz="1200" dirty="0" err="1"/>
              <a:t>mealpy.swarm_based.BA.AdaptiveBA</a:t>
            </a:r>
            <a:r>
              <a:rPr lang="en-US" sz="1200" dirty="0"/>
              <a:t>: &gt;&gt;&gt;Problem: P, Epoch: 999, Current best: 125.81205723656242, Global best: 125.81205723656242, Runtime: 0.00221 seconds</a:t>
            </a:r>
            <a:endParaRPr lang="hr-HR" sz="1200" dirty="0"/>
          </a:p>
          <a:p>
            <a:endParaRPr lang="en-US" sz="1200" dirty="0"/>
          </a:p>
          <a:p>
            <a:r>
              <a:rPr lang="en-US" sz="1200" dirty="0"/>
              <a:t>2024/05/22 02:12:07 PM, INFO, </a:t>
            </a:r>
            <a:r>
              <a:rPr lang="en-US" sz="1200" dirty="0" err="1"/>
              <a:t>mealpy.swarm_based.BA.AdaptiveBA</a:t>
            </a:r>
            <a:r>
              <a:rPr lang="en-US" sz="1200" dirty="0"/>
              <a:t>: &gt;&gt;&gt;Problem: P, </a:t>
            </a:r>
            <a:r>
              <a:rPr lang="en-US" sz="1200" b="1" dirty="0"/>
              <a:t>Epoch</a:t>
            </a:r>
            <a:r>
              <a:rPr lang="en-US" sz="1200" dirty="0"/>
              <a:t>: 1000, Current best: 125.81205723656242, </a:t>
            </a:r>
            <a:r>
              <a:rPr lang="en-US" sz="1200" b="1" dirty="0"/>
              <a:t>Global best</a:t>
            </a:r>
            <a:r>
              <a:rPr lang="en-US" sz="1200" dirty="0"/>
              <a:t>: 125.81205723656242, Runtime: 0.00276 seconds</a:t>
            </a:r>
            <a:endParaRPr lang="hr-HR" sz="1200" dirty="0"/>
          </a:p>
          <a:p>
            <a:endParaRPr lang="en-US" sz="1200" dirty="0"/>
          </a:p>
          <a:p>
            <a:r>
              <a:rPr lang="en-US" sz="1200" b="1" dirty="0"/>
              <a:t>Solution</a:t>
            </a:r>
            <a:r>
              <a:rPr lang="en-US" sz="1200" dirty="0"/>
              <a:t>: [-1.91833078 -0.62679194  0.21458837 -0.04928699 -0.58110406  1.04260644</a:t>
            </a:r>
          </a:p>
          <a:p>
            <a:r>
              <a:rPr lang="en-US" sz="1200" dirty="0"/>
              <a:t>  2.61269959  3.12547725  0.12637325  6.22205447]</a:t>
            </a: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F452C7C3-A66B-E42D-BFAF-266C9D201F93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10/20</a:t>
            </a:r>
            <a:endParaRPr lang="en-US" dirty="0"/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B0C53C75-99F0-9F7D-8E4B-86FEB56D61D1}"/>
              </a:ext>
            </a:extLst>
          </p:cNvPr>
          <p:cNvCxnSpPr/>
          <p:nvPr/>
        </p:nvCxnSpPr>
        <p:spPr>
          <a:xfrm>
            <a:off x="1637881" y="911028"/>
            <a:ext cx="5868238" cy="0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95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06ADF8-FD6C-4A16-AFB0-5E3076D3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+mj-lt"/>
              </a:rPr>
              <a:t>Primjene</a:t>
            </a:r>
            <a:endParaRPr lang="en-US" dirty="0">
              <a:latin typeface="+mj-lt"/>
            </a:endParaRP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D5612A9B-21AF-FB85-D6BA-B0EC8A8A5D9F}"/>
              </a:ext>
            </a:extLst>
          </p:cNvPr>
          <p:cNvSpPr txBox="1"/>
          <p:nvPr/>
        </p:nvSpPr>
        <p:spPr>
          <a:xfrm>
            <a:off x="1022572" y="1140738"/>
            <a:ext cx="68305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Modeliranje dinamike bioloških sustava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Procjena položaja ljudskog tijela na slikama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Optimizacija sustava rezervoara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Odabir značajki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Grupiranje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Podudaranje slika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74D7D0EB-7993-9E8A-6B48-3F61E104F4FA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11/20</a:t>
            </a:r>
            <a:endParaRPr lang="en-US" dirty="0"/>
          </a:p>
        </p:txBody>
      </p:sp>
      <p:cxnSp>
        <p:nvCxnSpPr>
          <p:cNvPr id="5" name="Ravni poveznik 4">
            <a:extLst>
              <a:ext uri="{FF2B5EF4-FFF2-40B4-BE49-F238E27FC236}">
                <a16:creationId xmlns:a16="http://schemas.microsoft.com/office/drawing/2014/main" id="{F44FA878-1175-9D37-DC7C-DE80482F2E75}"/>
              </a:ext>
            </a:extLst>
          </p:cNvPr>
          <p:cNvCxnSpPr/>
          <p:nvPr/>
        </p:nvCxnSpPr>
        <p:spPr>
          <a:xfrm>
            <a:off x="1637881" y="911028"/>
            <a:ext cx="5868238" cy="0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84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57810" y="689260"/>
            <a:ext cx="3996732" cy="326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4700" dirty="0">
                <a:latin typeface="+mj-lt"/>
              </a:rPr>
              <a:t>Algoritam kukavičjeg pretraživanja</a:t>
            </a:r>
            <a:br>
              <a:rPr lang="hr-HR" sz="4700" dirty="0">
                <a:latin typeface="+mj-lt"/>
              </a:rPr>
            </a:br>
            <a:r>
              <a:rPr lang="hr-HR" sz="4700" dirty="0">
                <a:latin typeface="+mj-lt"/>
              </a:rPr>
              <a:t>(CSA)</a:t>
            </a:r>
            <a:endParaRPr sz="4700" dirty="0">
              <a:latin typeface="+mj-lt"/>
            </a:endParaRP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CD3E2F68-2075-2AE1-37E5-7718F1EA53ED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12/20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0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06ADF8-FD6C-4A16-AFB0-5E3076D3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+mj-lt"/>
              </a:rPr>
              <a:t>Kukavice</a:t>
            </a:r>
            <a:endParaRPr lang="en-US" dirty="0">
              <a:latin typeface="+mj-lt"/>
            </a:endParaRP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D5612A9B-21AF-FB85-D6BA-B0EC8A8A5D9F}"/>
              </a:ext>
            </a:extLst>
          </p:cNvPr>
          <p:cNvSpPr txBox="1"/>
          <p:nvPr/>
        </p:nvSpPr>
        <p:spPr>
          <a:xfrm>
            <a:off x="1022573" y="1140738"/>
            <a:ext cx="629780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tabLst/>
              <a:defRPr/>
            </a:pPr>
            <a:endParaRPr lang="hr-HR" b="1" dirty="0">
              <a:solidFill>
                <a:schemeClr val="tx1">
                  <a:lumMod val="50000"/>
                </a:schemeClr>
              </a:solidFill>
              <a:latin typeface="+mn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kumimoji="0" lang="hr-H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Ptice</a:t>
            </a:r>
            <a:r>
              <a:rPr kumimoji="0" lang="hr-HR" sz="1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 iz porodice </a:t>
            </a:r>
            <a:r>
              <a:rPr kumimoji="0" lang="hr-HR" sz="1400" i="1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Cuculidae</a:t>
            </a:r>
            <a:endParaRPr lang="hr-HR" i="1" dirty="0">
              <a:solidFill>
                <a:schemeClr val="tx1">
                  <a:lumMod val="50000"/>
                </a:schemeClr>
              </a:solidFill>
              <a:latin typeface="+mn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kumimoji="0" lang="hr-HR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sym typeface="Barlow Semi Condensed"/>
            </a:endParaRPr>
          </a:p>
          <a:p>
            <a:pPr marL="457200" lvl="4" indent="-317500">
              <a:buClr>
                <a:srgbClr val="477797"/>
              </a:buClr>
              <a:buSzPts val="1400"/>
              <a:buFont typeface="Barlow Semi Condensed"/>
              <a:buChar char="●"/>
              <a:defRPr/>
            </a:pPr>
            <a:r>
              <a:rPr kumimoji="0" lang="hr-HR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Parazitiranje</a:t>
            </a:r>
            <a:r>
              <a:rPr kumimoji="0" lang="hr-HR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 legla</a:t>
            </a:r>
            <a:endParaRPr kumimoji="0" lang="hr-HR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sym typeface="Barlow Semi Condensed"/>
            </a:endParaRP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kumimoji="0" lang="pl-PL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nošenje jaja u gnijezda drugih ptica</a:t>
            </a:r>
            <a:endParaRPr lang="hr-HR" sz="1400" noProof="0" dirty="0">
              <a:solidFill>
                <a:schemeClr val="tx1">
                  <a:lumMod val="50000"/>
                </a:schemeClr>
              </a:solidFill>
              <a:latin typeface="+mn-lt"/>
              <a:sym typeface="Barlow Semi Condensed"/>
            </a:endParaRPr>
          </a:p>
          <a:p>
            <a:pPr marL="596900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	</a:t>
            </a:r>
          </a:p>
          <a:p>
            <a:pPr marL="596900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tabLst/>
              <a:defRPr/>
            </a:pPr>
            <a:endParaRPr kumimoji="0" lang="hr-HR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sym typeface="Barlow Semi Condensed"/>
            </a:endParaRPr>
          </a:p>
          <a:p>
            <a:pPr marL="457200" lvl="4" indent="-317500">
              <a:buClr>
                <a:srgbClr val="477797"/>
              </a:buClr>
              <a:buSzPts val="1400"/>
              <a:buFont typeface="Barlow Semi Condensed"/>
              <a:buChar char="●"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Liježu se ranije od drugih vrsta</a:t>
            </a:r>
          </a:p>
          <a:p>
            <a:pPr marL="457200" lvl="4" indent="-317500">
              <a:buClr>
                <a:srgbClr val="477797"/>
              </a:buClr>
              <a:buSzPts val="1400"/>
              <a:buFont typeface="Barlow Semi Condensed"/>
              <a:buChar char="●"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n-lt"/>
              <a:sym typeface="Barlow Semi Condensed"/>
            </a:endParaRPr>
          </a:p>
          <a:p>
            <a:pPr marL="457200" lvl="4" indent="-317500">
              <a:buClr>
                <a:srgbClr val="477797"/>
              </a:buClr>
              <a:buSzPts val="1400"/>
              <a:buFont typeface="Barlow Semi Condensed"/>
              <a:buChar char="●"/>
              <a:defRPr/>
            </a:pPr>
            <a:r>
              <a:rPr kumimoji="0" lang="hr-HR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Mlade kukavice instinktivno izbacuju </a:t>
            </a:r>
            <a:br>
              <a:rPr kumimoji="0" lang="hr-HR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</a:br>
            <a:r>
              <a:rPr kumimoji="0" lang="hr-HR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druga jaja iz gnijezda</a:t>
            </a:r>
            <a:endParaRPr kumimoji="0" lang="hr-HR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sym typeface="Barlow Semi Condensed"/>
            </a:endParaRPr>
          </a:p>
          <a:p>
            <a:pPr marL="457200" lvl="4" indent="-317500">
              <a:buClr>
                <a:srgbClr val="477797"/>
              </a:buClr>
              <a:buSzPts val="1400"/>
              <a:buFont typeface="Barlow Semi Condensed"/>
              <a:buChar char="●"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n-lt"/>
              <a:sym typeface="Barlow Semi Condensed"/>
            </a:endParaRPr>
          </a:p>
          <a:p>
            <a:pPr marL="457200" lvl="4" indent="-317500">
              <a:buClr>
                <a:srgbClr val="477797"/>
              </a:buClr>
              <a:buSzPts val="1400"/>
              <a:buFont typeface="Barlow Semi Condensed"/>
              <a:buChar char="●"/>
              <a:defRPr/>
            </a:pPr>
            <a:r>
              <a:rPr kumimoji="0" lang="hr-HR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Mladunci sliče pticama koje parazitiraju</a:t>
            </a:r>
          </a:p>
          <a:p>
            <a:pPr marL="457200" lvl="4" indent="-317500">
              <a:buClr>
                <a:srgbClr val="477797"/>
              </a:buClr>
              <a:buSzPts val="1400"/>
              <a:buFont typeface="Barlow Semi Condensed"/>
              <a:buChar char="●"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n-lt"/>
              <a:sym typeface="Barlow Semi Condensed"/>
            </a:endParaRPr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F5ECA96B-8198-7A4C-4618-8DD18BCFD2E5}"/>
              </a:ext>
            </a:extLst>
          </p:cNvPr>
          <p:cNvSpPr txBox="1"/>
          <p:nvPr/>
        </p:nvSpPr>
        <p:spPr>
          <a:xfrm>
            <a:off x="5477437" y="4526279"/>
            <a:ext cx="287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JJ Harrison (</a:t>
            </a:r>
            <a:r>
              <a:rPr lang="en-US" sz="700" dirty="0">
                <a:hlinkClick r:id="rId2"/>
              </a:rPr>
              <a:t>https://www.jjharrison.com.au/</a:t>
            </a:r>
            <a:r>
              <a:rPr lang="en-US" sz="700" dirty="0"/>
              <a:t>)</a:t>
            </a:r>
            <a:endParaRPr lang="hr-HR" sz="700" dirty="0"/>
          </a:p>
          <a:p>
            <a:r>
              <a:rPr lang="en-US" sz="700" dirty="0">
                <a:hlinkClick r:id="rId3"/>
              </a:rPr>
              <a:t>https://commons.wikimedia.org/w/index.php?curid=12200793</a:t>
            </a:r>
            <a:endParaRPr lang="en-US" sz="700" dirty="0"/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E32AE37F-69D4-301C-5347-A39AECE27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71" y="1179918"/>
            <a:ext cx="2221195" cy="333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3E393B95-0029-3707-E71B-6194672ACB54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13/20</a:t>
            </a:r>
            <a:endParaRPr lang="en-US" dirty="0"/>
          </a:p>
        </p:txBody>
      </p:sp>
      <p:cxnSp>
        <p:nvCxnSpPr>
          <p:cNvPr id="7" name="Ravni poveznik 6">
            <a:extLst>
              <a:ext uri="{FF2B5EF4-FFF2-40B4-BE49-F238E27FC236}">
                <a16:creationId xmlns:a16="http://schemas.microsoft.com/office/drawing/2014/main" id="{54C91C4A-6F56-B21B-EED4-A7ED31EAC9B0}"/>
              </a:ext>
            </a:extLst>
          </p:cNvPr>
          <p:cNvCxnSpPr/>
          <p:nvPr/>
        </p:nvCxnSpPr>
        <p:spPr>
          <a:xfrm>
            <a:off x="1637881" y="911028"/>
            <a:ext cx="5868238" cy="0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834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06ADF8-FD6C-4A16-AFB0-5E3076D3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+mj-lt"/>
              </a:rPr>
              <a:t>Idealizirano ponašanje kukavica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niOkvir 7">
                <a:extLst>
                  <a:ext uri="{FF2B5EF4-FFF2-40B4-BE49-F238E27FC236}">
                    <a16:creationId xmlns:a16="http://schemas.microsoft.com/office/drawing/2014/main" id="{D5612A9B-21AF-FB85-D6BA-B0EC8A8A5D9F}"/>
                  </a:ext>
                </a:extLst>
              </p:cNvPr>
              <p:cNvSpPr txBox="1"/>
              <p:nvPr/>
            </p:nvSpPr>
            <p:spPr>
              <a:xfrm>
                <a:off x="1022572" y="1140738"/>
                <a:ext cx="6830509" cy="2893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9700"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tabLst/>
                  <a:defRPr/>
                </a:pPr>
                <a:endParaRPr lang="hr-HR" b="1" dirty="0">
                  <a:solidFill>
                    <a:schemeClr val="tx1">
                      <a:lumMod val="50000"/>
                    </a:schemeClr>
                  </a:solidFill>
                  <a:latin typeface="+mn-lt"/>
                  <a:sym typeface="Barlow Semi Condensed"/>
                </a:endParaRP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sym typeface="Barlow Semi Condensed"/>
                  </a:rPr>
                  <a:t>U samom algoritmu potrebno je idealizirati ponašanje kukavica:</a:t>
                </a: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endParaRPr kumimoji="0" lang="hr-H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sym typeface="Barlow Semi Condensed"/>
                </a:endParaRPr>
              </a:p>
              <a:p>
                <a:pPr marL="914400" marR="0" lvl="1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○"/>
                  <a:tabLst/>
                  <a:defRPr/>
                </a:pPr>
                <a:r>
                  <a:rPr kumimoji="0" lang="pl-PL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sym typeface="Barlow Semi Condensed"/>
                  </a:rPr>
                  <a:t>kukavice liježu po jedno jaje u nasumično odabrano gnijezdo</a:t>
                </a:r>
              </a:p>
              <a:p>
                <a:pPr marL="914400" marR="0" lvl="1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○"/>
                  <a:tabLst/>
                  <a:defRPr/>
                </a:pPr>
                <a:endParaRPr kumimoji="0" lang="hr-H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sym typeface="Barlow Semi Condensed"/>
                </a:endParaRPr>
              </a:p>
              <a:p>
                <a:pPr marL="914400" marR="0" lvl="1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○"/>
                  <a:tabLst/>
                  <a:defRPr/>
                </a:pPr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sym typeface="Barlow Semi Condensed"/>
                  </a:rPr>
                  <a:t>g</a:t>
                </a:r>
                <a:r>
                  <a:rPr kumimoji="0" lang="pt-B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sym typeface="Barlow Semi Condensed"/>
                  </a:rPr>
                  <a:t>nijezda s dobrim jajima (rješenjima) prenose se na sljede</a:t>
                </a:r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sym typeface="Barlow Semi Condensed"/>
                  </a:rPr>
                  <a:t>ć</a:t>
                </a:r>
                <a:r>
                  <a:rPr kumimoji="0" lang="pt-B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sym typeface="Barlow Semi Condensed"/>
                  </a:rPr>
                  <a:t>u generaciju</a:t>
                </a:r>
                <a:endParaRPr kumimoji="0" lang="hr-H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sym typeface="Barlow Semi Condensed"/>
                </a:endParaRPr>
              </a:p>
              <a:p>
                <a:pPr marL="914400" marR="0" lvl="1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○"/>
                  <a:tabLst/>
                  <a:defRPr/>
                </a:pPr>
                <a:endParaRPr lang="hr-HR" dirty="0">
                  <a:solidFill>
                    <a:schemeClr val="tx1">
                      <a:lumMod val="50000"/>
                    </a:schemeClr>
                  </a:solidFill>
                  <a:latin typeface="+mn-lt"/>
                  <a:sym typeface="Barlow Semi Condensed"/>
                </a:endParaRPr>
              </a:p>
              <a:p>
                <a:pPr marL="914400" lvl="1" indent="-317500">
                  <a:buClr>
                    <a:srgbClr val="477797"/>
                  </a:buClr>
                  <a:buSzPts val="1400"/>
                  <a:buFont typeface="Barlow Semi Condensed"/>
                  <a:buChar char="○"/>
                  <a:defRPr/>
                </a:pPr>
                <a:r>
                  <a:rPr lang="pl-PL" dirty="0">
                    <a:latin typeface="+mn-lt"/>
                  </a:rPr>
                  <a:t>broj domaćina je fiksan</a:t>
                </a:r>
                <a:endParaRPr kumimoji="0" lang="hr-HR" sz="14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sym typeface="Barlow Semi Condensed"/>
                </a:endParaRPr>
              </a:p>
              <a:p>
                <a:pPr marL="914400" lvl="1" indent="-317500">
                  <a:buClr>
                    <a:srgbClr val="477797"/>
                  </a:buClr>
                  <a:buSzPts val="1400"/>
                  <a:buFont typeface="Barlow Semi Condensed"/>
                  <a:buChar char="○"/>
                  <a:defRPr/>
                </a:pPr>
                <a:endParaRPr kumimoji="0" lang="hr-H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sym typeface="Barlow Semi Condensed"/>
                </a:endParaRPr>
              </a:p>
              <a:p>
                <a:pPr marL="914400" lvl="1" indent="-317500">
                  <a:buClr>
                    <a:srgbClr val="477797"/>
                  </a:buClr>
                  <a:buSzPts val="1400"/>
                  <a:buFont typeface="Barlow Semi Condensed"/>
                  <a:buChar char="○"/>
                  <a:defRPr/>
                </a:pP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domaćin </a:t>
                </a:r>
                <a:r>
                  <a:rPr lang="hr-HR" b="1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može otkriti strano jaje </a:t>
                </a: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s vjerojatnošću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lang="hr-HR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𝑃</m:t>
                        </m:r>
                      </m:e>
                      <m:sub>
                        <m:r>
                          <a:rPr lang="hr-HR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𝑎</m:t>
                        </m:r>
                      </m:sub>
                    </m:sSub>
                  </m:oMath>
                </a14:m>
                <a:endParaRPr kumimoji="0" lang="hr-H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sym typeface="Barlow Semi Condensed"/>
                </a:endParaRPr>
              </a:p>
              <a:p>
                <a:pPr marL="914400" lvl="1" indent="-317500">
                  <a:buClr>
                    <a:srgbClr val="477797"/>
                  </a:buClr>
                  <a:buSzPts val="1400"/>
                  <a:buFont typeface="Barlow Semi Condensed"/>
                  <a:buChar char="○"/>
                  <a:defRPr/>
                </a:pPr>
                <a:endParaRPr kumimoji="0" lang="hr-H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sym typeface="Barlow Semi Condensed"/>
                </a:endParaRPr>
              </a:p>
              <a:p>
                <a:pPr marL="914400" lvl="1" indent="-317500">
                  <a:buClr>
                    <a:srgbClr val="477797"/>
                  </a:buClr>
                  <a:buSzPts val="1400"/>
                  <a:buFont typeface="Barlow Semi Condensed"/>
                  <a:buChar char="○"/>
                  <a:defRPr/>
                </a:pP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ako domaćin otkrije strano jaje, </a:t>
                </a:r>
                <a:r>
                  <a:rPr lang="hr-HR" b="1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izbacuje ga </a:t>
                </a: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ili gradi novo gnijezdo na drugoj lokaciji</a:t>
                </a:r>
              </a:p>
            </p:txBody>
          </p:sp>
        </mc:Choice>
        <mc:Fallback xmlns="">
          <p:sp>
            <p:nvSpPr>
              <p:cNvPr id="8" name="TekstniOkvir 7">
                <a:extLst>
                  <a:ext uri="{FF2B5EF4-FFF2-40B4-BE49-F238E27FC236}">
                    <a16:creationId xmlns:a16="http://schemas.microsoft.com/office/drawing/2014/main" id="{D5612A9B-21AF-FB85-D6BA-B0EC8A8A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72" y="1140738"/>
                <a:ext cx="6830509" cy="2893100"/>
              </a:xfrm>
              <a:prstGeom prst="rect">
                <a:avLst/>
              </a:prstGeom>
              <a:blipFill>
                <a:blip r:embed="rId2"/>
                <a:stretch>
                  <a:fillRect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kstniOkvir 3">
            <a:extLst>
              <a:ext uri="{FF2B5EF4-FFF2-40B4-BE49-F238E27FC236}">
                <a16:creationId xmlns:a16="http://schemas.microsoft.com/office/drawing/2014/main" id="{0E44FA71-1A9B-7613-BDC1-9B342150E191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14/20</a:t>
            </a:r>
            <a:endParaRPr lang="en-US" dirty="0"/>
          </a:p>
        </p:txBody>
      </p:sp>
      <p:cxnSp>
        <p:nvCxnSpPr>
          <p:cNvPr id="5" name="Ravni poveznik 4">
            <a:extLst>
              <a:ext uri="{FF2B5EF4-FFF2-40B4-BE49-F238E27FC236}">
                <a16:creationId xmlns:a16="http://schemas.microsoft.com/office/drawing/2014/main" id="{4F04DD46-250E-E475-1838-929648AF0125}"/>
              </a:ext>
            </a:extLst>
          </p:cNvPr>
          <p:cNvCxnSpPr/>
          <p:nvPr/>
        </p:nvCxnSpPr>
        <p:spPr>
          <a:xfrm>
            <a:off x="1637881" y="911028"/>
            <a:ext cx="5868238" cy="0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1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06ADF8-FD6C-4A16-AFB0-5E3076D3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75" y="338328"/>
            <a:ext cx="5706878" cy="572700"/>
          </a:xfrm>
        </p:spPr>
        <p:txBody>
          <a:bodyPr/>
          <a:lstStyle/>
          <a:p>
            <a:r>
              <a:rPr lang="hr-HR" dirty="0">
                <a:latin typeface="+mj-lt"/>
              </a:rPr>
              <a:t>Algoritam kukavičjeg pretraživanja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niOkvir 7">
                <a:extLst>
                  <a:ext uri="{FF2B5EF4-FFF2-40B4-BE49-F238E27FC236}">
                    <a16:creationId xmlns:a16="http://schemas.microsoft.com/office/drawing/2014/main" id="{D5612A9B-21AF-FB85-D6BA-B0EC8A8A5D9F}"/>
                  </a:ext>
                </a:extLst>
              </p:cNvPr>
              <p:cNvSpPr txBox="1"/>
              <p:nvPr/>
            </p:nvSpPr>
            <p:spPr>
              <a:xfrm>
                <a:off x="1022572" y="1140738"/>
                <a:ext cx="7180134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endParaRPr lang="hr-HR" dirty="0">
                  <a:solidFill>
                    <a:schemeClr val="tx1">
                      <a:lumMod val="50000"/>
                    </a:schemeClr>
                  </a:solidFill>
                  <a:latin typeface="+mn-lt"/>
                  <a:sym typeface="Barlow Semi Condensed"/>
                </a:endParaRP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Engl. </a:t>
                </a:r>
                <a:r>
                  <a:rPr lang="hr-HR" i="1" dirty="0" err="1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Cuckoo</a:t>
                </a:r>
                <a:r>
                  <a:rPr lang="hr-HR" i="1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 Search </a:t>
                </a:r>
                <a:r>
                  <a:rPr lang="hr-HR" i="1" dirty="0" err="1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Algorithm</a:t>
                </a:r>
                <a:r>
                  <a:rPr lang="hr-HR" i="1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 </a:t>
                </a: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(CSA)</a:t>
                </a:r>
              </a:p>
              <a:p>
                <a:pPr marL="139700"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tabLst/>
                  <a:defRPr/>
                </a:pPr>
                <a:endParaRPr lang="hr-HR" dirty="0">
                  <a:solidFill>
                    <a:schemeClr val="tx1">
                      <a:lumMod val="50000"/>
                    </a:schemeClr>
                  </a:solidFill>
                  <a:latin typeface="+mn-lt"/>
                  <a:sym typeface="Barlow Semi Condensed"/>
                </a:endParaRP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Pretpostavlja se da postoji </a:t>
                </a:r>
                <a14:m>
                  <m:oMath xmlns:m="http://schemas.openxmlformats.org/officeDocument/2006/math">
                    <m:r>
                      <a:rPr lang="hr-HR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Barlow Semi Condensed"/>
                      </a:rPr>
                      <m:t>𝑁</m:t>
                    </m:r>
                  </m:oMath>
                </a14:m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 gnijezda u prostoru dimenzije </a:t>
                </a:r>
                <a14:m>
                  <m:oMath xmlns:m="http://schemas.openxmlformats.org/officeDocument/2006/math">
                    <m:r>
                      <a:rPr lang="hr-HR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Barlow Semi Condensed"/>
                      </a:rPr>
                      <m:t>𝑛</m:t>
                    </m:r>
                  </m:oMath>
                </a14:m>
                <a:endParaRPr lang="hr-HR" dirty="0">
                  <a:solidFill>
                    <a:schemeClr val="tx1">
                      <a:lumMod val="50000"/>
                    </a:schemeClr>
                  </a:solidFill>
                  <a:latin typeface="+mn-lt"/>
                  <a:sym typeface="Barlow Semi Condensed"/>
                </a:endParaRP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endParaRPr lang="hr-HR" dirty="0">
                  <a:solidFill>
                    <a:schemeClr val="tx1">
                      <a:lumMod val="50000"/>
                    </a:schemeClr>
                  </a:solidFill>
                  <a:latin typeface="+mn-lt"/>
                  <a:sym typeface="Barlow Semi Condensed"/>
                </a:endParaRP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endParaRPr kumimoji="0" lang="hr-H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sym typeface="Barlow Semi Condensed"/>
                </a:endParaRP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U svakoj iteraciji, </a:t>
                </a:r>
                <a14:m>
                  <m:oMath xmlns:m="http://schemas.openxmlformats.org/officeDocument/2006/math">
                    <m:r>
                      <a:rPr lang="hr-HR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Barlow Semi Condensed"/>
                      </a:rPr>
                      <m:t>𝑁</m:t>
                    </m:r>
                  </m:oMath>
                </a14:m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 slučajno odabranih kukavica izvodi 2 radnje:</a:t>
                </a: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endParaRPr kumimoji="0" lang="hr-H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sym typeface="Barlow Semi Condensed"/>
                </a:endParaRPr>
              </a:p>
              <a:p>
                <a:pPr marL="914400" marR="0" lvl="1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○"/>
                  <a:tabLst/>
                  <a:defRPr/>
                </a:pPr>
                <a:r>
                  <a:rPr kumimoji="0" lang="hr-HR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sym typeface="Barlow Semi Condensed"/>
                  </a:rPr>
                  <a:t>izlegne se i </a:t>
                </a:r>
                <a:r>
                  <a:rPr kumimoji="0" lang="hr-HR" b="1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sym typeface="Barlow Semi Condensed"/>
                  </a:rPr>
                  <a:t>nasumi</a:t>
                </a:r>
                <a:r>
                  <a:rPr lang="hr-HR" b="1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č</a:t>
                </a:r>
                <a:r>
                  <a:rPr kumimoji="0" lang="hr-HR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sym typeface="Barlow Semi Condensed"/>
                  </a:rPr>
                  <a:t>no leti </a:t>
                </a:r>
                <a:r>
                  <a:rPr kumimoji="0" lang="hr-HR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sym typeface="Barlow Semi Condensed"/>
                  </a:rPr>
                  <a:t>(slučajna šetnja)</a:t>
                </a:r>
              </a:p>
              <a:p>
                <a:pPr marL="914400" marR="0" lvl="1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○"/>
                  <a:tabLst/>
                  <a:defRPr/>
                </a:pPr>
                <a:endParaRPr lang="hr-HR" dirty="0">
                  <a:solidFill>
                    <a:schemeClr val="tx1">
                      <a:lumMod val="50000"/>
                    </a:schemeClr>
                  </a:solidFill>
                  <a:latin typeface="+mn-lt"/>
                  <a:sym typeface="Barlow Semi Condensed"/>
                </a:endParaRPr>
              </a:p>
              <a:p>
                <a:pPr marL="914400" marR="0" lvl="1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○"/>
                  <a:tabLst/>
                  <a:defRPr/>
                </a:pPr>
                <a:r>
                  <a:rPr kumimoji="0" lang="hr-HR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sym typeface="Barlow Semi Condensed"/>
                  </a:rPr>
                  <a:t>zamjenjuje</a:t>
                </a:r>
                <a:r>
                  <a:rPr kumimoji="0" lang="hr-HR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sym typeface="Barlow Semi Condensed"/>
                  </a:rPr>
                  <a:t> </a:t>
                </a:r>
                <a:r>
                  <a:rPr kumimoji="0" lang="hr-HR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sym typeface="Barlow Semi Condensed"/>
                  </a:rPr>
                  <a:t>slu</a:t>
                </a: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č</a:t>
                </a:r>
                <a:r>
                  <a:rPr kumimoji="0" lang="hr-HR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sym typeface="Barlow Semi Condensed"/>
                  </a:rPr>
                  <a:t>ajno</a:t>
                </a:r>
                <a:r>
                  <a:rPr kumimoji="0" lang="hr-HR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sym typeface="Barlow Semi Condensed"/>
                  </a:rPr>
                  <a:t> odabrano gnijezdo (ako je vrijednost funkcije cilja veća)</a:t>
                </a:r>
              </a:p>
              <a:p>
                <a:pPr marL="596900" marR="0" lvl="1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tabLst/>
                  <a:defRPr/>
                </a:pPr>
                <a:endParaRPr lang="hr-HR" dirty="0">
                  <a:solidFill>
                    <a:schemeClr val="tx1">
                      <a:lumMod val="50000"/>
                    </a:schemeClr>
                  </a:solidFill>
                  <a:latin typeface="+mn-lt"/>
                  <a:sym typeface="Barlow Semi Condensed"/>
                </a:endParaRP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Nakon N odabira kukavica, udio 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lang="hr-HR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𝑃</m:t>
                        </m:r>
                      </m:e>
                      <m:sub>
                        <m:r>
                          <a:rPr lang="hr-HR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 najlošijih gnijezda se </a:t>
                </a:r>
                <a:r>
                  <a:rPr lang="hr-HR" b="1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odbacuje</a:t>
                </a: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 </a:t>
                </a:r>
                <a:b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</a:b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  <a:sym typeface="Barlow Semi Condensed"/>
                  </a:rPr>
                  <a:t>(položaji se modificiraju slučajnom šetnjom)</a:t>
                </a:r>
              </a:p>
            </p:txBody>
          </p:sp>
        </mc:Choice>
        <mc:Fallback xmlns="">
          <p:sp>
            <p:nvSpPr>
              <p:cNvPr id="8" name="TekstniOkvir 7">
                <a:extLst>
                  <a:ext uri="{FF2B5EF4-FFF2-40B4-BE49-F238E27FC236}">
                    <a16:creationId xmlns:a16="http://schemas.microsoft.com/office/drawing/2014/main" id="{D5612A9B-21AF-FB85-D6BA-B0EC8A8A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72" y="1140738"/>
                <a:ext cx="7180134" cy="3108543"/>
              </a:xfrm>
              <a:prstGeom prst="rect">
                <a:avLst/>
              </a:prstGeom>
              <a:blipFill>
                <a:blip r:embed="rId2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kstniOkvir 3">
            <a:extLst>
              <a:ext uri="{FF2B5EF4-FFF2-40B4-BE49-F238E27FC236}">
                <a16:creationId xmlns:a16="http://schemas.microsoft.com/office/drawing/2014/main" id="{93005404-5CD0-DE71-DC31-DA19C23E55BC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15/20</a:t>
            </a:r>
            <a:endParaRPr lang="en-US" dirty="0"/>
          </a:p>
        </p:txBody>
      </p:sp>
      <p:cxnSp>
        <p:nvCxnSpPr>
          <p:cNvPr id="5" name="Ravni poveznik 4">
            <a:extLst>
              <a:ext uri="{FF2B5EF4-FFF2-40B4-BE49-F238E27FC236}">
                <a16:creationId xmlns:a16="http://schemas.microsoft.com/office/drawing/2014/main" id="{F83A2BA5-31A4-A4DB-8152-39648A09AF85}"/>
              </a:ext>
            </a:extLst>
          </p:cNvPr>
          <p:cNvCxnSpPr/>
          <p:nvPr/>
        </p:nvCxnSpPr>
        <p:spPr>
          <a:xfrm>
            <a:off x="1637881" y="911028"/>
            <a:ext cx="5868238" cy="0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796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1">
            <a:extLst>
              <a:ext uri="{FF2B5EF4-FFF2-40B4-BE49-F238E27FC236}">
                <a16:creationId xmlns:a16="http://schemas.microsoft.com/office/drawing/2014/main" id="{AEC6445D-A17B-ABAE-FC7A-61C88AA2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</p:spPr>
        <p:txBody>
          <a:bodyPr/>
          <a:lstStyle/>
          <a:p>
            <a:r>
              <a:rPr lang="hr-HR" dirty="0">
                <a:latin typeface="+mj-lt"/>
              </a:rPr>
              <a:t>Primjer izvođenja</a:t>
            </a:r>
            <a:endParaRPr lang="en-US" dirty="0">
              <a:latin typeface="+mj-lt"/>
            </a:endParaRP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5D6372D9-9696-E60A-51F6-5DD64A1AC33D}"/>
              </a:ext>
            </a:extLst>
          </p:cNvPr>
          <p:cNvSpPr txBox="1"/>
          <p:nvPr/>
        </p:nvSpPr>
        <p:spPr>
          <a:xfrm>
            <a:off x="1573230" y="2305891"/>
            <a:ext cx="599738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CSA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OriginalCSA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epoch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pop_size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p_a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0.3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g_best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solve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problem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CA8A0970-5C17-7A0F-0660-50F88A60F632}"/>
              </a:ext>
            </a:extLst>
          </p:cNvPr>
          <p:cNvSpPr txBox="1"/>
          <p:nvPr/>
        </p:nvSpPr>
        <p:spPr>
          <a:xfrm>
            <a:off x="954964" y="1152683"/>
            <a:ext cx="7233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tabLst/>
              <a:defRPr/>
            </a:pPr>
            <a:endParaRPr lang="hr-HR" b="1" dirty="0">
              <a:solidFill>
                <a:schemeClr val="tx1">
                  <a:lumMod val="50000"/>
                </a:schemeClr>
              </a:solidFill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K</a:t>
            </a:r>
            <a:r>
              <a:rPr kumimoji="0" lang="hr-HR" sz="140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njižnica</a:t>
            </a:r>
            <a:r>
              <a:rPr kumimoji="0" lang="hr-HR" sz="1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 programa otvorenog koda </a:t>
            </a:r>
            <a:r>
              <a:rPr kumimoji="0" lang="hr-H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MEALPY</a:t>
            </a:r>
            <a:r>
              <a:rPr kumimoji="0" lang="hr-HR" sz="1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 programskog jezika Python</a:t>
            </a:r>
            <a:endParaRPr kumimoji="0" lang="hr-HR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sym typeface="Barlow Semi Condensed"/>
            </a:endParaRP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27F4EEC8-CE34-F873-0C56-FCD45B2C5EBA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16/20</a:t>
            </a:r>
            <a:endParaRPr lang="en-US" dirty="0"/>
          </a:p>
        </p:txBody>
      </p:sp>
      <p:cxnSp>
        <p:nvCxnSpPr>
          <p:cNvPr id="6" name="Ravni poveznik 5">
            <a:extLst>
              <a:ext uri="{FF2B5EF4-FFF2-40B4-BE49-F238E27FC236}">
                <a16:creationId xmlns:a16="http://schemas.microsoft.com/office/drawing/2014/main" id="{49662085-9672-F7F1-7A46-65BFFE0CE899}"/>
              </a:ext>
            </a:extLst>
          </p:cNvPr>
          <p:cNvCxnSpPr/>
          <p:nvPr/>
        </p:nvCxnSpPr>
        <p:spPr>
          <a:xfrm>
            <a:off x="1637881" y="911028"/>
            <a:ext cx="5868238" cy="0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0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1">
            <a:extLst>
              <a:ext uri="{FF2B5EF4-FFF2-40B4-BE49-F238E27FC236}">
                <a16:creationId xmlns:a16="http://schemas.microsoft.com/office/drawing/2014/main" id="{AEC6445D-A17B-ABAE-FC7A-61C88AA2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</p:spPr>
        <p:txBody>
          <a:bodyPr/>
          <a:lstStyle/>
          <a:p>
            <a:r>
              <a:rPr lang="hr-HR" dirty="0">
                <a:latin typeface="+mj-lt"/>
              </a:rPr>
              <a:t>Primjer rezultata</a:t>
            </a:r>
            <a:endParaRPr lang="en-US" dirty="0">
              <a:latin typeface="+mj-lt"/>
            </a:endParaRP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5D6372D9-9696-E60A-51F6-5DD64A1AC33D}"/>
              </a:ext>
            </a:extLst>
          </p:cNvPr>
          <p:cNvSpPr txBox="1"/>
          <p:nvPr/>
        </p:nvSpPr>
        <p:spPr>
          <a:xfrm>
            <a:off x="947905" y="1294956"/>
            <a:ext cx="724804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1200" dirty="0"/>
              <a:t>…</a:t>
            </a:r>
          </a:p>
          <a:p>
            <a:endParaRPr lang="hr-HR" sz="1200" dirty="0"/>
          </a:p>
          <a:p>
            <a:r>
              <a:rPr lang="en-US" sz="1200" dirty="0"/>
              <a:t>2024/05/22 02:10:49 PM, INFO, </a:t>
            </a:r>
            <a:r>
              <a:rPr lang="en-US" sz="1200" dirty="0" err="1"/>
              <a:t>mealpy.swarm_based.CSA.OriginalCSA</a:t>
            </a:r>
            <a:r>
              <a:rPr lang="en-US" sz="1200" dirty="0"/>
              <a:t>: &gt;&gt;&gt;Problem: P, Epoch: 997, Current best: 85.79332576890334, Global best: 85.79332576890334, Runtime: 0.00367 seconds</a:t>
            </a:r>
            <a:endParaRPr lang="hr-HR" sz="1200" dirty="0"/>
          </a:p>
          <a:p>
            <a:endParaRPr lang="en-US" sz="1200" dirty="0"/>
          </a:p>
          <a:p>
            <a:r>
              <a:rPr lang="en-US" sz="1200" dirty="0"/>
              <a:t>2024/05/22 02:10:49 PM, INFO, </a:t>
            </a:r>
            <a:r>
              <a:rPr lang="en-US" sz="1200" dirty="0" err="1"/>
              <a:t>mealpy.swarm_based.CSA.OriginalCSA</a:t>
            </a:r>
            <a:r>
              <a:rPr lang="en-US" sz="1200" dirty="0"/>
              <a:t>: &gt;&gt;&gt;Problem: P, Epoch: 998, Current best: 85.79332576890334, Global best: 85.79332576890334, Runtime: 0.00378 seconds</a:t>
            </a:r>
            <a:endParaRPr lang="hr-HR" sz="1200" dirty="0"/>
          </a:p>
          <a:p>
            <a:endParaRPr lang="en-US" sz="1200" dirty="0"/>
          </a:p>
          <a:p>
            <a:r>
              <a:rPr lang="en-US" sz="1200" dirty="0"/>
              <a:t>2024/05/22 02:10:49 PM, INFO, </a:t>
            </a:r>
            <a:r>
              <a:rPr lang="en-US" sz="1200" dirty="0" err="1"/>
              <a:t>mealpy.swarm_based.CSA.OriginalCSA</a:t>
            </a:r>
            <a:r>
              <a:rPr lang="en-US" sz="1200" dirty="0"/>
              <a:t>: &gt;&gt;&gt;Problem: P, Epoch: 999, Current best: 85.79332576890334, Global best: 85.79332576890334, Runtime: 0.00349 seconds</a:t>
            </a:r>
            <a:endParaRPr lang="hr-HR" sz="1200" dirty="0"/>
          </a:p>
          <a:p>
            <a:endParaRPr lang="en-US" sz="1200" dirty="0"/>
          </a:p>
          <a:p>
            <a:r>
              <a:rPr lang="en-US" sz="1200" dirty="0"/>
              <a:t>2024/05/22 02:10:49 PM, INFO, </a:t>
            </a:r>
            <a:r>
              <a:rPr lang="en-US" sz="1200" dirty="0" err="1"/>
              <a:t>mealpy.swarm_based.CSA.OriginalCSA</a:t>
            </a:r>
            <a:r>
              <a:rPr lang="en-US" sz="1200" dirty="0"/>
              <a:t>: &gt;&gt;&gt;Problem: P, </a:t>
            </a:r>
            <a:r>
              <a:rPr lang="en-US" sz="1200" b="1" dirty="0"/>
              <a:t>Epoch</a:t>
            </a:r>
            <a:r>
              <a:rPr lang="en-US" sz="1200" dirty="0"/>
              <a:t>: 1000, Current best: 85.79332576890334, </a:t>
            </a:r>
            <a:r>
              <a:rPr lang="en-US" sz="1200" b="1" dirty="0"/>
              <a:t>Global best</a:t>
            </a:r>
            <a:r>
              <a:rPr lang="en-US" sz="1200" dirty="0"/>
              <a:t>: 85.79332576890334, Runtime: 0.00407 seconds</a:t>
            </a:r>
          </a:p>
          <a:p>
            <a:endParaRPr lang="hr-HR" sz="1200" dirty="0"/>
          </a:p>
          <a:p>
            <a:r>
              <a:rPr lang="en-US" sz="1200" b="1" dirty="0"/>
              <a:t>Solution</a:t>
            </a:r>
            <a:r>
              <a:rPr lang="en-US" sz="1200" dirty="0"/>
              <a:t>: [-3.59417694 -2.71331022 -3.77516038 -0.45881624  0.11524781  0.05326749</a:t>
            </a:r>
          </a:p>
          <a:p>
            <a:r>
              <a:rPr lang="en-US" sz="1200" dirty="0"/>
              <a:t>  2.78021388  0.44071814 -0.03784502  2.67335804]</a:t>
            </a: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67CE09AF-E305-5804-59CB-45E0FD3807A0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17/20</a:t>
            </a:r>
            <a:endParaRPr lang="en-US" dirty="0"/>
          </a:p>
        </p:txBody>
      </p:sp>
      <p:cxnSp>
        <p:nvCxnSpPr>
          <p:cNvPr id="7" name="Ravni poveznik 6">
            <a:extLst>
              <a:ext uri="{FF2B5EF4-FFF2-40B4-BE49-F238E27FC236}">
                <a16:creationId xmlns:a16="http://schemas.microsoft.com/office/drawing/2014/main" id="{36846D8B-0916-E789-E2AE-2B3D2D8386C6}"/>
              </a:ext>
            </a:extLst>
          </p:cNvPr>
          <p:cNvCxnSpPr/>
          <p:nvPr/>
        </p:nvCxnSpPr>
        <p:spPr>
          <a:xfrm>
            <a:off x="1637881" y="911028"/>
            <a:ext cx="5868238" cy="0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852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06ADF8-FD6C-4A16-AFB0-5E3076D3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+mj-lt"/>
              </a:rPr>
              <a:t>Primjene</a:t>
            </a:r>
            <a:endParaRPr lang="en-US" dirty="0">
              <a:latin typeface="+mj-lt"/>
            </a:endParaRP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D5612A9B-21AF-FB85-D6BA-B0EC8A8A5D9F}"/>
              </a:ext>
            </a:extLst>
          </p:cNvPr>
          <p:cNvSpPr txBox="1"/>
          <p:nvPr/>
        </p:nvSpPr>
        <p:spPr>
          <a:xfrm>
            <a:off x="1022572" y="1140738"/>
            <a:ext cx="68305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n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Optimizacija strukture automobilskih dijelova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n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Pronalazak rubova slika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n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Pronalazak štete na mostovima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n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Modeliranje toka goriva zrakoplova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n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Fuzija slika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n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Diskretni optimizacijski problemi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80FCE090-4BF6-C2A1-A44B-76A32D896B1D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18/20</a:t>
            </a:r>
            <a:endParaRPr lang="en-US" dirty="0"/>
          </a:p>
        </p:txBody>
      </p:sp>
      <p:cxnSp>
        <p:nvCxnSpPr>
          <p:cNvPr id="5" name="Ravni poveznik 4">
            <a:extLst>
              <a:ext uri="{FF2B5EF4-FFF2-40B4-BE49-F238E27FC236}">
                <a16:creationId xmlns:a16="http://schemas.microsoft.com/office/drawing/2014/main" id="{DCBB08B0-A9B8-20A9-4B8F-F775BB20C771}"/>
              </a:ext>
            </a:extLst>
          </p:cNvPr>
          <p:cNvCxnSpPr/>
          <p:nvPr/>
        </p:nvCxnSpPr>
        <p:spPr>
          <a:xfrm>
            <a:off x="1637881" y="911028"/>
            <a:ext cx="5868238" cy="0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83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06ADF8-FD6C-4A16-AFB0-5E3076D3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+mj-lt"/>
              </a:rPr>
              <a:t>Sadržaj</a:t>
            </a:r>
            <a:endParaRPr lang="en-US" dirty="0">
              <a:latin typeface="+mj-lt"/>
            </a:endParaRP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D5612A9B-21AF-FB85-D6BA-B0EC8A8A5D9F}"/>
              </a:ext>
            </a:extLst>
          </p:cNvPr>
          <p:cNvSpPr txBox="1"/>
          <p:nvPr/>
        </p:nvSpPr>
        <p:spPr>
          <a:xfrm>
            <a:off x="1485868" y="911028"/>
            <a:ext cx="68305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tabLst/>
              <a:defRPr/>
            </a:pPr>
            <a:endParaRPr lang="hr-HR" b="1" dirty="0">
              <a:solidFill>
                <a:schemeClr val="tx1">
                  <a:lumMod val="50000"/>
                </a:schemeClr>
              </a:solidFill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Uvod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kumimoji="0" lang="hr-HR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Algoritam šišmiša (BA)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Šišmiši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Idealizirana eholokacija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Algoritam šišmiša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Primjer izvođenja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Primjene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Algoritam kukavičjeg pretraživanja (CSA)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Kukavice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Idealizirano ponašanje kukavica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Algoritam šišmiša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Primjer izvođenja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Primjene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Zaključak</a:t>
            </a:r>
          </a:p>
        </p:txBody>
      </p:sp>
      <p:cxnSp>
        <p:nvCxnSpPr>
          <p:cNvPr id="4" name="Ravni poveznik 3">
            <a:extLst>
              <a:ext uri="{FF2B5EF4-FFF2-40B4-BE49-F238E27FC236}">
                <a16:creationId xmlns:a16="http://schemas.microsoft.com/office/drawing/2014/main" id="{87521B34-6377-653B-654C-74CE568D09FE}"/>
              </a:ext>
            </a:extLst>
          </p:cNvPr>
          <p:cNvCxnSpPr>
            <a:cxnSpLocks/>
          </p:cNvCxnSpPr>
          <p:nvPr/>
        </p:nvCxnSpPr>
        <p:spPr>
          <a:xfrm>
            <a:off x="1769237" y="1293495"/>
            <a:ext cx="0" cy="3412617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5A03C1F8-2DF1-BB5B-EB95-08135983962D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1/20</a:t>
            </a:r>
            <a:endParaRPr lang="en-US" dirty="0"/>
          </a:p>
        </p:txBody>
      </p:sp>
      <p:cxnSp>
        <p:nvCxnSpPr>
          <p:cNvPr id="12" name="Ravni poveznik 11">
            <a:extLst>
              <a:ext uri="{FF2B5EF4-FFF2-40B4-BE49-F238E27FC236}">
                <a16:creationId xmlns:a16="http://schemas.microsoft.com/office/drawing/2014/main" id="{EE333CBB-DDAD-9E10-3C7B-DA0637B48765}"/>
              </a:ext>
            </a:extLst>
          </p:cNvPr>
          <p:cNvCxnSpPr/>
          <p:nvPr/>
        </p:nvCxnSpPr>
        <p:spPr>
          <a:xfrm>
            <a:off x="1637881" y="911028"/>
            <a:ext cx="5868238" cy="0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510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06ADF8-FD6C-4A16-AFB0-5E3076D3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+mj-lt"/>
              </a:rPr>
              <a:t>Zaključak</a:t>
            </a:r>
            <a:endParaRPr lang="en-US" dirty="0">
              <a:latin typeface="+mj-lt"/>
            </a:endParaRP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D5612A9B-21AF-FB85-D6BA-B0EC8A8A5D9F}"/>
              </a:ext>
            </a:extLst>
          </p:cNvPr>
          <p:cNvSpPr txBox="1"/>
          <p:nvPr/>
        </p:nvSpPr>
        <p:spPr>
          <a:xfrm>
            <a:off x="1022572" y="1140738"/>
            <a:ext cx="683050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Oba algoritma</a:t>
            </a:r>
            <a:endParaRPr kumimoji="0" lang="hr-HR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sym typeface="Barlow Semi Condensed"/>
            </a:endParaRP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pokazuju obećavajuće rezultate na raznim problemima</a:t>
            </a:r>
          </a:p>
          <a:p>
            <a:pPr marL="914400" lvl="1" indent="-317500">
              <a:buClr>
                <a:srgbClr val="477797"/>
              </a:buClr>
              <a:buSzPts val="1400"/>
              <a:buFont typeface="Barlow Semi Condensed"/>
              <a:buChar char="○"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n-lt"/>
              <a:sym typeface="Barlow Semi Condensed"/>
            </a:endParaRPr>
          </a:p>
          <a:p>
            <a:pPr marL="914400" lvl="1" indent="-317500">
              <a:buClr>
                <a:srgbClr val="477797"/>
              </a:buClr>
              <a:buSzPts val="1400"/>
              <a:buFont typeface="Barlow Semi Condensed"/>
              <a:buChar char="○"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imaju </a:t>
            </a:r>
            <a:r>
              <a:rPr lang="hr-HR" b="1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jednostavne</a:t>
            </a: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 formulacije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n-lt"/>
              <a:sym typeface="Barlow Semi Condensed"/>
            </a:endParaRP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lang="hr-HR" b="1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nisu</a:t>
            </a: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 računalno zahtjevni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n-lt"/>
              <a:sym typeface="Barlow Semi Condensed"/>
            </a:endParaRP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ostvareni u knjižnicama otvorenog koda (MEALPY)</a:t>
            </a: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tabLst/>
              <a:defRPr/>
            </a:pPr>
            <a:endParaRPr lang="hr-HR" dirty="0">
              <a:solidFill>
                <a:schemeClr val="tx1">
                  <a:lumMod val="50000"/>
                </a:schemeClr>
              </a:solidFill>
              <a:latin typeface="+mn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Algoritam šišmiša ima mogućnost mijenjanja brzine konvergencije </a:t>
            </a:r>
            <a:r>
              <a:rPr lang="hr-HR" dirty="0" err="1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hiperparametarima</a:t>
            </a: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 eholokacije</a:t>
            </a:r>
            <a:endParaRPr kumimoji="0" lang="hr-HR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kumimoji="0" lang="hr-HR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Algoritam </a:t>
            </a:r>
            <a:r>
              <a:rPr lang="hr-HR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kukavičjeg pretraživanja </a:t>
            </a: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n-lt"/>
                <a:sym typeface="Barlow Semi Condensed"/>
              </a:rPr>
              <a:t>više se oslanja na slučajnost</a:t>
            </a:r>
            <a:endParaRPr kumimoji="0" lang="hr-HR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sym typeface="Barlow Semi Condensed"/>
            </a:endParaRP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tabLst/>
              <a:defRPr/>
            </a:pPr>
            <a:endParaRPr kumimoji="0" lang="hr-HR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Ovakvi algoritmi su korisni kada je potrebno pronaći </a:t>
            </a:r>
            <a:r>
              <a:rPr kumimoji="0" lang="hr-H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dovoljno dobro rješenje</a:t>
            </a: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, </a:t>
            </a:r>
            <a:b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</a:b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sym typeface="Barlow Semi Condensed"/>
              </a:rPr>
              <a:t>a ne najbolje</a:t>
            </a:r>
          </a:p>
        </p:txBody>
      </p:sp>
      <p:cxnSp>
        <p:nvCxnSpPr>
          <p:cNvPr id="3" name="Ravni poveznik 2">
            <a:extLst>
              <a:ext uri="{FF2B5EF4-FFF2-40B4-BE49-F238E27FC236}">
                <a16:creationId xmlns:a16="http://schemas.microsoft.com/office/drawing/2014/main" id="{ACD8D36E-D51E-4EF2-2DC2-5E7EEA9E0F92}"/>
              </a:ext>
            </a:extLst>
          </p:cNvPr>
          <p:cNvCxnSpPr/>
          <p:nvPr/>
        </p:nvCxnSpPr>
        <p:spPr>
          <a:xfrm>
            <a:off x="1637881" y="911028"/>
            <a:ext cx="5868238" cy="0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niOkvir 3">
            <a:extLst>
              <a:ext uri="{FF2B5EF4-FFF2-40B4-BE49-F238E27FC236}">
                <a16:creationId xmlns:a16="http://schemas.microsoft.com/office/drawing/2014/main" id="{33C99EF1-F4DD-7B4A-89BB-182B0FA044E0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19/20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1926771" y="981925"/>
            <a:ext cx="535321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4400" dirty="0">
                <a:latin typeface="+mj-lt"/>
              </a:rPr>
              <a:t>Hvala na pozornosti!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22050" y="2122304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2400" dirty="0">
                <a:solidFill>
                  <a:schemeClr val="accent1">
                    <a:lumMod val="50000"/>
                  </a:schemeClr>
                </a:solidFill>
                <a:latin typeface="+mj-lt"/>
                <a:ea typeface="Barlow Semi Condensed"/>
                <a:cs typeface="Barlow Semi Condensed"/>
                <a:sym typeface="Barlow Semi Condensed"/>
              </a:rPr>
              <a:t>Imate li pitanja</a:t>
            </a:r>
            <a:r>
              <a:rPr lang="en" sz="2400" dirty="0">
                <a:solidFill>
                  <a:schemeClr val="accent1">
                    <a:lumMod val="50000"/>
                  </a:schemeClr>
                </a:solidFill>
                <a:latin typeface="+mj-lt"/>
                <a:ea typeface="Barlow Semi Condensed"/>
                <a:cs typeface="Barlow Semi Condensed"/>
                <a:sym typeface="Barlow Semi Condensed"/>
              </a:rPr>
              <a:t>?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+mj-lt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+mj-lt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Pravokutnik 1">
            <a:extLst>
              <a:ext uri="{FF2B5EF4-FFF2-40B4-BE49-F238E27FC236}">
                <a16:creationId xmlns:a16="http://schemas.microsoft.com/office/drawing/2014/main" id="{533A9175-C363-045B-B1F2-559F7C394954}"/>
              </a:ext>
            </a:extLst>
          </p:cNvPr>
          <p:cNvSpPr/>
          <p:nvPr/>
        </p:nvSpPr>
        <p:spPr>
          <a:xfrm>
            <a:off x="2321859" y="3557804"/>
            <a:ext cx="4563035" cy="9873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065A8213-D538-8B99-03D5-159077DE04BB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20/20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06ADF8-FD6C-4A16-AFB0-5E3076D3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+mj-lt"/>
              </a:rPr>
              <a:t>Uvod</a:t>
            </a:r>
            <a:endParaRPr lang="en-US" dirty="0">
              <a:latin typeface="+mj-lt"/>
            </a:endParaRP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D5612A9B-21AF-FB85-D6BA-B0EC8A8A5D9F}"/>
              </a:ext>
            </a:extLst>
          </p:cNvPr>
          <p:cNvSpPr txBox="1"/>
          <p:nvPr/>
        </p:nvSpPr>
        <p:spPr>
          <a:xfrm>
            <a:off x="834315" y="967591"/>
            <a:ext cx="747522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kumimoji="0" lang="hr-HR" sz="1400" b="0" i="0" u="none" strike="noStrike" kern="0" cap="none" spc="0" normalizeH="0" baseline="0" noProof="0" dirty="0">
              <a:ln>
                <a:noFill/>
              </a:ln>
              <a:solidFill>
                <a:srgbClr val="477797"/>
              </a:solidFill>
              <a:effectLst/>
              <a:uLnTx/>
              <a:uFillTx/>
              <a:latin typeface="Barlow Semi Condensed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kumimoji="0" lang="hr-HR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Metaheuristika</a:t>
            </a: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 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ugrađivanje prethodno stečenog znanja u izgradnju optimizacijskih algoritama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kumimoji="0" lang="hr-HR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kumimoji="0" lang="hr-H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Prirodom nadahnuta </a:t>
            </a:r>
            <a:r>
              <a:rPr kumimoji="0" lang="hr-HR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metaheuristika</a:t>
            </a:r>
            <a:endParaRPr kumimoji="0" lang="hr-H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sym typeface="Barlow Semi Condensed"/>
            </a:endParaRP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kumimoji="0" lang="hr-HR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metaheuristika</a:t>
            </a: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 nadahnuta procesima iz prirode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kumimoji="0" lang="hr-HR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kumimoji="0" lang="hr-H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Algoritmi rojeva 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svojstva kolektivnog ponašanja životinja i kukaca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individue se ponašaju jednostavno, ali zajedno djeluju inteligentno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kumimoji="0" lang="hr-HR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Algoritam </a:t>
            </a:r>
            <a:r>
              <a:rPr kumimoji="0" lang="hr-H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šišmiša </a:t>
            </a:r>
            <a:r>
              <a:rPr kumimoji="0" lang="hr-HR" sz="1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(BA)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algoritam roja nadahnut ponašanjem šišmiša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endParaRPr kumimoji="0" lang="hr-HR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Algoritam </a:t>
            </a:r>
            <a:r>
              <a:rPr kumimoji="0" lang="hr-H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kukavičjeg pretraživanja </a:t>
            </a: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(CSA)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algoritam roja nadahnut ponašanjem kukavica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77797"/>
              </a:solidFill>
              <a:effectLst/>
              <a:uLnTx/>
              <a:uFillTx/>
              <a:latin typeface="Barlow Semi Condensed"/>
              <a:sym typeface="Barlow Semi Condensed"/>
            </a:endParaRP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E58808E0-D054-EEB9-4C5D-85CC8F498259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2/20</a:t>
            </a:r>
            <a:endParaRPr lang="en-US" dirty="0"/>
          </a:p>
        </p:txBody>
      </p:sp>
      <p:cxnSp>
        <p:nvCxnSpPr>
          <p:cNvPr id="6" name="Ravni poveznik 5">
            <a:extLst>
              <a:ext uri="{FF2B5EF4-FFF2-40B4-BE49-F238E27FC236}">
                <a16:creationId xmlns:a16="http://schemas.microsoft.com/office/drawing/2014/main" id="{B1BF1AE2-61F5-1584-DCC4-3E17E02038A6}"/>
              </a:ext>
            </a:extLst>
          </p:cNvPr>
          <p:cNvCxnSpPr/>
          <p:nvPr/>
        </p:nvCxnSpPr>
        <p:spPr>
          <a:xfrm>
            <a:off x="1637881" y="911028"/>
            <a:ext cx="5868238" cy="0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7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843784" y="1450122"/>
            <a:ext cx="3200400" cy="18165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4700" dirty="0">
                <a:latin typeface="+mj-lt"/>
              </a:rPr>
              <a:t>Algoritam šišmiša</a:t>
            </a:r>
            <a:br>
              <a:rPr lang="hr-HR" sz="4700" dirty="0">
                <a:latin typeface="+mj-lt"/>
              </a:rPr>
            </a:br>
            <a:r>
              <a:rPr lang="hr-HR" sz="4700" dirty="0">
                <a:latin typeface="+mj-lt"/>
              </a:rPr>
              <a:t>(BA)</a:t>
            </a:r>
            <a:endParaRPr sz="4700" dirty="0">
              <a:latin typeface="+mj-lt"/>
            </a:endParaRP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4B127C80-6295-E74F-CE01-D2C4B9E2D28C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3/20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06ADF8-FD6C-4A16-AFB0-5E3076D3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+mj-lt"/>
              </a:rPr>
              <a:t>Šišmiši</a:t>
            </a:r>
            <a:endParaRPr lang="en-US" dirty="0">
              <a:latin typeface="+mj-lt"/>
            </a:endParaRP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D5612A9B-21AF-FB85-D6BA-B0EC8A8A5D9F}"/>
              </a:ext>
            </a:extLst>
          </p:cNvPr>
          <p:cNvSpPr txBox="1"/>
          <p:nvPr/>
        </p:nvSpPr>
        <p:spPr>
          <a:xfrm>
            <a:off x="1022573" y="1140738"/>
            <a:ext cx="629780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tabLst/>
              <a:defRPr/>
            </a:pPr>
            <a:endParaRPr lang="hr-HR" b="1" dirty="0">
              <a:solidFill>
                <a:schemeClr val="tx1">
                  <a:lumMod val="50000"/>
                </a:schemeClr>
              </a:solidFill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kumimoji="0" lang="hr-H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Sisavci</a:t>
            </a: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 iz roda </a:t>
            </a:r>
            <a:r>
              <a:rPr kumimoji="0" lang="hr-HR" sz="1400" b="0" i="1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Chiroptera</a:t>
            </a: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kumimoji="0" lang="hr-HR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sym typeface="Barlow Semi Condensed"/>
            </a:endParaRPr>
          </a:p>
          <a:p>
            <a:pPr marL="457200" lvl="4" indent="-317500">
              <a:buClr>
                <a:srgbClr val="477797"/>
              </a:buClr>
              <a:buSzPts val="1400"/>
              <a:buFont typeface="Barlow Semi Condensed"/>
              <a:buChar char="●"/>
              <a:defRPr/>
            </a:pPr>
            <a:r>
              <a:rPr kumimoji="0" lang="hr-HR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Jedini sisavci s krilima</a:t>
            </a:r>
          </a:p>
          <a:p>
            <a:pPr marL="457200" lvl="4" indent="-317500">
              <a:buClr>
                <a:srgbClr val="477797"/>
              </a:buClr>
              <a:buSzPts val="1400"/>
              <a:buFont typeface="Barlow Semi Condensed"/>
              <a:buChar char="●"/>
              <a:defRPr/>
            </a:pPr>
            <a:endParaRPr kumimoji="0" lang="hr-HR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sym typeface="Barlow Semi Condensed"/>
            </a:endParaRPr>
          </a:p>
          <a:p>
            <a:pPr marL="457200" lvl="4" indent="-317500">
              <a:buClr>
                <a:srgbClr val="477797"/>
              </a:buClr>
              <a:buSzPts val="1400"/>
              <a:buFont typeface="Barlow Semi Condensed"/>
              <a:buChar char="●"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O</a:t>
            </a:r>
            <a:r>
              <a:rPr kumimoji="0" lang="hr-HR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ko 20% svih vrsta sisavaca</a:t>
            </a:r>
          </a:p>
          <a:p>
            <a:pPr marL="457200" lvl="4" indent="-317500">
              <a:buClr>
                <a:srgbClr val="477797"/>
              </a:buClr>
              <a:buSzPts val="1400"/>
              <a:buFont typeface="Barlow Semi Condensed"/>
              <a:buChar char="●"/>
              <a:defRPr/>
            </a:pPr>
            <a:endParaRPr kumimoji="0" lang="hr-HR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2 </a:t>
            </a:r>
            <a:r>
              <a:rPr kumimoji="0" lang="hr-HR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podreda</a:t>
            </a: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: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veliki šišmiši (</a:t>
            </a:r>
            <a:r>
              <a:rPr kumimoji="0" lang="hr-HR" sz="1400" b="0" i="1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Macrochiroptera</a:t>
            </a: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)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○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mali šišmiši (</a:t>
            </a:r>
            <a:r>
              <a:rPr kumimoji="0" lang="hr-HR" sz="1400" b="0" i="1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Microchiroptera</a:t>
            </a: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)</a:t>
            </a:r>
            <a:endParaRPr lang="hr-HR" dirty="0">
              <a:solidFill>
                <a:schemeClr val="tx1">
                  <a:lumMod val="50000"/>
                </a:schemeClr>
              </a:solidFill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kumimoji="0" lang="hr-HR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Koriste </a:t>
            </a:r>
            <a:r>
              <a:rPr lang="hr-HR" b="1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eholokaciju</a:t>
            </a: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 za pronalaženje plijena, </a:t>
            </a:r>
            <a:b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</a:b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izbjegavanje prepreka itd.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endParaRPr kumimoji="0" lang="hr-HR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Šišmiši iz reda malih šišmiša koriste </a:t>
            </a:r>
            <a:b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</a:b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eholokaciju opsežnije</a:t>
            </a:r>
          </a:p>
        </p:txBody>
      </p:sp>
      <p:pic>
        <p:nvPicPr>
          <p:cNvPr id="1026" name="Picture 2" descr="brown bat in close up photo">
            <a:extLst>
              <a:ext uri="{FF2B5EF4-FFF2-40B4-BE49-F238E27FC236}">
                <a16:creationId xmlns:a16="http://schemas.microsoft.com/office/drawing/2014/main" id="{80D7C592-8AD5-ACAF-079D-91E340265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47" y="1239946"/>
            <a:ext cx="2294368" cy="33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F5ECA96B-8198-7A4C-4618-8DD18BCFD2E5}"/>
              </a:ext>
            </a:extLst>
          </p:cNvPr>
          <p:cNvSpPr txBox="1"/>
          <p:nvPr/>
        </p:nvSpPr>
        <p:spPr>
          <a:xfrm>
            <a:off x="5477436" y="4574339"/>
            <a:ext cx="26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https://unsplash.com/photos/brown-bat-in-close-up-photo-8cw5JIEFnwE</a:t>
            </a:r>
            <a:endParaRPr lang="en-US" sz="1200" dirty="0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8AF91B8F-E7DE-3323-F36A-E08E6E5CF6C3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4/20</a:t>
            </a:r>
            <a:endParaRPr lang="en-US" dirty="0"/>
          </a:p>
        </p:txBody>
      </p:sp>
      <p:cxnSp>
        <p:nvCxnSpPr>
          <p:cNvPr id="9" name="Ravni poveznik 8">
            <a:extLst>
              <a:ext uri="{FF2B5EF4-FFF2-40B4-BE49-F238E27FC236}">
                <a16:creationId xmlns:a16="http://schemas.microsoft.com/office/drawing/2014/main" id="{E050C9A2-276E-F554-B856-AECBBD40EA3B}"/>
              </a:ext>
            </a:extLst>
          </p:cNvPr>
          <p:cNvCxnSpPr/>
          <p:nvPr/>
        </p:nvCxnSpPr>
        <p:spPr>
          <a:xfrm>
            <a:off x="1637881" y="911028"/>
            <a:ext cx="5868238" cy="0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8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06ADF8-FD6C-4A16-AFB0-5E3076D3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+mj-lt"/>
              </a:rPr>
              <a:t>Idealizirana eholokacija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niOkvir 7">
                <a:extLst>
                  <a:ext uri="{FF2B5EF4-FFF2-40B4-BE49-F238E27FC236}">
                    <a16:creationId xmlns:a16="http://schemas.microsoft.com/office/drawing/2014/main" id="{D5612A9B-21AF-FB85-D6BA-B0EC8A8A5D9F}"/>
                  </a:ext>
                </a:extLst>
              </p:cNvPr>
              <p:cNvSpPr txBox="1"/>
              <p:nvPr/>
            </p:nvSpPr>
            <p:spPr>
              <a:xfrm>
                <a:off x="1022572" y="1140738"/>
                <a:ext cx="6830509" cy="332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9700"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tabLst/>
                  <a:defRPr/>
                </a:pPr>
                <a:endParaRPr lang="hr-HR" b="1" dirty="0">
                  <a:solidFill>
                    <a:schemeClr val="tx1">
                      <a:lumMod val="50000"/>
                    </a:schemeClr>
                  </a:solidFill>
                  <a:latin typeface="+mj-lt"/>
                  <a:sym typeface="Barlow Semi Condensed"/>
                </a:endParaRP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U samom algoritmu potrebno je idealizirati svojstva eholokacije:</a:t>
                </a:r>
              </a:p>
              <a:p>
                <a:pPr marL="914400" marR="0" lvl="1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○"/>
                  <a:tabLst/>
                  <a:defRPr/>
                </a:pPr>
                <a:r>
                  <a:rPr kumimoji="0" lang="hr-HR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svi šišmiši koriste </a:t>
                </a:r>
                <a:r>
                  <a:rPr kumimoji="0" lang="hr-HR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eholokaciju</a:t>
                </a:r>
                <a:r>
                  <a:rPr kumimoji="0" lang="hr-HR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 radi određivanja udaljenosti</a:t>
                </a:r>
              </a:p>
              <a:p>
                <a:pPr marL="914400" marR="0" lvl="1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○"/>
                  <a:tabLst/>
                  <a:defRPr/>
                </a:pPr>
                <a:endParaRPr kumimoji="0" lang="hr-H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j-lt"/>
                  <a:sym typeface="Barlow Semi Condensed"/>
                </a:endParaRPr>
              </a:p>
              <a:p>
                <a:pPr marL="914400" marR="0" lvl="1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○"/>
                  <a:tabLst/>
                  <a:defRPr/>
                </a:pPr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svi znaju razlikovati plijen od prepreka</a:t>
                </a:r>
              </a:p>
              <a:p>
                <a:pPr marL="914400" marR="0" lvl="1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○"/>
                  <a:tabLst/>
                  <a:defRPr/>
                </a:pPr>
                <a:endParaRPr lang="hr-HR" dirty="0">
                  <a:solidFill>
                    <a:schemeClr val="tx1">
                      <a:lumMod val="50000"/>
                    </a:schemeClr>
                  </a:solidFill>
                  <a:latin typeface="+mj-lt"/>
                  <a:sym typeface="Barlow Semi Condensed"/>
                </a:endParaRPr>
              </a:p>
              <a:p>
                <a:pPr marL="914400" lvl="1" indent="-317500">
                  <a:buClr>
                    <a:srgbClr val="477797"/>
                  </a:buClr>
                  <a:buSzPts val="1400"/>
                  <a:buFont typeface="Barlow Semi Condensed"/>
                  <a:buChar char="○"/>
                  <a:defRPr/>
                </a:pPr>
                <a:r>
                  <a:rPr kumimoji="0" lang="hr-H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i</a:t>
                </a:r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-ti šišmiš leti </a:t>
                </a:r>
                <a:r>
                  <a:rPr kumimoji="0" lang="hr-H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brzinom</a:t>
                </a: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hr-HR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Barlow Semi Condensed"/>
                              </a:rPr>
                            </m:ctrlPr>
                          </m:accPr>
                          <m:e>
                            <m:r>
                              <a:rPr lang="hr-HR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Barlow Semi Condensed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hr-HR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, na </a:t>
                </a:r>
                <a:r>
                  <a:rPr kumimoji="0" lang="hr-H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položaju</a:t>
                </a:r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hr-H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hr-HR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Barlow Semi Condensed"/>
                              </a:rPr>
                            </m:ctrlPr>
                          </m:accPr>
                          <m:e>
                            <m:r>
                              <a:rPr lang="hr-HR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Barlow Semi Condensed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hr-H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Barlow Semi Condensed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, s </a:t>
                </a:r>
                <a:r>
                  <a:rPr kumimoji="0" lang="hr-H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frekvencijom</a:t>
                </a:r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hr-H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kumimoji="0" lang="hr-H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Barlow Semi Condensed"/>
                          </a:rPr>
                          <m:t>𝑓</m:t>
                        </m:r>
                      </m:e>
                      <m:sub>
                        <m:r>
                          <a:rPr kumimoji="0" lang="hr-H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Barlow Semi Condensed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 i </a:t>
                </a:r>
                <a:r>
                  <a:rPr kumimoji="0" lang="hr-H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intenzitetom zvuka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hr-H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kumimoji="0" lang="hr-H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Barlow Semi Condensed"/>
                          </a:rPr>
                          <m:t>𝐴</m:t>
                        </m:r>
                      </m:e>
                      <m:sub>
                        <m:r>
                          <a:rPr kumimoji="0" lang="hr-H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Barlow Semi Condensed"/>
                          </a:rPr>
                          <m:t>𝑖</m:t>
                        </m:r>
                      </m:sub>
                    </m:sSub>
                  </m:oMath>
                </a14:m>
                <a:endParaRPr kumimoji="0" lang="hr-H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j-lt"/>
                  <a:sym typeface="Barlow Semi Condensed"/>
                </a:endParaRPr>
              </a:p>
              <a:p>
                <a:pPr marL="914400" lvl="1" indent="-317500">
                  <a:buClr>
                    <a:srgbClr val="477797"/>
                  </a:buClr>
                  <a:buSzPts val="1400"/>
                  <a:buFont typeface="Barlow Semi Condensed"/>
                  <a:buChar char="○"/>
                  <a:defRPr/>
                </a:pPr>
                <a:endParaRPr kumimoji="0" lang="hr-H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j-lt"/>
                  <a:sym typeface="Barlow Semi Condensed"/>
                </a:endParaRPr>
              </a:p>
              <a:p>
                <a:pPr marL="914400" lvl="1" indent="-317500">
                  <a:buClr>
                    <a:srgbClr val="477797"/>
                  </a:buClr>
                  <a:buSzPts val="1400"/>
                  <a:buFont typeface="Barlow Semi Condensed"/>
                  <a:buChar char="○"/>
                  <a:defRPr/>
                </a:pPr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šišmiši podešavaju frekvenciju zvučnih impulsa i </a:t>
                </a:r>
                <a:r>
                  <a:rPr kumimoji="0" lang="hr-H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u</a:t>
                </a:r>
                <a:r>
                  <a:rPr lang="hr-HR" b="1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  <a:sym typeface="Barlow Semi Condensed"/>
                  </a:rPr>
                  <a:t>č</a:t>
                </a:r>
                <a:r>
                  <a:rPr kumimoji="0" lang="hr-HR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estalost</a:t>
                </a:r>
                <a:r>
                  <a:rPr kumimoji="0" lang="hr-H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 odašiljanja</a:t>
                </a:r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hr-HR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Barlow Semi Condensed"/>
                      </a:rPr>
                      <m:t>𝑟</m:t>
                    </m:r>
                  </m:oMath>
                </a14:m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 ∈ [0, 1]</a:t>
                </a:r>
              </a:p>
              <a:p>
                <a:pPr marL="914400" lvl="1" indent="-317500">
                  <a:buClr>
                    <a:srgbClr val="477797"/>
                  </a:buClr>
                  <a:buSzPts val="1400"/>
                  <a:buFont typeface="Barlow Semi Condensed"/>
                  <a:buChar char="○"/>
                  <a:defRPr/>
                </a:pPr>
                <a:endParaRPr kumimoji="0" lang="hr-H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j-lt"/>
                  <a:sym typeface="Barlow Semi Condensed"/>
                </a:endParaRPr>
              </a:p>
              <a:p>
                <a:pPr marL="914400" lvl="1" indent="-317500">
                  <a:buClr>
                    <a:srgbClr val="477797"/>
                  </a:buClr>
                  <a:buSzPts val="1400"/>
                  <a:buFont typeface="Barlow Semi Condensed"/>
                  <a:buChar char="○"/>
                  <a:defRPr/>
                </a:pPr>
                <a:r>
                  <a:rPr lang="hr-HR" b="1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  <a:sym typeface="Barlow Semi Condensed"/>
                  </a:rPr>
                  <a:t>i</a:t>
                </a:r>
                <a:r>
                  <a:rPr kumimoji="0" lang="hr-HR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ntenzitet</a:t>
                </a:r>
                <a:r>
                  <a:rPr kumimoji="0" lang="hr-H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 zvuka </a:t>
                </a:r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je u intervalu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hr-H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kumimoji="0" lang="hr-H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Barlow Semi Condensed"/>
                          </a:rPr>
                          <m:t>𝐴</m:t>
                        </m:r>
                      </m:e>
                      <m:sub>
                        <m:r>
                          <a:rPr kumimoji="0" lang="hr-H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Barlow Semi Condensed"/>
                          </a:rPr>
                          <m:t>𝑀𝐼𝑁</m:t>
                        </m:r>
                      </m:sub>
                    </m:sSub>
                  </m:oMath>
                </a14:m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,</a:t>
                </a: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lang="hr-H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𝐴</m:t>
                        </m:r>
                      </m:e>
                      <m:sub>
                        <m:r>
                          <a:rPr lang="hr-HR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]</a:t>
                </a:r>
              </a:p>
              <a:p>
                <a:pPr marL="914400" lvl="1" indent="-317500">
                  <a:buClr>
                    <a:srgbClr val="477797"/>
                  </a:buClr>
                  <a:buSzPts val="1400"/>
                  <a:buFont typeface="Barlow Semi Condensed"/>
                  <a:buChar char="○"/>
                  <a:defRPr/>
                </a:pPr>
                <a:endParaRPr kumimoji="0" lang="hr-H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j-lt"/>
                  <a:sym typeface="Barlow Semi Condensed"/>
                </a:endParaRPr>
              </a:p>
              <a:p>
                <a:pPr marL="914400" lvl="1" indent="-317500">
                  <a:buClr>
                    <a:srgbClr val="477797"/>
                  </a:buClr>
                  <a:buSzPts val="1400"/>
                  <a:buFont typeface="Barlow Semi Condensed"/>
                  <a:buChar char="○"/>
                  <a:defRPr/>
                </a:pPr>
                <a:r>
                  <a:rPr kumimoji="0" lang="hr-H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frekvencija</a:t>
                </a:r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 je u intervalu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hr-H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kumimoji="0" lang="hr-H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Barlow Semi Condensed"/>
                          </a:rPr>
                          <m:t>𝑓</m:t>
                        </m:r>
                      </m:e>
                      <m:sub>
                        <m:r>
                          <a:rPr kumimoji="0" lang="hr-H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Barlow Semi Condensed"/>
                          </a:rPr>
                          <m:t>𝑀𝐼𝑁</m:t>
                        </m:r>
                      </m:sub>
                    </m:sSub>
                  </m:oMath>
                </a14:m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lang="hr-H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𝑓</m:t>
                        </m:r>
                      </m:e>
                      <m:sub>
                        <m:r>
                          <a:rPr lang="hr-H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𝑀</m:t>
                        </m:r>
                        <m:r>
                          <a:rPr lang="hr-HR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𝐴𝑋</m:t>
                        </m:r>
                      </m:sub>
                    </m:sSub>
                  </m:oMath>
                </a14:m>
                <a:r>
                  <a:rPr kumimoji="0" lang="hr-H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]</a:t>
                </a:r>
              </a:p>
            </p:txBody>
          </p:sp>
        </mc:Choice>
        <mc:Fallback xmlns="">
          <p:sp>
            <p:nvSpPr>
              <p:cNvPr id="8" name="TekstniOkvir 7">
                <a:extLst>
                  <a:ext uri="{FF2B5EF4-FFF2-40B4-BE49-F238E27FC236}">
                    <a16:creationId xmlns:a16="http://schemas.microsoft.com/office/drawing/2014/main" id="{D5612A9B-21AF-FB85-D6BA-B0EC8A8A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72" y="1140738"/>
                <a:ext cx="6830509" cy="3323987"/>
              </a:xfrm>
              <a:prstGeom prst="rect">
                <a:avLst/>
              </a:prstGeom>
              <a:blipFill>
                <a:blip r:embed="rId2"/>
                <a:stretch>
                  <a:fillRect b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kstniOkvir 3">
            <a:extLst>
              <a:ext uri="{FF2B5EF4-FFF2-40B4-BE49-F238E27FC236}">
                <a16:creationId xmlns:a16="http://schemas.microsoft.com/office/drawing/2014/main" id="{FEDACA62-0ED1-6BF6-1D05-4B5FBB5AA393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5/20</a:t>
            </a:r>
            <a:endParaRPr lang="en-US" dirty="0"/>
          </a:p>
        </p:txBody>
      </p:sp>
      <p:cxnSp>
        <p:nvCxnSpPr>
          <p:cNvPr id="5" name="Ravni poveznik 4">
            <a:extLst>
              <a:ext uri="{FF2B5EF4-FFF2-40B4-BE49-F238E27FC236}">
                <a16:creationId xmlns:a16="http://schemas.microsoft.com/office/drawing/2014/main" id="{A315248F-28A2-5F81-DA0B-F0216F0B42E2}"/>
              </a:ext>
            </a:extLst>
          </p:cNvPr>
          <p:cNvCxnSpPr/>
          <p:nvPr/>
        </p:nvCxnSpPr>
        <p:spPr>
          <a:xfrm>
            <a:off x="1637881" y="911028"/>
            <a:ext cx="5868238" cy="0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06ADF8-FD6C-4A16-AFB0-5E3076D3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+mj-lt"/>
              </a:rPr>
              <a:t>Algoritam šišmiša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niOkvir 7">
                <a:extLst>
                  <a:ext uri="{FF2B5EF4-FFF2-40B4-BE49-F238E27FC236}">
                    <a16:creationId xmlns:a16="http://schemas.microsoft.com/office/drawing/2014/main" id="{D5612A9B-21AF-FB85-D6BA-B0EC8A8A5D9F}"/>
                  </a:ext>
                </a:extLst>
              </p:cNvPr>
              <p:cNvSpPr txBox="1"/>
              <p:nvPr/>
            </p:nvSpPr>
            <p:spPr>
              <a:xfrm>
                <a:off x="1022572" y="1140738"/>
                <a:ext cx="6830509" cy="332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endParaRPr lang="hr-HR" dirty="0">
                  <a:solidFill>
                    <a:schemeClr val="tx1">
                      <a:lumMod val="50000"/>
                    </a:schemeClr>
                  </a:solidFill>
                  <a:latin typeface="+mj-lt"/>
                  <a:sym typeface="Barlow Semi Condensed"/>
                </a:endParaRP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  <a:sym typeface="Barlow Semi Condensed"/>
                  </a:rPr>
                  <a:t>Engl. </a:t>
                </a:r>
                <a:r>
                  <a:rPr lang="hr-HR" i="1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  <a:sym typeface="Barlow Semi Condensed"/>
                  </a:rPr>
                  <a:t>Bat </a:t>
                </a:r>
                <a:r>
                  <a:rPr lang="hr-HR" i="1" dirty="0" err="1">
                    <a:solidFill>
                      <a:schemeClr val="tx1">
                        <a:lumMod val="50000"/>
                      </a:schemeClr>
                    </a:solidFill>
                    <a:latin typeface="+mj-lt"/>
                    <a:sym typeface="Barlow Semi Condensed"/>
                  </a:rPr>
                  <a:t>algorithm</a:t>
                </a:r>
                <a:r>
                  <a:rPr lang="hr-HR" i="1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  <a:sym typeface="Barlow Semi Condensed"/>
                  </a:rPr>
                  <a:t> </a:t>
                </a: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  <a:sym typeface="Barlow Semi Condensed"/>
                  </a:rPr>
                  <a:t>(BA)</a:t>
                </a:r>
              </a:p>
              <a:p>
                <a:pPr marL="139700"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tabLst/>
                  <a:defRPr/>
                </a:pPr>
                <a:endParaRPr lang="hr-HR" b="1" dirty="0">
                  <a:solidFill>
                    <a:schemeClr val="tx1">
                      <a:lumMod val="50000"/>
                    </a:schemeClr>
                  </a:solidFill>
                  <a:latin typeface="+mj-lt"/>
                  <a:sym typeface="Barlow Semi Condensed"/>
                </a:endParaRP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endParaRPr lang="hr-HR" dirty="0">
                  <a:solidFill>
                    <a:schemeClr val="tx1">
                      <a:lumMod val="50000"/>
                    </a:schemeClr>
                  </a:solidFill>
                  <a:latin typeface="+mj-lt"/>
                  <a:sym typeface="Barlow Semi Condensed"/>
                </a:endParaRP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  <a:sym typeface="Barlow Semi Condensed"/>
                  </a:rPr>
                  <a:t>Pretpostavlja se da postoji </a:t>
                </a:r>
                <a14:m>
                  <m:oMath xmlns:m="http://schemas.openxmlformats.org/officeDocument/2006/math">
                    <m:r>
                      <a:rPr lang="hr-HR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Barlow Semi Condensed"/>
                      </a:rPr>
                      <m:t>𝑁</m:t>
                    </m:r>
                  </m:oMath>
                </a14:m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  <a:sym typeface="Barlow Semi Condensed"/>
                  </a:rPr>
                  <a:t> šišmiša u prostoru dimenzije </a:t>
                </a:r>
                <a14:m>
                  <m:oMath xmlns:m="http://schemas.openxmlformats.org/officeDocument/2006/math">
                    <m:r>
                      <a:rPr lang="hr-HR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Barlow Semi Condensed"/>
                      </a:rPr>
                      <m:t>𝑛</m:t>
                    </m:r>
                  </m:oMath>
                </a14:m>
                <a:endParaRPr lang="hr-HR" dirty="0">
                  <a:solidFill>
                    <a:schemeClr val="tx1">
                      <a:lumMod val="50000"/>
                    </a:schemeClr>
                  </a:solidFill>
                  <a:latin typeface="+mj-lt"/>
                  <a:sym typeface="Barlow Semi Condensed"/>
                </a:endParaRP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endParaRPr lang="hr-HR" dirty="0">
                  <a:solidFill>
                    <a:schemeClr val="tx1">
                      <a:lumMod val="50000"/>
                    </a:schemeClr>
                  </a:solidFill>
                  <a:latin typeface="+mj-lt"/>
                  <a:sym typeface="Barlow Semi Condensed"/>
                </a:endParaRP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endParaRPr kumimoji="0" lang="hr-H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j-lt"/>
                  <a:sym typeface="Barlow Semi Condensed"/>
                </a:endParaRP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r>
                  <a:rPr lang="hr-HR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  <a:sym typeface="Barlow Semi Condensed"/>
                  </a:rPr>
                  <a:t>U svakoj iteraciji šišmiš izvodi 3 radnje:</a:t>
                </a: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●"/>
                  <a:tabLst/>
                  <a:defRPr/>
                </a:pPr>
                <a:endParaRPr kumimoji="0" lang="hr-H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j-lt"/>
                  <a:sym typeface="Barlow Semi Condensed"/>
                </a:endParaRPr>
              </a:p>
              <a:p>
                <a:pPr marL="914400" marR="0" lvl="1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○"/>
                  <a:tabLst/>
                  <a:defRPr/>
                </a:pPr>
                <a:r>
                  <a:rPr kumimoji="0" lang="hr-HR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Kretanje – ovisi o frekvenciji i najboljem pronađenom rješenju</a:t>
                </a:r>
              </a:p>
              <a:p>
                <a:pPr marL="914400" marR="0" lvl="1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○"/>
                  <a:tabLst/>
                  <a:defRPr/>
                </a:pPr>
                <a:endParaRPr lang="hr-HR" dirty="0">
                  <a:solidFill>
                    <a:schemeClr val="tx1">
                      <a:lumMod val="50000"/>
                    </a:schemeClr>
                  </a:solidFill>
                  <a:latin typeface="+mj-lt"/>
                  <a:sym typeface="Barlow Semi Condensed"/>
                </a:endParaRPr>
              </a:p>
              <a:p>
                <a:pPr marL="914400" marR="0" lvl="1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○"/>
                  <a:tabLst/>
                  <a:defRPr/>
                </a:pPr>
                <a:r>
                  <a:rPr kumimoji="0" lang="hr-HR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Lokalna pretraga – slučajno pretraživanje</a:t>
                </a:r>
              </a:p>
              <a:p>
                <a:pPr marL="914400" marR="0" lvl="1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○"/>
                  <a:tabLst/>
                  <a:defRPr/>
                </a:pPr>
                <a:endParaRPr lang="hr-HR" dirty="0">
                  <a:solidFill>
                    <a:schemeClr val="tx1">
                      <a:lumMod val="50000"/>
                    </a:schemeClr>
                  </a:solidFill>
                  <a:latin typeface="+mj-lt"/>
                  <a:sym typeface="Barlow Semi Condensed"/>
                </a:endParaRPr>
              </a:p>
              <a:p>
                <a:pPr marL="914400" marR="0" lvl="1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○"/>
                  <a:tabLst/>
                  <a:defRPr/>
                </a:pPr>
                <a:r>
                  <a:rPr kumimoji="0" lang="hr-HR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Ažuriranje </a:t>
                </a:r>
                <a14:m>
                  <m:oMath xmlns:m="http://schemas.openxmlformats.org/officeDocument/2006/math">
                    <m:r>
                      <a:rPr kumimoji="0" lang="hr-HR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Barlow Semi Condensed"/>
                      </a:rPr>
                      <m:t>𝐴</m:t>
                    </m:r>
                  </m:oMath>
                </a14:m>
                <a:r>
                  <a:rPr kumimoji="0" lang="hr-HR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 i </a:t>
                </a:r>
                <a14:m>
                  <m:oMath xmlns:m="http://schemas.openxmlformats.org/officeDocument/2006/math">
                    <m:r>
                      <a:rPr kumimoji="0" lang="hr-HR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Barlow Semi Condensed"/>
                      </a:rPr>
                      <m:t>𝑟</m:t>
                    </m:r>
                  </m:oMath>
                </a14:m>
                <a:r>
                  <a:rPr kumimoji="0" lang="hr-HR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 – određeno </a:t>
                </a:r>
                <a:r>
                  <a:rPr kumimoji="0" lang="hr-HR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sym typeface="Barlow Semi Condensed"/>
                  </a:rPr>
                  <a:t>hiperparametrima</a:t>
                </a:r>
                <a:endParaRPr kumimoji="0" lang="hr-HR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j-lt"/>
                  <a:sym typeface="Barlow Semi Condensed"/>
                </a:endParaRPr>
              </a:p>
              <a:p>
                <a:pPr marL="914400" marR="0" lvl="1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77797"/>
                  </a:buClr>
                  <a:buSzPts val="1400"/>
                  <a:buFont typeface="Barlow Semi Condensed"/>
                  <a:buChar char="○"/>
                  <a:tabLst/>
                  <a:defRPr/>
                </a:pPr>
                <a:endParaRPr kumimoji="0" lang="hr-H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j-lt"/>
                  <a:sym typeface="Barlow Semi Condensed"/>
                </a:endParaRPr>
              </a:p>
            </p:txBody>
          </p:sp>
        </mc:Choice>
        <mc:Fallback xmlns="">
          <p:sp>
            <p:nvSpPr>
              <p:cNvPr id="8" name="TekstniOkvir 7">
                <a:extLst>
                  <a:ext uri="{FF2B5EF4-FFF2-40B4-BE49-F238E27FC236}">
                    <a16:creationId xmlns:a16="http://schemas.microsoft.com/office/drawing/2014/main" id="{D5612A9B-21AF-FB85-D6BA-B0EC8A8A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72" y="1140738"/>
                <a:ext cx="6830509" cy="3323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kstniOkvir 3">
            <a:extLst>
              <a:ext uri="{FF2B5EF4-FFF2-40B4-BE49-F238E27FC236}">
                <a16:creationId xmlns:a16="http://schemas.microsoft.com/office/drawing/2014/main" id="{2EB00B7C-40AF-9D03-876E-7603D0FEE228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6/20</a:t>
            </a:r>
            <a:endParaRPr lang="en-US" dirty="0"/>
          </a:p>
        </p:txBody>
      </p:sp>
      <p:cxnSp>
        <p:nvCxnSpPr>
          <p:cNvPr id="5" name="Ravni poveznik 4">
            <a:extLst>
              <a:ext uri="{FF2B5EF4-FFF2-40B4-BE49-F238E27FC236}">
                <a16:creationId xmlns:a16="http://schemas.microsoft.com/office/drawing/2014/main" id="{ED7CE715-03F4-6112-0AE6-746248AC569A}"/>
              </a:ext>
            </a:extLst>
          </p:cNvPr>
          <p:cNvCxnSpPr/>
          <p:nvPr/>
        </p:nvCxnSpPr>
        <p:spPr>
          <a:xfrm>
            <a:off x="1637881" y="911028"/>
            <a:ext cx="5868238" cy="0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0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1">
            <a:extLst>
              <a:ext uri="{FF2B5EF4-FFF2-40B4-BE49-F238E27FC236}">
                <a16:creationId xmlns:a16="http://schemas.microsoft.com/office/drawing/2014/main" id="{AEC6445D-A17B-ABAE-FC7A-61C88AA2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</p:spPr>
        <p:txBody>
          <a:bodyPr/>
          <a:lstStyle/>
          <a:p>
            <a:r>
              <a:rPr lang="hr-HR" dirty="0">
                <a:latin typeface="+mj-lt"/>
              </a:rPr>
              <a:t>Primjer izvođenja</a:t>
            </a:r>
            <a:endParaRPr lang="en-US" dirty="0">
              <a:latin typeface="+mj-lt"/>
            </a:endParaRP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5D6372D9-9696-E60A-51F6-5DD64A1AC33D}"/>
              </a:ext>
            </a:extLst>
          </p:cNvPr>
          <p:cNvSpPr txBox="1"/>
          <p:nvPr/>
        </p:nvSpPr>
        <p:spPr>
          <a:xfrm>
            <a:off x="1573230" y="2220050"/>
            <a:ext cx="5997388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AdaptiveBA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epoch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pop_size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loudness_min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loudness_max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2.0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pf_min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.,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pf_max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g_best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solve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problem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CA8A0970-5C17-7A0F-0660-50F88A60F632}"/>
              </a:ext>
            </a:extLst>
          </p:cNvPr>
          <p:cNvSpPr txBox="1"/>
          <p:nvPr/>
        </p:nvSpPr>
        <p:spPr>
          <a:xfrm>
            <a:off x="954964" y="1152683"/>
            <a:ext cx="7233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tabLst/>
              <a:defRPr/>
            </a:pPr>
            <a:endParaRPr lang="hr-HR" b="1" dirty="0">
              <a:solidFill>
                <a:schemeClr val="tx1">
                  <a:lumMod val="50000"/>
                </a:schemeClr>
              </a:solidFill>
              <a:latin typeface="+mj-lt"/>
              <a:sym typeface="Barlow Semi Condensed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797"/>
              </a:buClr>
              <a:buSzPts val="1400"/>
              <a:buFont typeface="Barlow Semi Condensed"/>
              <a:buChar char="●"/>
              <a:tabLst/>
              <a:defRPr/>
            </a:pPr>
            <a:r>
              <a:rPr lang="hr-HR" dirty="0">
                <a:solidFill>
                  <a:schemeClr val="tx1">
                    <a:lumMod val="50000"/>
                  </a:schemeClr>
                </a:solidFill>
                <a:latin typeface="+mj-lt"/>
                <a:sym typeface="Barlow Semi Condensed"/>
              </a:rPr>
              <a:t>K</a:t>
            </a:r>
            <a:r>
              <a:rPr kumimoji="0" lang="hr-HR" sz="140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njižnica</a:t>
            </a:r>
            <a:r>
              <a:rPr kumimoji="0" lang="hr-HR" sz="1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 programa otvorenog koda </a:t>
            </a:r>
            <a:r>
              <a:rPr kumimoji="0" lang="hr-H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MEALPY</a:t>
            </a:r>
            <a:r>
              <a:rPr kumimoji="0" lang="hr-HR" sz="1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sym typeface="Barlow Semi Condensed"/>
              </a:rPr>
              <a:t> programskog jezika Python</a:t>
            </a:r>
            <a:endParaRPr kumimoji="0" lang="hr-HR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sym typeface="Barlow Semi Condensed"/>
            </a:endParaRP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B8971BF5-65DF-CF20-76F7-32988496095C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7/20</a:t>
            </a:r>
            <a:endParaRPr lang="en-US" dirty="0"/>
          </a:p>
        </p:txBody>
      </p:sp>
      <p:cxnSp>
        <p:nvCxnSpPr>
          <p:cNvPr id="6" name="Ravni poveznik 5">
            <a:extLst>
              <a:ext uri="{FF2B5EF4-FFF2-40B4-BE49-F238E27FC236}">
                <a16:creationId xmlns:a16="http://schemas.microsoft.com/office/drawing/2014/main" id="{53551E02-2C4D-8B94-E5D5-AE54F66DFE4A}"/>
              </a:ext>
            </a:extLst>
          </p:cNvPr>
          <p:cNvCxnSpPr/>
          <p:nvPr/>
        </p:nvCxnSpPr>
        <p:spPr>
          <a:xfrm>
            <a:off x="1637881" y="911028"/>
            <a:ext cx="5868238" cy="0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0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1">
            <a:extLst>
              <a:ext uri="{FF2B5EF4-FFF2-40B4-BE49-F238E27FC236}">
                <a16:creationId xmlns:a16="http://schemas.microsoft.com/office/drawing/2014/main" id="{AEC6445D-A17B-ABAE-FC7A-61C88AA2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</p:spPr>
        <p:txBody>
          <a:bodyPr/>
          <a:lstStyle/>
          <a:p>
            <a:r>
              <a:rPr lang="hr-HR" dirty="0">
                <a:latin typeface="+mj-lt"/>
              </a:rPr>
              <a:t>Primjer funkcije cilja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niOkvir 5">
                <a:extLst>
                  <a:ext uri="{FF2B5EF4-FFF2-40B4-BE49-F238E27FC236}">
                    <a16:creationId xmlns:a16="http://schemas.microsoft.com/office/drawing/2014/main" id="{AFFF3D7D-3B33-A425-2DEF-84511CCAD2C9}"/>
                  </a:ext>
                </a:extLst>
              </p:cNvPr>
              <p:cNvSpPr txBox="1"/>
              <p:nvPr/>
            </p:nvSpPr>
            <p:spPr>
              <a:xfrm>
                <a:off x="770963" y="1896035"/>
                <a:ext cx="3388659" cy="1494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r-H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+25</m:t>
                      </m:r>
                      <m:nary>
                        <m:naryPr>
                          <m:chr m:val="∑"/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r-H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hr-H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r-HR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hr-H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</m:e>
                      </m:d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r-HR" dirty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6" name="TekstniOkvir 5">
                <a:extLst>
                  <a:ext uri="{FF2B5EF4-FFF2-40B4-BE49-F238E27FC236}">
                    <a16:creationId xmlns:a16="http://schemas.microsoft.com/office/drawing/2014/main" id="{AFFF3D7D-3B33-A425-2DEF-84511CCAD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3" y="1896035"/>
                <a:ext cx="3388659" cy="14947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lika 7" descr="Slika na kojoj se prikazuje crta, origami, umjetničko djelo&#10;&#10;Opis je automatski generiran">
            <a:extLst>
              <a:ext uri="{FF2B5EF4-FFF2-40B4-BE49-F238E27FC236}">
                <a16:creationId xmlns:a16="http://schemas.microsoft.com/office/drawing/2014/main" id="{959BEF03-EB01-B6C6-338B-CDE5BCE5F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619" y="1333215"/>
            <a:ext cx="4137898" cy="3063688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2DB94A01-DEF2-C114-1B36-16E5B7D539CB}"/>
              </a:ext>
            </a:extLst>
          </p:cNvPr>
          <p:cNvSpPr txBox="1"/>
          <p:nvPr/>
        </p:nvSpPr>
        <p:spPr>
          <a:xfrm>
            <a:off x="8485632" y="4834129"/>
            <a:ext cx="65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8/20</a:t>
            </a:r>
            <a:endParaRPr lang="en-US" dirty="0"/>
          </a:p>
        </p:txBody>
      </p:sp>
      <p:cxnSp>
        <p:nvCxnSpPr>
          <p:cNvPr id="11" name="Ravni poveznik 10">
            <a:extLst>
              <a:ext uri="{FF2B5EF4-FFF2-40B4-BE49-F238E27FC236}">
                <a16:creationId xmlns:a16="http://schemas.microsoft.com/office/drawing/2014/main" id="{51CB0D38-1E05-0D61-5572-4098EBE8DC66}"/>
              </a:ext>
            </a:extLst>
          </p:cNvPr>
          <p:cNvCxnSpPr/>
          <p:nvPr/>
        </p:nvCxnSpPr>
        <p:spPr>
          <a:xfrm>
            <a:off x="1637881" y="911028"/>
            <a:ext cx="5868238" cy="0"/>
          </a:xfrm>
          <a:prstGeom prst="line">
            <a:avLst/>
          </a:prstGeom>
          <a:ln>
            <a:solidFill>
              <a:srgbClr val="477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56217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1206</Words>
  <Application>Microsoft Office PowerPoint</Application>
  <PresentationFormat>Prikaz na zaslonu (16:9)</PresentationFormat>
  <Paragraphs>245</Paragraphs>
  <Slides>21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21</vt:i4>
      </vt:variant>
    </vt:vector>
  </HeadingPairs>
  <TitlesOfParts>
    <vt:vector size="28" baseType="lpstr">
      <vt:lpstr>Fjalla One</vt:lpstr>
      <vt:lpstr>Barlow Semi Condensed</vt:lpstr>
      <vt:lpstr>Cambria Math</vt:lpstr>
      <vt:lpstr>Consolas</vt:lpstr>
      <vt:lpstr>Arial</vt:lpstr>
      <vt:lpstr>Barlow Semi Condensed Medium</vt:lpstr>
      <vt:lpstr>Technology Consulting by Slidesgo</vt:lpstr>
      <vt:lpstr>Algoritam šišmiša i algoritam kukavičjeg pretraživanja</vt:lpstr>
      <vt:lpstr>Sadržaj</vt:lpstr>
      <vt:lpstr>Uvod</vt:lpstr>
      <vt:lpstr>Algoritam šišmiša (BA)</vt:lpstr>
      <vt:lpstr>Šišmiši</vt:lpstr>
      <vt:lpstr>Idealizirana eholokacija</vt:lpstr>
      <vt:lpstr>Algoritam šišmiša</vt:lpstr>
      <vt:lpstr>Primjer izvođenja</vt:lpstr>
      <vt:lpstr>Primjer funkcije cilja</vt:lpstr>
      <vt:lpstr>Primjer funkcije cilja</vt:lpstr>
      <vt:lpstr>Primjer rezultata</vt:lpstr>
      <vt:lpstr>Primjene</vt:lpstr>
      <vt:lpstr>Algoritam kukavičjeg pretraživanja (CSA)</vt:lpstr>
      <vt:lpstr>Kukavice</vt:lpstr>
      <vt:lpstr>Idealizirano ponašanje kukavica</vt:lpstr>
      <vt:lpstr>Algoritam kukavičjeg pretraživanja</vt:lpstr>
      <vt:lpstr>Primjer izvođenja</vt:lpstr>
      <vt:lpstr>Primjer rezultata</vt:lpstr>
      <vt:lpstr>Primjene</vt:lpstr>
      <vt:lpstr>Zaključak</vt:lpstr>
      <vt:lpstr>Hvala na pozornosti!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Algoritam šišmiša i algoritam kukavičjeg pretraživanja</dc:title>
  <cp:lastModifiedBy>Velimir Kovačić</cp:lastModifiedBy>
  <cp:revision>4</cp:revision>
  <dcterms:modified xsi:type="dcterms:W3CDTF">2024-05-29T07:18:14Z</dcterms:modified>
</cp:coreProperties>
</file>