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4"/>
  </p:sldMasterIdLst>
  <p:notesMasterIdLst>
    <p:notesMasterId r:id="rId23"/>
  </p:notesMasterIdLst>
  <p:sldIdLst>
    <p:sldId id="257" r:id="rId5"/>
    <p:sldId id="258" r:id="rId6"/>
    <p:sldId id="266" r:id="rId7"/>
    <p:sldId id="260" r:id="rId8"/>
    <p:sldId id="259" r:id="rId9"/>
    <p:sldId id="261" r:id="rId10"/>
    <p:sldId id="262" r:id="rId11"/>
    <p:sldId id="263" r:id="rId12"/>
    <p:sldId id="273" r:id="rId13"/>
    <p:sldId id="275" r:id="rId14"/>
    <p:sldId id="267" r:id="rId15"/>
    <p:sldId id="278" r:id="rId16"/>
    <p:sldId id="277" r:id="rId17"/>
    <p:sldId id="276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FF80F-54E8-4E02-AB8D-F771D045D6EB}" v="406" dt="2023-06-29T18:57:02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651" autoAdjust="0"/>
  </p:normalViewPr>
  <p:slideViewPr>
    <p:cSldViewPr snapToGrid="0">
      <p:cViewPr varScale="1">
        <p:scale>
          <a:sx n="104" d="100"/>
          <a:sy n="104" d="100"/>
        </p:scale>
        <p:origin x="113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11057-A2D6-4F3E-B8EE-07CBEB67AE3A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71953-8BDD-4CCA-8015-DAC339D443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836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 čemu se uopće radi?</a:t>
            </a:r>
          </a:p>
          <a:p>
            <a:r>
              <a:rPr lang="hr-HR" dirty="0"/>
              <a:t>Radi se kvantnom računarstvu, novoj grani računarstva koja je prije svega nekoliko godina prešla iz teorije u praksu. Aktualno je područje. Vodeća zapadna tvrtka ovdje je IBM. Kvantna računala koristeći  svojstva kvantne mehanike mogu rješavati određene matematičke probleme rješavati učinkovitije od klasičnih računala. Jedan takav problem je </a:t>
            </a:r>
            <a:r>
              <a:rPr lang="hr-HR" dirty="0" err="1"/>
              <a:t>faktorizacija</a:t>
            </a:r>
            <a:r>
              <a:rPr lang="hr-HR" dirty="0"/>
              <a:t> brojeva s faktorima koji su veliki prosti brojevi. Upravo na težini tog problema je utemeljena sigurnost jednog od najčešće korištenih </a:t>
            </a:r>
            <a:r>
              <a:rPr lang="hr-HR" dirty="0" err="1"/>
              <a:t>kriptosustava</a:t>
            </a:r>
            <a:r>
              <a:rPr lang="hr-HR" dirty="0"/>
              <a:t> – RSA.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71953-8BDD-4CCA-8015-DAC339D44330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668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Još malo o kvantnim računalima. Dok se kod klasičnog koristi bit koji može biti 0 ili 1, ima struje ili nema struje, u kvantnim računalima koristi se kvantni bit, kraće </a:t>
            </a:r>
            <a:r>
              <a:rPr lang="hr-HR" dirty="0" err="1"/>
              <a:t>qubit</a:t>
            </a:r>
            <a:r>
              <a:rPr lang="hr-HR" dirty="0"/>
              <a:t>, koji predstavlja </a:t>
            </a:r>
            <a:r>
              <a:rPr lang="hr-HR" dirty="0" err="1"/>
              <a:t>superpozciju</a:t>
            </a:r>
            <a:r>
              <a:rPr lang="hr-HR" dirty="0"/>
              <a:t> stanja 0 i 1. To znači da je prije mjerenja može biti u stanju koje je kao kombinacija vjerojatnosti stanja 0 i 1, recimo 50% 1 i 50% 0. Tek nakon mjerenja taj bit će </a:t>
            </a:r>
            <a:r>
              <a:rPr lang="hr-HR" dirty="0" err="1"/>
              <a:t>kolapsirati</a:t>
            </a:r>
            <a:r>
              <a:rPr lang="hr-HR" dirty="0"/>
              <a:t> u jedno od ta 2 stanja. U ovom slučaju ima jednaku vjerojatnost da bude 0 i 1 pri mjerenju. </a:t>
            </a:r>
          </a:p>
          <a:p>
            <a:endParaRPr lang="hr-HR" dirty="0"/>
          </a:p>
          <a:p>
            <a:r>
              <a:rPr lang="hr-HR" dirty="0"/>
              <a:t>Mogu se modificirati isključivo unitarnim, ili drugim riječima reverzibilnim operatorima. To je jer evolucija kvantnog stanja mora biti reverzibilni, ne smije gubiti informaciju. Operator AND nije </a:t>
            </a:r>
            <a:r>
              <a:rPr lang="hr-HR" dirty="0" err="1"/>
              <a:t>reeverzibilan</a:t>
            </a:r>
            <a:r>
              <a:rPr lang="hr-HR" dirty="0"/>
              <a:t> (0 na izlazu što je bilo na ulazu), dok operator NOT je reverzibilan. </a:t>
            </a:r>
          </a:p>
          <a:p>
            <a:endParaRPr lang="hr-HR" dirty="0"/>
          </a:p>
          <a:p>
            <a:r>
              <a:rPr lang="hr-HR" dirty="0"/>
              <a:t>Grade se kvantni logički krugovi.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71953-8BDD-4CCA-8015-DAC339D44330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569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  <a:p>
            <a:endParaRPr lang="hr-HR" dirty="0"/>
          </a:p>
          <a:p>
            <a:r>
              <a:rPr lang="hr-HR" dirty="0"/>
              <a:t>Ne postoji klasični algoritam koji učinkovito može </a:t>
            </a:r>
            <a:r>
              <a:rPr lang="hr-HR" dirty="0" err="1"/>
              <a:t>rješiti</a:t>
            </a:r>
            <a:r>
              <a:rPr lang="hr-HR" dirty="0"/>
              <a:t> taj problem, ključna riječ je klasični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71953-8BDD-4CCA-8015-DAC339D44330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517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Shrovo</a:t>
            </a:r>
            <a:r>
              <a:rPr lang="hr-HR" dirty="0"/>
              <a:t> algoritam kvantni je algoritam za </a:t>
            </a:r>
            <a:r>
              <a:rPr lang="hr-HR" dirty="0" err="1"/>
              <a:t>faktorizaciju</a:t>
            </a:r>
            <a:r>
              <a:rPr lang="hr-HR" dirty="0"/>
              <a:t> takvih brojeva. 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71953-8BDD-4CCA-8015-DAC339D44330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264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Pojednostavljeno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71953-8BDD-4CCA-8015-DAC339D44330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2155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Vidi se da su skokovi za promjenu broja n.</a:t>
            </a:r>
            <a:br>
              <a:rPr lang="hr-HR" dirty="0"/>
            </a:br>
            <a:r>
              <a:rPr lang="hr-HR" dirty="0"/>
              <a:t>Ne za 1 veći, broj </a:t>
            </a:r>
            <a:r>
              <a:rPr lang="hr-HR" dirty="0" err="1"/>
              <a:t>qubitova</a:t>
            </a:r>
            <a:r>
              <a:rPr lang="hr-HR" dirty="0"/>
              <a:t> veći za 3 </a:t>
            </a:r>
            <a:r>
              <a:rPr lang="hr-HR" dirty="0" err="1"/>
              <a:t>qubita</a:t>
            </a:r>
            <a:r>
              <a:rPr lang="hr-HR" dirty="0"/>
              <a:t>, veličine vektora stanja 8 puta veći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71953-8BDD-4CCA-8015-DAC339D44330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2084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71953-8BDD-4CCA-8015-DAC339D44330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7295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Shorov</a:t>
            </a:r>
            <a:r>
              <a:rPr lang="hr-HR" dirty="0"/>
              <a:t> algoritam jednostavan za implementaciju i radi kako treba. Glavni problem je u kvantnim računalima, 433 najveći broj </a:t>
            </a:r>
            <a:r>
              <a:rPr lang="hr-HR" dirty="0" err="1"/>
              <a:t>qubitova</a:t>
            </a:r>
            <a:r>
              <a:rPr lang="hr-HR" dirty="0"/>
              <a:t>. 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71953-8BDD-4CCA-8015-DAC339D44330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274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D70EFB-A992-43F4-4E72-CD5D1FB21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6D508E3-53D8-775E-439E-5D7336B8C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B32EF90-31EC-CD80-EB77-76290BC4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B615-EA96-43EA-9184-FD978F782F5E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11F1341-15E4-E28D-2050-73D17043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366F7C8-B23A-0819-E0B2-34669269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CD5951-A9D4-B4E2-7EA8-61091B94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66BB22CF-E9C3-3575-C6F9-996742072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F90D94D-462E-518C-EA44-CC85640E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1DC-8CA8-43A3-903A-3FBB487062CA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8CEEB04-5149-DD6B-0BBD-D9740B64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1228771-4496-E12A-3064-FE6C2920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7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EBFA2C17-8572-5391-B49A-D98B858CD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49D75321-D1AA-8FC1-1DBC-AE081AE29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8BD2B4D-76B0-77E9-35D6-25843560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9D89-24BF-4DD1-8926-A6DF137205E3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95A12F6-4C3A-DA6B-BBBF-14E53982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6279899-8A07-F412-8B5E-AE1304C2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1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FC88BC6-60CD-9307-4342-68C045DF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8721FAB-4DB3-9C70-A238-3A1A17A5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BCAECC5-3454-490D-28B3-305E2A25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55AE-D987-41CE-889E-FF2F115CD9C2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3930BFA-F972-567A-A19E-C253CAF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003198D-3949-71B1-6495-6D60F76F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0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7499532-8ECE-684E-9F5B-C5876BCC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8D89B0A-E6A9-2946-7193-FC3AF3BC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EBCF383-FB75-C69A-30E4-EC23961B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4CA6-25C4-45DC-B06E-9F4A03C3394B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3FABF46-136B-4657-D183-DA7041B9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33505F3-E03F-7102-C8EA-094FBA19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8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81E644-6978-F95F-E9B4-AC47CDAC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22AEBE1-F232-51DE-5CD7-8650479FA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A3C0AB0B-CEE0-7CA8-D8A0-8C3A8251A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3AFC4D1-D14F-7A53-27D9-1DE20E13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FD6E-76CA-4524-90A0-98444487D8D4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6CB65A8-B9C2-A9EE-237C-9FA97AB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444C73D-90E1-2B51-A6AC-7B0D6395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9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55DD140-2692-09B4-87F2-C80DB933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FFB75ED-6DFF-C4DC-97EC-97C1623A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F012054E-B20E-EC5B-4060-26617C09B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C35E2097-EE74-4505-D934-97BADB9E1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A4684579-9590-317F-77DE-81DCC8E4E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B733D720-7C7F-A9EB-DDBF-64C6F349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CCB7-5239-4D5F-8FFE-FFEB8CF8AE08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EBD5F17D-C023-8B74-DDD6-793B9B3B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09A134F-EE35-255A-000A-436E30EB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2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6B477C-1E1F-0DFE-87E1-77D61D59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B2EBDC2C-77E7-DEC3-B04C-6415E018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A77-CB7E-411F-9D72-6BC036AFD1A0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0619B78D-C915-18B3-47AA-F74A6595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A96EB7B-4FDC-9897-01E9-10709F07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60FCA42D-DF20-4173-B784-E4D5953F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A6C2-C3DA-4FFE-A57B-C5E79D3A8B9E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C231C9E4-76FC-688D-9D35-50B0BB2B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5A121C2-CCDE-26F2-3DDD-D5E49A40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8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6F697F-4934-7FE4-2E5B-4CF7341F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95D806F-D6B5-4915-786E-B39487D8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68D290DF-DC14-2911-2D1D-E0084C15E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D00AC71-1AB0-1C27-6E59-0E7E04FC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2F7-7008-4FBD-AB7B-9137E1058684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4689464-61AA-B7AB-50CC-16E6D919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188B156-F58D-2685-64CC-7DBAD059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4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37B47C-491A-091D-1858-1245A698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AEE167DF-330B-0283-099C-DE807D9C2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714626B-5746-6A96-61C2-A35642048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E1CF15F4-8839-662F-C2E7-E2FC32A7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42C0-460C-420B-8256-FCD4FFE18C73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936A67A-38BF-9357-8FAB-627E78A5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6C7307C0-7ED3-07B6-362B-67014B8F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C1220CB7-3A52-DFB7-72F7-0C02E45C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14BEC6C-74E8-D2BA-8981-B33BB21D9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6527F4F-D773-4D1C-0D83-5EFEF6828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F6CC5-B8B8-43D9-AD28-98782E0F7DA5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66BB396-BB19-AEA2-A238-3D4AF6E23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F907AB3-74F1-5137-6394-3EAD9DB7F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7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ail.zpf.fer.hr/labs/kvarac/slides" TargetMode="External"/><Relationship Id="rId2" Type="http://schemas.openxmlformats.org/officeDocument/2006/relationships/hyperlink" Target="https://quantum-computing.ib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wsroom.ibm.com/2022-1109-IBM-Unveils-400-Qubit-Plus-Quantum-Processor-andNext-Generation-IBM-Quantum-System-Two" TargetMode="External"/><Relationship Id="rId4" Type="http://schemas.openxmlformats.org/officeDocument/2006/relationships/hyperlink" Target="https://qiskit.org/lear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2255A08-83E4-173D-0BF0-07003C232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125" y="2920878"/>
            <a:ext cx="6682479" cy="2992576"/>
          </a:xfrm>
        </p:spPr>
        <p:txBody>
          <a:bodyPr anchor="t">
            <a:normAutofit/>
          </a:bodyPr>
          <a:lstStyle/>
          <a:p>
            <a:pPr algn="l"/>
            <a:r>
              <a:rPr lang="hr-HR" sz="4800" dirty="0">
                <a:solidFill>
                  <a:srgbClr val="FFFFFF"/>
                </a:solidFill>
              </a:rPr>
              <a:t>Programsko ostvarenje </a:t>
            </a:r>
            <a:r>
              <a:rPr lang="hr-HR" sz="4800" dirty="0" err="1">
                <a:solidFill>
                  <a:srgbClr val="FFFFFF"/>
                </a:solidFill>
              </a:rPr>
              <a:t>Shorovog</a:t>
            </a:r>
            <a:r>
              <a:rPr lang="hr-HR" sz="4800" dirty="0">
                <a:solidFill>
                  <a:srgbClr val="FFFFFF"/>
                </a:solidFill>
              </a:rPr>
              <a:t> algoritma  u simulatoru kvantnog računala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ABEED4D-7B45-3C5C-EAE8-03A9484CB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364" y="552734"/>
            <a:ext cx="5091282" cy="1712578"/>
          </a:xfrm>
        </p:spPr>
        <p:txBody>
          <a:bodyPr anchor="b">
            <a:noAutofit/>
          </a:bodyPr>
          <a:lstStyle/>
          <a:p>
            <a:pPr algn="l"/>
            <a:r>
              <a:rPr lang="hr-HR" sz="1200" dirty="0">
                <a:solidFill>
                  <a:srgbClr val="FFFFFF"/>
                </a:solidFill>
              </a:rPr>
              <a:t>Velimir Kovačić</a:t>
            </a:r>
          </a:p>
          <a:p>
            <a:pPr algn="l"/>
            <a:r>
              <a:rPr lang="hr-HR" sz="1200" dirty="0">
                <a:solidFill>
                  <a:srgbClr val="FFFFFF"/>
                </a:solidFill>
              </a:rPr>
              <a:t>Završni rad</a:t>
            </a:r>
          </a:p>
          <a:p>
            <a:pPr algn="l"/>
            <a:r>
              <a:rPr lang="hr-HR" sz="1200" dirty="0">
                <a:solidFill>
                  <a:srgbClr val="FFFFFF"/>
                </a:solidFill>
              </a:rPr>
              <a:t>Sveučilište u Zagrebu: Fakultet elektrotehnike i računarstva</a:t>
            </a:r>
          </a:p>
          <a:p>
            <a:pPr algn="l"/>
            <a:r>
              <a:rPr lang="hr-HR" sz="1200" dirty="0">
                <a:solidFill>
                  <a:srgbClr val="FFFFFF"/>
                </a:solidFill>
              </a:rPr>
              <a:t>Ak. godina 2022./2023.</a:t>
            </a:r>
          </a:p>
          <a:p>
            <a:pPr algn="l"/>
            <a:r>
              <a:rPr lang="hr-HR" sz="1200" dirty="0">
                <a:solidFill>
                  <a:srgbClr val="FFFFFF"/>
                </a:solidFill>
              </a:rPr>
              <a:t>Mentor: prof. dr. sc. Marin Golub</a:t>
            </a:r>
          </a:p>
        </p:txBody>
      </p:sp>
      <p:pic>
        <p:nvPicPr>
          <p:cNvPr id="33" name="Picture 27" descr="Slika na kojoj se prikazuje šarenilo, zeleno, krug, vrtlog&#10;&#10;Opis je automatski generiran">
            <a:extLst>
              <a:ext uri="{FF2B5EF4-FFF2-40B4-BE49-F238E27FC236}">
                <a16:creationId xmlns:a16="http://schemas.microsoft.com/office/drawing/2014/main" id="{C53A51A3-13FA-A9D5-A1F1-1AEFC8181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15" r="20680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9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12"/>
    </mc:Choice>
    <mc:Fallback>
      <p:transition spd="slow" advTm="121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FAA4685-1980-715B-4ACC-07E26602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rgbClr val="FFFFFF"/>
                </a:solidFill>
              </a:rPr>
              <a:t>Programsko ostvarenje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7B951C3-D936-75B8-5182-9EFB422B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109585"/>
          </a:xfrm>
        </p:spPr>
        <p:txBody>
          <a:bodyPr anchor="t">
            <a:normAutofit/>
          </a:bodyPr>
          <a:lstStyle/>
          <a:p>
            <a:r>
              <a:rPr lang="hr-HR" sz="2400" dirty="0"/>
              <a:t>Programski jezik Python</a:t>
            </a:r>
          </a:p>
          <a:p>
            <a:r>
              <a:rPr lang="hr-HR" sz="2400" dirty="0"/>
              <a:t>Knjižnica programa </a:t>
            </a:r>
            <a:r>
              <a:rPr lang="hr-HR" sz="2400" dirty="0" err="1"/>
              <a:t>Qiskit</a:t>
            </a:r>
            <a:endParaRPr lang="hr-HR" sz="2400" dirty="0"/>
          </a:p>
          <a:p>
            <a:pPr lvl="1"/>
            <a:r>
              <a:rPr lang="hr-HR" dirty="0"/>
              <a:t>Otvorenog koda</a:t>
            </a:r>
          </a:p>
          <a:p>
            <a:pPr lvl="1"/>
            <a:r>
              <a:rPr lang="hr-HR" dirty="0"/>
              <a:t>Namijenjena za rad s kvantnim računalima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5D85C09-2B3F-42E5-8690-49923071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52" y="3832920"/>
            <a:ext cx="8770291" cy="2302202"/>
          </a:xfrm>
          <a:prstGeom prst="rect">
            <a:avLst/>
          </a:prstGeom>
        </p:spPr>
      </p:pic>
      <p:sp>
        <p:nvSpPr>
          <p:cNvPr id="9" name="Rezervirano mjesto broja slajda 3">
            <a:extLst>
              <a:ext uri="{FF2B5EF4-FFF2-40B4-BE49-F238E27FC236}">
                <a16:creationId xmlns:a16="http://schemas.microsoft.com/office/drawing/2014/main" id="{582ADB48-3FBB-9FA0-7A92-A186DB66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8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86"/>
    </mc:Choice>
    <mc:Fallback>
      <p:transition spd="slow" advTm="503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5D4B0AE-50A4-4237-C014-FC3ED456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rgbClr val="FFFFFF"/>
                </a:solidFill>
              </a:rPr>
              <a:t>Programsko ostvarenje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D84358E-686E-0AE0-1188-4F56F99F5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10442449" cy="4204030"/>
          </a:xfrm>
        </p:spPr>
        <p:txBody>
          <a:bodyPr anchor="t">
            <a:normAutofit/>
          </a:bodyPr>
          <a:lstStyle/>
          <a:p>
            <a:r>
              <a:rPr lang="hr-HR" sz="2400" dirty="0"/>
              <a:t>Korisnik unosi broj N, a program:</a:t>
            </a:r>
          </a:p>
          <a:p>
            <a:pPr lvl="1"/>
            <a:r>
              <a:rPr lang="hr-HR" dirty="0"/>
              <a:t>Ispisuje brojeve p i q</a:t>
            </a:r>
          </a:p>
          <a:p>
            <a:pPr lvl="1"/>
            <a:r>
              <a:rPr lang="hr-HR" dirty="0"/>
              <a:t>Sprema sliku sheme kvantnog logičkog kruga </a:t>
            </a:r>
          </a:p>
          <a:p>
            <a:pPr lvl="1"/>
            <a:r>
              <a:rPr lang="hr-HR" dirty="0"/>
              <a:t>Sprema kôd koji opisuje krug u jeziku OpenQASM2.0</a:t>
            </a:r>
            <a:br>
              <a:rPr lang="hr-HR" dirty="0"/>
            </a:br>
            <a:endParaRPr lang="hr-HR" dirty="0"/>
          </a:p>
          <a:p>
            <a:r>
              <a:rPr lang="hr-HR" sz="2400" b="1" dirty="0"/>
              <a:t>Simulacija</a:t>
            </a:r>
            <a:r>
              <a:rPr lang="hr-HR" sz="2400" dirty="0"/>
              <a:t> kvantnog logičkog kruga može se izvoditi:</a:t>
            </a:r>
          </a:p>
          <a:p>
            <a:pPr lvl="1"/>
            <a:r>
              <a:rPr lang="hr-HR" b="1" dirty="0"/>
              <a:t>Lokalno</a:t>
            </a:r>
            <a:r>
              <a:rPr lang="hr-HR" dirty="0"/>
              <a:t> na simulatoru </a:t>
            </a:r>
            <a:r>
              <a:rPr lang="hr-HR" dirty="0" err="1"/>
              <a:t>Qiskita</a:t>
            </a:r>
            <a:r>
              <a:rPr lang="hr-HR" dirty="0"/>
              <a:t> AER </a:t>
            </a:r>
          </a:p>
          <a:p>
            <a:pPr lvl="1"/>
            <a:r>
              <a:rPr lang="hr-HR" dirty="0"/>
              <a:t>Na udaljenom IBM-ovom </a:t>
            </a:r>
            <a:r>
              <a:rPr lang="hr-HR" b="1" dirty="0"/>
              <a:t>poslužitelju </a:t>
            </a:r>
            <a:r>
              <a:rPr lang="hr-HR" dirty="0"/>
              <a:t>(simulator ili stvarno kvantno računalo)</a:t>
            </a:r>
          </a:p>
          <a:p>
            <a:pPr lvl="1"/>
            <a:endParaRPr lang="hr-HR" sz="2000" dirty="0"/>
          </a:p>
        </p:txBody>
      </p:sp>
      <p:sp>
        <p:nvSpPr>
          <p:cNvPr id="5" name="Rezervirano mjesto broja slajda 3">
            <a:extLst>
              <a:ext uri="{FF2B5EF4-FFF2-40B4-BE49-F238E27FC236}">
                <a16:creationId xmlns:a16="http://schemas.microsoft.com/office/drawing/2014/main" id="{52F2295D-15C1-E2ED-92DA-901A7423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7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166"/>
    </mc:Choice>
    <mc:Fallback>
      <p:transition spd="slow" advTm="5616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50BECC2-C6C0-CF00-C292-AD78873C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rgbClr val="FFFFFF"/>
                </a:solidFill>
              </a:rPr>
              <a:t>Ograničenja programskog ostvarenja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EF355C6-5F3E-DB24-5D26-E82E7AA8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109585"/>
          </a:xfrm>
        </p:spPr>
        <p:txBody>
          <a:bodyPr anchor="t">
            <a:normAutofit/>
          </a:bodyPr>
          <a:lstStyle/>
          <a:p>
            <a:r>
              <a:rPr lang="hr-HR" sz="2400" dirty="0"/>
              <a:t>Kvantni logički krug ima 2 registra x i w</a:t>
            </a:r>
          </a:p>
          <a:p>
            <a:r>
              <a:rPr lang="hr-HR" sz="2400" dirty="0"/>
              <a:t>Registar w – ima dovoljno </a:t>
            </a:r>
            <a:r>
              <a:rPr lang="hr-HR" sz="2400" dirty="0" err="1"/>
              <a:t>qubitova</a:t>
            </a:r>
            <a:r>
              <a:rPr lang="hr-HR" sz="2400" dirty="0"/>
              <a:t> da se predstavi broj N</a:t>
            </a:r>
          </a:p>
          <a:p>
            <a:r>
              <a:rPr lang="hr-HR" sz="2400" dirty="0"/>
              <a:t>Registar x – proizvoljan broj </a:t>
            </a:r>
            <a:r>
              <a:rPr lang="hr-HR" sz="2400" dirty="0" err="1"/>
              <a:t>qubitova</a:t>
            </a:r>
            <a:r>
              <a:rPr lang="hr-HR" sz="2400" dirty="0"/>
              <a:t>, optimalno 2 puta više od w</a:t>
            </a:r>
          </a:p>
          <a:p>
            <a:endParaRPr lang="hr-HR" sz="2400" dirty="0"/>
          </a:p>
          <a:p>
            <a:r>
              <a:rPr lang="hr-HR" sz="2400" dirty="0"/>
              <a:t>Veći broj </a:t>
            </a:r>
            <a:r>
              <a:rPr lang="hr-HR" sz="2400" dirty="0" err="1"/>
              <a:t>qubitova</a:t>
            </a:r>
            <a:r>
              <a:rPr lang="hr-HR" sz="2400" dirty="0"/>
              <a:t> → sporija simulacija</a:t>
            </a:r>
          </a:p>
        </p:txBody>
      </p:sp>
      <p:sp>
        <p:nvSpPr>
          <p:cNvPr id="5" name="Rezervirano mjesto broja slajda 3">
            <a:extLst>
              <a:ext uri="{FF2B5EF4-FFF2-40B4-BE49-F238E27FC236}">
                <a16:creationId xmlns:a16="http://schemas.microsoft.com/office/drawing/2014/main" id="{F20F0EF8-EB89-9D37-692A-97FFD8ED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5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625"/>
    </mc:Choice>
    <mc:Fallback>
      <p:transition spd="slow" advTm="4862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5F3E8E1-5BA7-8A4A-D15C-810D5A6A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r-HR" sz="4000">
                <a:solidFill>
                  <a:srgbClr val="FFFFFF"/>
                </a:solidFill>
              </a:rPr>
              <a:t>Vremenska analiza simulacije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30347055-70FD-0BFC-BDF8-97AB3744C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6" y="1122955"/>
            <a:ext cx="8013129" cy="4847941"/>
          </a:xfrm>
          <a:prstGeom prst="rect">
            <a:avLst/>
          </a:prstGeom>
        </p:spPr>
      </p:pic>
      <p:sp>
        <p:nvSpPr>
          <p:cNvPr id="7" name="Rezervirano mjesto broja slajda 3">
            <a:extLst>
              <a:ext uri="{FF2B5EF4-FFF2-40B4-BE49-F238E27FC236}">
                <a16:creationId xmlns:a16="http://schemas.microsoft.com/office/drawing/2014/main" id="{4203A495-0277-8975-8962-84F30E6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987"/>
    </mc:Choice>
    <mc:Fallback>
      <p:transition spd="slow" advTm="5298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5D4B0AE-50A4-4237-C014-FC3ED456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r>
              <a:rPr lang="hr-HR" sz="4800" dirty="0">
                <a:solidFill>
                  <a:srgbClr val="FFFFFF"/>
                </a:solidFill>
              </a:rPr>
              <a:t>Pokretanje na kvantnom računalu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D84358E-686E-0AE0-1188-4F56F99F5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891970"/>
                <a:ext cx="9724031" cy="4109585"/>
              </a:xfrm>
            </p:spPr>
            <p:txBody>
              <a:bodyPr anchor="t">
                <a:normAutofit/>
              </a:bodyPr>
              <a:lstStyle/>
              <a:p>
                <a:r>
                  <a:rPr lang="hr-HR" sz="2400" dirty="0"/>
                  <a:t>„Najveće” slobodno dostupno kvantno računalo u ponudi IBM-a ima samo 7 </a:t>
                </a:r>
                <a:r>
                  <a:rPr lang="hr-HR" sz="2400" dirty="0" err="1"/>
                  <a:t>qubitova</a:t>
                </a:r>
                <a:endParaRPr lang="hr-HR" sz="2400" dirty="0"/>
              </a:p>
              <a:p>
                <a:r>
                  <a:rPr lang="hr-HR" sz="2400" dirty="0"/>
                  <a:t>U idealnom slučaju, za </a:t>
                </a:r>
                <a:r>
                  <a:rPr lang="hr-HR" sz="2400" dirty="0" err="1"/>
                  <a:t>faktorizaciju</a:t>
                </a:r>
                <a:r>
                  <a:rPr lang="hr-HR" sz="2400" dirty="0"/>
                  <a:t> broja 6 treba nam 9 </a:t>
                </a:r>
                <a:r>
                  <a:rPr lang="hr-HR" sz="2400" dirty="0" err="1"/>
                  <a:t>qubitova</a:t>
                </a:r>
                <a:br>
                  <a:rPr lang="hr-HR" sz="2400" dirty="0"/>
                </a:br>
                <a:endParaRPr lang="hr-HR" sz="2400" dirty="0"/>
              </a:p>
              <a:p>
                <a:r>
                  <a:rPr lang="hr-HR" sz="2400" dirty="0"/>
                  <a:t>Pokrenuta je </a:t>
                </a:r>
                <a:r>
                  <a:rPr lang="hr-HR" sz="2400" dirty="0" err="1"/>
                  <a:t>faktorizacija</a:t>
                </a:r>
                <a:r>
                  <a:rPr lang="hr-HR" sz="2400" dirty="0"/>
                  <a:t> broja 6 </a:t>
                </a:r>
              </a:p>
              <a:p>
                <a:pPr lvl="1"/>
                <a:r>
                  <a:rPr lang="hr-HR" dirty="0"/>
                  <a:t>Pronalazak perioda funkcije: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r-H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hr-HR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 6)</m:t>
                    </m:r>
                    <m:r>
                      <a:rPr lang="hr-H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r-HR" dirty="0"/>
              </a:p>
              <a:p>
                <a:pPr lvl="1"/>
                <a:r>
                  <a:rPr lang="hr-HR" dirty="0"/>
                  <a:t>Računalo IBM Perth (7 </a:t>
                </a:r>
                <a:r>
                  <a:rPr lang="hr-HR" dirty="0" err="1"/>
                  <a:t>qubitova</a:t>
                </a:r>
                <a:r>
                  <a:rPr lang="hr-HR" dirty="0"/>
                  <a:t>) </a:t>
                </a:r>
              </a:p>
              <a:p>
                <a:pPr lvl="1"/>
                <a:r>
                  <a:rPr lang="hr-HR" dirty="0"/>
                  <a:t>100 ponavljanja kruga</a:t>
                </a:r>
              </a:p>
              <a:p>
                <a:r>
                  <a:rPr lang="hr-HR" sz="2400" dirty="0"/>
                  <a:t>Zadatak je bio u redu čekanja kvantnog računala skoro 7 sati</a:t>
                </a:r>
              </a:p>
              <a:p>
                <a:pPr lvl="1"/>
                <a:endParaRPr lang="hr-HR" sz="2000" dirty="0"/>
              </a:p>
              <a:p>
                <a:pPr lvl="1"/>
                <a:endParaRPr lang="hr-HR" sz="2000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D84358E-686E-0AE0-1188-4F56F99F5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891970"/>
                <a:ext cx="9724031" cy="4109585"/>
              </a:xfrm>
              <a:blipFill>
                <a:blip r:embed="rId2"/>
                <a:stretch>
                  <a:fillRect l="-815" t="-2074" r="-6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zervirano mjesto broja slajda 3">
            <a:extLst>
              <a:ext uri="{FF2B5EF4-FFF2-40B4-BE49-F238E27FC236}">
                <a16:creationId xmlns:a16="http://schemas.microsoft.com/office/drawing/2014/main" id="{1304BB03-17E0-2DF7-025C-E6D1D14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133"/>
    </mc:Choice>
    <mc:Fallback>
      <p:transition spd="slow" advTm="8113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79C0DE8-43B4-BABC-1BB5-BEE4B8A9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r>
              <a:rPr lang="hr-HR" sz="4800" dirty="0">
                <a:solidFill>
                  <a:srgbClr val="FFFFFF"/>
                </a:solidFill>
              </a:rPr>
              <a:t>Pokretanje na kvantnom računalu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660EB84D-D58D-8CDD-226C-6863846F1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891970"/>
                <a:ext cx="9724031" cy="4109585"/>
              </a:xfrm>
            </p:spPr>
            <p:txBody>
              <a:bodyPr anchor="t">
                <a:normAutofit/>
              </a:bodyPr>
              <a:lstStyle/>
              <a:p>
                <a:r>
                  <a:rPr lang="hr-HR" sz="2400" dirty="0"/>
                  <a:t>Rezultat izvođenja: </a:t>
                </a:r>
                <a14:m>
                  <m:oMath xmlns:m="http://schemas.openxmlformats.org/officeDocument/2006/math"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hr-HR" sz="2400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660EB84D-D58D-8CDD-226C-6863846F1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891970"/>
                <a:ext cx="9724031" cy="4109585"/>
              </a:xfrm>
              <a:blipFill>
                <a:blip r:embed="rId3"/>
                <a:stretch>
                  <a:fillRect l="-815" t="-207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Slika 9">
            <a:extLst>
              <a:ext uri="{FF2B5EF4-FFF2-40B4-BE49-F238E27FC236}">
                <a16:creationId xmlns:a16="http://schemas.microsoft.com/office/drawing/2014/main" id="{B70F8740-2EC9-675F-AB6E-61BDC9D66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54" y="2459549"/>
            <a:ext cx="8608006" cy="3941755"/>
          </a:xfrm>
          <a:prstGeom prst="rect">
            <a:avLst/>
          </a:prstGeom>
        </p:spPr>
      </p:pic>
      <p:sp>
        <p:nvSpPr>
          <p:cNvPr id="5" name="Rezervirano mjesto broja slajda 3">
            <a:extLst>
              <a:ext uri="{FF2B5EF4-FFF2-40B4-BE49-F238E27FC236}">
                <a16:creationId xmlns:a16="http://schemas.microsoft.com/office/drawing/2014/main" id="{1F327EFF-5583-FA06-87D4-6AAFCE46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3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48"/>
    </mc:Choice>
    <mc:Fallback>
      <p:transition spd="slow" advTm="2424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D311797-5E32-1B33-F2D8-B40B2A90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rgbClr val="FFFFFF"/>
                </a:solidFill>
              </a:rPr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36F84A8-C8FE-043F-FCA6-804F9329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109585"/>
          </a:xfrm>
        </p:spPr>
        <p:txBody>
          <a:bodyPr anchor="t">
            <a:normAutofit/>
          </a:bodyPr>
          <a:lstStyle/>
          <a:p>
            <a:r>
              <a:rPr lang="hr-HR" sz="2400" dirty="0" err="1"/>
              <a:t>Shorov</a:t>
            </a:r>
            <a:r>
              <a:rPr lang="hr-HR" sz="2400" dirty="0"/>
              <a:t> algoritam radi</a:t>
            </a:r>
          </a:p>
          <a:p>
            <a:r>
              <a:rPr lang="hr-HR" sz="2400" dirty="0"/>
              <a:t>Kvantna računala nisu još dorasla zadatku</a:t>
            </a:r>
          </a:p>
          <a:p>
            <a:r>
              <a:rPr lang="hr-HR" sz="2400" dirty="0"/>
              <a:t>Trenutno se kvantnim računalom ne mogu </a:t>
            </a:r>
            <a:r>
              <a:rPr lang="hr-HR" sz="2400" dirty="0" err="1"/>
              <a:t>faktorizirati</a:t>
            </a:r>
            <a:r>
              <a:rPr lang="hr-HR" sz="2400" dirty="0"/>
              <a:t> brojevi veći od onih koji se mogu </a:t>
            </a:r>
            <a:r>
              <a:rPr lang="hr-HR" sz="2400" dirty="0" err="1"/>
              <a:t>faktorizirati</a:t>
            </a:r>
            <a:r>
              <a:rPr lang="hr-HR" sz="2400" dirty="0"/>
              <a:t> klasičnim računalom</a:t>
            </a:r>
          </a:p>
          <a:p>
            <a:r>
              <a:rPr lang="hr-HR" sz="2400" dirty="0" err="1"/>
              <a:t>Kriptosustav</a:t>
            </a:r>
            <a:r>
              <a:rPr lang="hr-HR" sz="2400" dirty="0"/>
              <a:t> RSA i njemu srodi </a:t>
            </a:r>
            <a:r>
              <a:rPr lang="hr-HR" sz="2400" dirty="0" err="1"/>
              <a:t>kriptosustavi</a:t>
            </a:r>
            <a:r>
              <a:rPr lang="hr-HR" sz="2400" dirty="0"/>
              <a:t> neće uskoro biti ugroženi</a:t>
            </a:r>
          </a:p>
        </p:txBody>
      </p:sp>
      <p:sp>
        <p:nvSpPr>
          <p:cNvPr id="5" name="Rezervirano mjesto broja slajda 3">
            <a:extLst>
              <a:ext uri="{FF2B5EF4-FFF2-40B4-BE49-F238E27FC236}">
                <a16:creationId xmlns:a16="http://schemas.microsoft.com/office/drawing/2014/main" id="{536C4806-4E89-D594-3B72-A11E32A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9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969"/>
    </mc:Choice>
    <mc:Fallback>
      <p:transition spd="slow" advTm="6196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C4BC0B8-EBD4-D185-CC54-94DA36D4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rgbClr val="FFFFFF"/>
                </a:solidFill>
              </a:rPr>
              <a:t>Literatura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09BEA7A-CFA4-8D3F-E44C-CA66982B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109585"/>
          </a:xfrm>
        </p:spPr>
        <p:txBody>
          <a:bodyPr anchor="t">
            <a:normAutofit/>
          </a:bodyPr>
          <a:lstStyle/>
          <a:p>
            <a:r>
              <a:rPr lang="hr-HR" sz="2400" dirty="0"/>
              <a:t>IBM </a:t>
            </a:r>
            <a:r>
              <a:rPr lang="hr-HR" sz="2400" dirty="0" err="1"/>
              <a:t>quantum</a:t>
            </a:r>
            <a:r>
              <a:rPr lang="hr-HR" sz="2400" dirty="0"/>
              <a:t>, 2021. URL </a:t>
            </a:r>
            <a:r>
              <a:rPr lang="hr-HR" sz="2400" dirty="0">
                <a:hlinkClick r:id="rId2"/>
              </a:rPr>
              <a:t>https://quantum-computing.ibm.com</a:t>
            </a:r>
            <a:endParaRPr lang="hr-HR" sz="2400" dirty="0"/>
          </a:p>
          <a:p>
            <a:r>
              <a:rPr lang="hr-HR" sz="2400" dirty="0"/>
              <a:t>Saša </a:t>
            </a:r>
            <a:r>
              <a:rPr lang="hr-HR" sz="2400" dirty="0" err="1"/>
              <a:t>Ilijć</a:t>
            </a:r>
            <a:r>
              <a:rPr lang="hr-HR" sz="2400" dirty="0"/>
              <a:t>. Kvantna računala. URL </a:t>
            </a:r>
            <a:r>
              <a:rPr lang="hr-HR" sz="2400" dirty="0">
                <a:hlinkClick r:id="rId3"/>
              </a:rPr>
              <a:t>http://sail.zpf.fer.hr/labs/kvarac/slides</a:t>
            </a:r>
            <a:endParaRPr lang="hr-HR" sz="2400" dirty="0"/>
          </a:p>
          <a:p>
            <a:r>
              <a:rPr lang="hr-HR" sz="2400" dirty="0" err="1"/>
              <a:t>Qiskit</a:t>
            </a:r>
            <a:r>
              <a:rPr lang="hr-HR" sz="2400" dirty="0"/>
              <a:t> </a:t>
            </a:r>
            <a:r>
              <a:rPr lang="hr-HR" sz="2400" dirty="0" err="1"/>
              <a:t>contributors</a:t>
            </a:r>
            <a:r>
              <a:rPr lang="hr-HR" sz="2400" dirty="0"/>
              <a:t>. </a:t>
            </a:r>
            <a:r>
              <a:rPr lang="hr-HR" sz="2400" dirty="0" err="1"/>
              <a:t>Qiskit</a:t>
            </a:r>
            <a:r>
              <a:rPr lang="hr-HR" sz="2400" dirty="0"/>
              <a:t>: An </a:t>
            </a:r>
            <a:r>
              <a:rPr lang="hr-HR" sz="2400" dirty="0" err="1"/>
              <a:t>open-source</a:t>
            </a:r>
            <a:r>
              <a:rPr lang="hr-HR" sz="2400" dirty="0"/>
              <a:t> </a:t>
            </a:r>
            <a:r>
              <a:rPr lang="hr-HR" sz="2400" dirty="0" err="1"/>
              <a:t>framework</a:t>
            </a:r>
            <a:r>
              <a:rPr lang="hr-HR" sz="2400" dirty="0"/>
              <a:t> for </a:t>
            </a:r>
            <a:r>
              <a:rPr lang="hr-HR" sz="2400" dirty="0" err="1"/>
              <a:t>quantum</a:t>
            </a:r>
            <a:r>
              <a:rPr lang="hr-HR" sz="2400" dirty="0"/>
              <a:t> </a:t>
            </a:r>
            <a:r>
              <a:rPr lang="hr-HR" sz="2400" dirty="0" err="1"/>
              <a:t>computing</a:t>
            </a:r>
            <a:r>
              <a:rPr lang="hr-HR" sz="2400" dirty="0"/>
              <a:t>, 2023. URL </a:t>
            </a:r>
            <a:r>
              <a:rPr lang="hr-HR" sz="2400" dirty="0">
                <a:hlinkClick r:id="rId4"/>
              </a:rPr>
              <a:t>https://qiskit.org/learn</a:t>
            </a:r>
            <a:endParaRPr lang="hr-HR" sz="2400" dirty="0"/>
          </a:p>
          <a:p>
            <a:r>
              <a:rPr lang="hr-HR" sz="2400" dirty="0"/>
              <a:t>IBM </a:t>
            </a:r>
            <a:r>
              <a:rPr lang="hr-HR" sz="2400" dirty="0" err="1"/>
              <a:t>unveils</a:t>
            </a:r>
            <a:r>
              <a:rPr lang="hr-HR" sz="2400" dirty="0"/>
              <a:t> 400 </a:t>
            </a:r>
            <a:r>
              <a:rPr lang="hr-HR" sz="2400" dirty="0" err="1"/>
              <a:t>qubit</a:t>
            </a:r>
            <a:r>
              <a:rPr lang="hr-HR" sz="2400" dirty="0"/>
              <a:t>-plus </a:t>
            </a:r>
            <a:r>
              <a:rPr lang="hr-HR" sz="2400" dirty="0" err="1"/>
              <a:t>quantum</a:t>
            </a:r>
            <a:r>
              <a:rPr lang="hr-HR" sz="2400" dirty="0"/>
              <a:t> </a:t>
            </a:r>
            <a:r>
              <a:rPr lang="hr-HR" sz="2400" dirty="0" err="1"/>
              <a:t>processor</a:t>
            </a:r>
            <a:r>
              <a:rPr lang="hr-HR" sz="2400" dirty="0"/>
              <a:t> </a:t>
            </a:r>
            <a:r>
              <a:rPr lang="hr-HR" sz="2400" dirty="0" err="1"/>
              <a:t>and</a:t>
            </a:r>
            <a:r>
              <a:rPr lang="hr-HR" sz="2400" dirty="0"/>
              <a:t> </a:t>
            </a:r>
            <a:r>
              <a:rPr lang="hr-HR" sz="2400" dirty="0" err="1"/>
              <a:t>next-generation</a:t>
            </a:r>
            <a:r>
              <a:rPr lang="hr-HR" sz="2400" dirty="0"/>
              <a:t> </a:t>
            </a:r>
            <a:r>
              <a:rPr lang="hr-HR" sz="2400" dirty="0" err="1"/>
              <a:t>ibm</a:t>
            </a:r>
            <a:r>
              <a:rPr lang="hr-HR" sz="2400" dirty="0"/>
              <a:t> </a:t>
            </a:r>
            <a:r>
              <a:rPr lang="hr-HR" sz="2400" dirty="0" err="1"/>
              <a:t>quantum</a:t>
            </a:r>
            <a:r>
              <a:rPr lang="hr-HR" sz="2400" dirty="0"/>
              <a:t> system </a:t>
            </a:r>
            <a:r>
              <a:rPr lang="hr-HR" sz="2400" dirty="0" err="1"/>
              <a:t>two</a:t>
            </a:r>
            <a:r>
              <a:rPr lang="hr-HR" sz="2400" dirty="0"/>
              <a:t>. 2022. URL </a:t>
            </a:r>
            <a:r>
              <a:rPr lang="hr-HR" sz="2400" dirty="0">
                <a:hlinkClick r:id="rId5"/>
              </a:rPr>
              <a:t>https://newsroom.ibm.com/2022-1109-IBM-Unveils-400-Qubit-Plus-Quantum-Processor-andNext-Generation-IBM-Quantum-System-Two</a:t>
            </a:r>
            <a:endParaRPr lang="hr-HR" sz="2400" dirty="0"/>
          </a:p>
          <a:p>
            <a:endParaRPr lang="hr-HR" sz="2400" dirty="0"/>
          </a:p>
        </p:txBody>
      </p:sp>
      <p:sp>
        <p:nvSpPr>
          <p:cNvPr id="5" name="Rezervirano mjesto broja slajda 3">
            <a:extLst>
              <a:ext uri="{FF2B5EF4-FFF2-40B4-BE49-F238E27FC236}">
                <a16:creationId xmlns:a16="http://schemas.microsoft.com/office/drawing/2014/main" id="{0BDF3705-2037-9243-2620-C05D3511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0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6"/>
    </mc:Choice>
    <mc:Fallback>
      <p:transition spd="slow" advTm="182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A19AE92-7D77-E4D8-E864-EF6B7254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000" dirty="0">
                <a:solidFill>
                  <a:srgbClr val="FFFFFF"/>
                </a:solidFill>
              </a:rPr>
              <a:t>Hvala na pozornosti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51D0A98-7286-5BE0-FDB2-B008A81B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23960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hr-HR" dirty="0"/>
              <a:t>Pitanja?</a:t>
            </a:r>
          </a:p>
        </p:txBody>
      </p:sp>
      <p:sp>
        <p:nvSpPr>
          <p:cNvPr id="5" name="Rezervirano mjesto broja slajda 3">
            <a:extLst>
              <a:ext uri="{FF2B5EF4-FFF2-40B4-BE49-F238E27FC236}">
                <a16:creationId xmlns:a16="http://schemas.microsoft.com/office/drawing/2014/main" id="{8CD2BE43-1638-49D4-64BD-89C56FDD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0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9"/>
    </mc:Choice>
    <mc:Fallback>
      <p:transition spd="slow" advTm="34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A667E45-0C81-DDF4-38DC-AE76D1B7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rgbClr val="FFFFFF"/>
                </a:solidFill>
              </a:rPr>
              <a:t>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AE4C1A0-3594-BE08-1360-516EAF9B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91360"/>
            <a:ext cx="9724031" cy="4317999"/>
          </a:xfrm>
        </p:spPr>
        <p:txBody>
          <a:bodyPr anchor="t">
            <a:normAutofit/>
          </a:bodyPr>
          <a:lstStyle/>
          <a:p>
            <a:r>
              <a:rPr lang="hr-HR" sz="2400" dirty="0"/>
              <a:t>Kvantno računarstvo aktualno je područje</a:t>
            </a:r>
          </a:p>
          <a:p>
            <a:pPr lvl="1"/>
            <a:r>
              <a:rPr lang="hr-HR" dirty="0"/>
              <a:t>9. studenog 2022. - IBM predstavlja </a:t>
            </a:r>
            <a:r>
              <a:rPr lang="hr-HR" b="1" dirty="0"/>
              <a:t>433-qubitni kvantni procesor</a:t>
            </a:r>
            <a:br>
              <a:rPr lang="hr-HR" dirty="0"/>
            </a:br>
            <a:endParaRPr lang="hr-HR" dirty="0"/>
          </a:p>
          <a:p>
            <a:r>
              <a:rPr lang="hr-HR" sz="2400" dirty="0"/>
              <a:t>Kvantna računala mogu učinkovitije rješavati neke matematičke probleme</a:t>
            </a:r>
          </a:p>
          <a:p>
            <a:pPr lvl="1"/>
            <a:r>
              <a:rPr lang="hr-HR" dirty="0"/>
              <a:t>Primjerice </a:t>
            </a:r>
            <a:r>
              <a:rPr lang="hr-HR" b="1" dirty="0" err="1"/>
              <a:t>faktorizaciju</a:t>
            </a:r>
            <a:r>
              <a:rPr lang="hr-HR" b="1" dirty="0"/>
              <a:t> brojeva </a:t>
            </a:r>
            <a:r>
              <a:rPr lang="hr-HR" dirty="0"/>
              <a:t>čiji su faktori veliki prosti brojevi</a:t>
            </a:r>
            <a:br>
              <a:rPr lang="hr-HR" dirty="0"/>
            </a:br>
            <a:endParaRPr lang="hr-HR" dirty="0"/>
          </a:p>
          <a:p>
            <a:r>
              <a:rPr lang="hr-HR" sz="2400" dirty="0"/>
              <a:t>Mogu predstavljati sigurnosni rizik za neke kriptografske algoritme</a:t>
            </a:r>
          </a:p>
          <a:p>
            <a:pPr lvl="1"/>
            <a:r>
              <a:rPr lang="hr-HR" b="1" dirty="0" err="1"/>
              <a:t>Kriptosustav</a:t>
            </a:r>
            <a:r>
              <a:rPr lang="hr-HR" b="1" dirty="0"/>
              <a:t> RSA </a:t>
            </a:r>
            <a:r>
              <a:rPr lang="hr-HR" dirty="0"/>
              <a:t>temelji svoju sigurnost na težini </a:t>
            </a:r>
            <a:r>
              <a:rPr lang="hr-HR" dirty="0" err="1"/>
              <a:t>faktorizacije</a:t>
            </a:r>
            <a:r>
              <a:rPr lang="hr-HR" dirty="0"/>
              <a:t> brojeva</a:t>
            </a:r>
          </a:p>
          <a:p>
            <a:pPr lvl="1"/>
            <a:endParaRPr lang="hr-HR" sz="2000" dirty="0"/>
          </a:p>
        </p:txBody>
      </p:sp>
      <p:sp>
        <p:nvSpPr>
          <p:cNvPr id="5" name="Rezervirano mjesto broja slajda 3">
            <a:extLst>
              <a:ext uri="{FF2B5EF4-FFF2-40B4-BE49-F238E27FC236}">
                <a16:creationId xmlns:a16="http://schemas.microsoft.com/office/drawing/2014/main" id="{245CA134-9C99-CE51-6440-2329BD0C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3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75111"/>
    </mc:Choice>
    <mc:Fallback>
      <p:transition advTm="751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34E15FD-8B2F-2B7C-870C-191F3AE4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rgbClr val="FFFFFF"/>
                </a:solidFill>
              </a:rPr>
              <a:t>Kvantna računala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744AB56-D3B4-A866-C429-29435A97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109585"/>
          </a:xfrm>
        </p:spPr>
        <p:txBody>
          <a:bodyPr anchor="t">
            <a:normAutofit/>
          </a:bodyPr>
          <a:lstStyle/>
          <a:p>
            <a:r>
              <a:rPr lang="hr-HR" sz="2400" dirty="0"/>
              <a:t>Klasično računalo – klasični bit (0 ili 1) </a:t>
            </a:r>
          </a:p>
          <a:p>
            <a:r>
              <a:rPr lang="hr-HR" sz="2400" dirty="0"/>
              <a:t>Kvantno računalo – </a:t>
            </a:r>
            <a:r>
              <a:rPr lang="hr-HR" sz="2400" b="1" dirty="0"/>
              <a:t>kvanti bit </a:t>
            </a:r>
            <a:r>
              <a:rPr lang="hr-HR" sz="2400" dirty="0"/>
              <a:t>ili </a:t>
            </a:r>
            <a:r>
              <a:rPr lang="hr-HR" sz="2400" dirty="0" err="1"/>
              <a:t>qubit</a:t>
            </a:r>
            <a:r>
              <a:rPr lang="hr-HR" sz="2400" dirty="0"/>
              <a:t> (superpozicija stanja 0 i 1) </a:t>
            </a:r>
            <a:br>
              <a:rPr lang="hr-HR" sz="2400" dirty="0"/>
            </a:br>
            <a:endParaRPr lang="hr-HR" sz="2400" dirty="0"/>
          </a:p>
          <a:p>
            <a:r>
              <a:rPr lang="hr-HR" sz="2400" dirty="0"/>
              <a:t>Kvantni bitovi modificiraju se unitarnim (reverzibilnim) operatorima</a:t>
            </a:r>
          </a:p>
          <a:p>
            <a:r>
              <a:rPr lang="hr-HR" sz="2400" dirty="0"/>
              <a:t>Grade se </a:t>
            </a:r>
            <a:r>
              <a:rPr lang="hr-HR" sz="2400" b="1" dirty="0"/>
              <a:t>kvantni logički krugovi – </a:t>
            </a:r>
            <a:r>
              <a:rPr lang="hr-HR" sz="2400" dirty="0"/>
              <a:t>analogni klasičnim logičkim krugovima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F82E108E-CB67-7A1C-E887-8554B96C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4206802"/>
            <a:ext cx="5927935" cy="2222975"/>
          </a:xfrm>
          <a:prstGeom prst="rect">
            <a:avLst/>
          </a:prstGeom>
        </p:spPr>
      </p:pic>
      <p:sp>
        <p:nvSpPr>
          <p:cNvPr id="6" name="Rezervirano mjesto broja slajda 3">
            <a:extLst>
              <a:ext uri="{FF2B5EF4-FFF2-40B4-BE49-F238E27FC236}">
                <a16:creationId xmlns:a16="http://schemas.microsoft.com/office/drawing/2014/main" id="{F51FB41C-B0B0-3075-FB51-191DEF06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8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628"/>
    </mc:Choice>
    <mc:Fallback>
      <p:transition spd="slow" advTm="1466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F47AAA9-9A38-9C43-9200-3CA5A732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800" dirty="0" err="1">
                <a:solidFill>
                  <a:srgbClr val="FFFFFF"/>
                </a:solidFill>
              </a:rPr>
              <a:t>Kriptosustav</a:t>
            </a:r>
            <a:r>
              <a:rPr lang="hr-HR" sz="4800" dirty="0">
                <a:solidFill>
                  <a:srgbClr val="FFFFFF"/>
                </a:solidFill>
              </a:rPr>
              <a:t> 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080BFE71-6FFB-6AE8-50F2-90E3A90B6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891970"/>
                <a:ext cx="9724031" cy="4109585"/>
              </a:xfrm>
            </p:spPr>
            <p:txBody>
              <a:bodyPr anchor="t">
                <a:normAutofit/>
              </a:bodyPr>
              <a:lstStyle/>
              <a:p>
                <a:r>
                  <a:rPr lang="hr-HR" sz="2400" dirty="0"/>
                  <a:t>Asimetrična kriptografija</a:t>
                </a:r>
              </a:p>
              <a:p>
                <a:endParaRPr lang="hr-HR" sz="2400" dirty="0"/>
              </a:p>
              <a:p>
                <a:endParaRPr lang="hr-HR" sz="2400" dirty="0"/>
              </a:p>
              <a:p>
                <a:endParaRPr lang="hr-HR" sz="2400" dirty="0"/>
              </a:p>
              <a:p>
                <a:endParaRPr lang="hr-HR" sz="2400" dirty="0"/>
              </a:p>
              <a:p>
                <a:endParaRPr lang="hr-HR" sz="2400" dirty="0"/>
              </a:p>
              <a:p>
                <a:endParaRPr lang="hr-HR" sz="2400" dirty="0"/>
              </a:p>
              <a:p>
                <a:r>
                  <a:rPr lang="hr-HR" sz="2400" dirty="0"/>
                  <a:t>Za razbijanje potrebno je znati </a:t>
                </a:r>
                <a14:m>
                  <m:oMath xmlns:m="http://schemas.openxmlformats.org/officeDocument/2006/math">
                    <m:r>
                      <a:rPr lang="hr-HR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hr-HR" sz="2400" dirty="0"/>
                  <a:t> i </a:t>
                </a:r>
                <a14:m>
                  <m:oMath xmlns:m="http://schemas.openxmlformats.org/officeDocument/2006/math">
                    <m:r>
                      <a:rPr lang="hr-HR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hr-HR" sz="2400" dirty="0"/>
              </a:p>
              <a:p>
                <a:r>
                  <a:rPr lang="hr-HR" sz="2400" dirty="0"/>
                  <a:t>Teško je </a:t>
                </a:r>
                <a:r>
                  <a:rPr lang="hr-HR" sz="2400" dirty="0" err="1"/>
                  <a:t>faktorizirati</a:t>
                </a:r>
                <a:r>
                  <a:rPr lang="hr-HR" sz="2400" dirty="0"/>
                  <a:t> </a:t>
                </a:r>
                <a14:m>
                  <m:oMath xmlns:m="http://schemas.openxmlformats.org/officeDocument/2006/math">
                    <m:r>
                      <a:rPr lang="hr-HR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r-HR" sz="2400" dirty="0"/>
                  <a:t> na </a:t>
                </a:r>
                <a14:m>
                  <m:oMath xmlns:m="http://schemas.openxmlformats.org/officeDocument/2006/math">
                    <m:r>
                      <a:rPr lang="hr-HR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hr-HR" sz="2400" dirty="0"/>
                  <a:t> i </a:t>
                </a:r>
                <a14:m>
                  <m:oMath xmlns:m="http://schemas.openxmlformats.org/officeDocument/2006/math">
                    <m:r>
                      <a:rPr lang="hr-HR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hr-HR" sz="2400" dirty="0"/>
                  <a:t> kada su veliki prosti brojevi u pitanju</a:t>
                </a:r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080BFE71-6FFB-6AE8-50F2-90E3A90B6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891970"/>
                <a:ext cx="9724031" cy="4109585"/>
              </a:xfrm>
              <a:blipFill>
                <a:blip r:embed="rId3"/>
                <a:stretch>
                  <a:fillRect l="-815" t="-2074" b="-237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niOkvir 10">
                <a:extLst>
                  <a:ext uri="{FF2B5EF4-FFF2-40B4-BE49-F238E27FC236}">
                    <a16:creationId xmlns:a16="http://schemas.microsoft.com/office/drawing/2014/main" id="{A06EB430-45EA-FB00-61FF-502EA47A6EB1}"/>
                  </a:ext>
                </a:extLst>
              </p:cNvPr>
              <p:cNvSpPr txBox="1"/>
              <p:nvPr/>
            </p:nvSpPr>
            <p:spPr>
              <a:xfrm>
                <a:off x="1654450" y="2513806"/>
                <a:ext cx="4582160" cy="22467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lang="hr-HR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r-H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1)(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hr-HR" sz="2000" dirty="0"/>
              </a:p>
              <a:p>
                <a14:m>
                  <m:oMath xmlns:m="http://schemas.openxmlformats.org/officeDocument/2006/math"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hr-HR" sz="2000" dirty="0"/>
                  <a:t> – nasumičan </a:t>
                </a:r>
                <a:r>
                  <a:rPr lang="en-US" sz="2000" dirty="0" err="1"/>
                  <a:t>broj</a:t>
                </a:r>
                <a:r>
                  <a:rPr lang="en-US" sz="2000" dirty="0"/>
                  <a:t> </a:t>
                </a:r>
                <a:r>
                  <a:rPr lang="hr-HR" sz="2000" dirty="0"/>
                  <a:t>relativno prost</a:t>
                </a:r>
                <a:r>
                  <a:rPr lang="en-US" sz="2000" dirty="0"/>
                  <a:t> s </a:t>
                </a:r>
                <a14:m>
                  <m:oMath xmlns:m="http://schemas.openxmlformats.org/officeDocument/2006/math">
                    <m:r>
                      <a:rPr lang="hr-H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hr-HR" sz="2000" dirty="0"/>
              </a:p>
              <a:p>
                <a14:m>
                  <m:oMath xmlns:m="http://schemas.openxmlformats.org/officeDocument/2006/math"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hr-HR" sz="2000" dirty="0"/>
                  <a:t> – </a:t>
                </a:r>
                <a:r>
                  <a:rPr lang="hr-HR" sz="2000" dirty="0" err="1"/>
                  <a:t>inverz</a:t>
                </a:r>
                <a:r>
                  <a:rPr lang="hr-HR" sz="2000" dirty="0"/>
                  <a:t> od </a:t>
                </a:r>
                <a14:m>
                  <m:oMath xmlns:m="http://schemas.openxmlformats.org/officeDocument/2006/math"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hr-HR" sz="2000" dirty="0"/>
                  <a:t> </a:t>
                </a:r>
                <a:r>
                  <a:rPr lang="hr-HR" sz="2000" dirty="0" err="1"/>
                  <a:t>modulo</a:t>
                </a:r>
                <a:r>
                  <a:rPr lang="hr-HR" sz="2000" dirty="0"/>
                  <a:t> </a:t>
                </a:r>
                <a14:m>
                  <m:oMath xmlns:m="http://schemas.openxmlformats.org/officeDocument/2006/math">
                    <m:r>
                      <a:rPr lang="hr-H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hr-HR" sz="2000" dirty="0"/>
              </a:p>
              <a:p>
                <a:endParaRPr lang="hr-H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r-H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r-HR" sz="2000" dirty="0"/>
              </a:p>
            </p:txBody>
          </p:sp>
        </mc:Choice>
        <mc:Fallback xmlns="">
          <p:sp>
            <p:nvSpPr>
              <p:cNvPr id="11" name="TekstniOkvir 10">
                <a:extLst>
                  <a:ext uri="{FF2B5EF4-FFF2-40B4-BE49-F238E27FC236}">
                    <a16:creationId xmlns:a16="http://schemas.microsoft.com/office/drawing/2014/main" id="{A06EB430-45EA-FB00-61FF-502EA47A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50" y="2513806"/>
                <a:ext cx="4582160" cy="2246769"/>
              </a:xfrm>
              <a:prstGeom prst="rect">
                <a:avLst/>
              </a:prstGeom>
              <a:blipFill>
                <a:blip r:embed="rId4"/>
                <a:stretch>
                  <a:fillRect l="-398" b="-161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niOkvir 12">
                <a:extLst>
                  <a:ext uri="{FF2B5EF4-FFF2-40B4-BE49-F238E27FC236}">
                    <a16:creationId xmlns:a16="http://schemas.microsoft.com/office/drawing/2014/main" id="{C847D040-5E64-7744-07EE-CC5F70546B09}"/>
                  </a:ext>
                </a:extLst>
              </p:cNvPr>
              <p:cNvSpPr txBox="1"/>
              <p:nvPr/>
            </p:nvSpPr>
            <p:spPr>
              <a:xfrm>
                <a:off x="6519461" y="2518092"/>
                <a:ext cx="4582160" cy="22467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=33=3∙11</m:t>
                      </m:r>
                    </m:oMath>
                  </m:oMathPara>
                </a14:m>
                <a:endParaRPr lang="hr-H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r-H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hr-H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r-HR" sz="2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hr-H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r-HR" sz="2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hr-H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10=20</m:t>
                      </m:r>
                    </m:oMath>
                  </m:oMathPara>
                </a14:m>
                <a:endParaRPr lang="hr-H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r-HR" sz="2000" dirty="0"/>
              </a:p>
              <a:p>
                <a14:m>
                  <m:oMath xmlns:m="http://schemas.openxmlformats.org/officeDocument/2006/math"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r-HR" sz="2000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hr-HR" sz="2000" dirty="0"/>
                  <a:t>7</a:t>
                </a:r>
              </a:p>
              <a:p>
                <a:endParaRPr lang="hr-H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 = (3, 33)</m:t>
                      </m:r>
                    </m:oMath>
                  </m:oMathPara>
                </a14:m>
                <a:endParaRPr lang="hr-H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hr-HR" sz="2000" i="1" dirty="0" smtClean="0">
                          <a:latin typeface="Cambria Math" panose="02040503050406030204" pitchFamily="18" charset="0"/>
                        </a:rPr>
                        <m:t> = (7, 33)</m:t>
                      </m:r>
                    </m:oMath>
                  </m:oMathPara>
                </a14:m>
                <a:endParaRPr lang="hr-HR" sz="2000" dirty="0"/>
              </a:p>
            </p:txBody>
          </p:sp>
        </mc:Choice>
        <mc:Fallback xmlns="">
          <p:sp>
            <p:nvSpPr>
              <p:cNvPr id="13" name="TekstniOkvir 12">
                <a:extLst>
                  <a:ext uri="{FF2B5EF4-FFF2-40B4-BE49-F238E27FC236}">
                    <a16:creationId xmlns:a16="http://schemas.microsoft.com/office/drawing/2014/main" id="{C847D040-5E64-7744-07EE-CC5F70546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461" y="2518092"/>
                <a:ext cx="4582160" cy="2246769"/>
              </a:xfrm>
              <a:prstGeom prst="rect">
                <a:avLst/>
              </a:prstGeom>
              <a:blipFill>
                <a:blip r:embed="rId5"/>
                <a:stretch>
                  <a:fillRect l="-398" b="-161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5C17A8B-9B4F-A043-35CB-839C770F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8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679"/>
    </mc:Choice>
    <mc:Fallback>
      <p:transition spd="slow" advTm="866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5657B68-CC19-B166-4536-239FB5A4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800" dirty="0" err="1">
                <a:solidFill>
                  <a:srgbClr val="FFFFFF"/>
                </a:solidFill>
              </a:rPr>
              <a:t>Shorov</a:t>
            </a:r>
            <a:r>
              <a:rPr lang="hr-HR" sz="4800" dirty="0">
                <a:solidFill>
                  <a:srgbClr val="FFFFFF"/>
                </a:solidFill>
              </a:rPr>
              <a:t> algoritam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DE553737-44AA-FD1E-F26F-29B02E893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891970"/>
                <a:ext cx="10099041" cy="4109585"/>
              </a:xfrm>
            </p:spPr>
            <p:txBody>
              <a:bodyPr anchor="t">
                <a:normAutofit/>
              </a:bodyPr>
              <a:lstStyle/>
              <a:p>
                <a:r>
                  <a:rPr lang="hr-HR" sz="2400" dirty="0"/>
                  <a:t>Peter </a:t>
                </a:r>
                <a:r>
                  <a:rPr lang="hr-HR" sz="2400" dirty="0" err="1"/>
                  <a:t>Shor</a:t>
                </a:r>
                <a:r>
                  <a:rPr lang="hr-HR" sz="2400" dirty="0"/>
                  <a:t>, 1994.</a:t>
                </a:r>
              </a:p>
              <a:p>
                <a:r>
                  <a:rPr lang="hr-HR" sz="2400" dirty="0"/>
                  <a:t>Algoritam za pronalaženje prostih faktora brojeva oblika </a:t>
                </a:r>
                <a14:m>
                  <m:oMath xmlns:m="http://schemas.openxmlformats.org/officeDocument/2006/math"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r-H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sz="2400" i="1" dirty="0" err="1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hr-HR" sz="2400" dirty="0"/>
              </a:p>
              <a:p>
                <a:r>
                  <a:rPr lang="hr-HR" sz="2400" dirty="0" err="1"/>
                  <a:t>Polilogaritamsko</a:t>
                </a:r>
                <a:r>
                  <a:rPr lang="hr-HR" sz="2400" dirty="0"/>
                  <a:t> vrijeme izvođenja</a:t>
                </a:r>
              </a:p>
              <a:p>
                <a:r>
                  <a:rPr lang="hr-HR" sz="2400" dirty="0"/>
                  <a:t>2 dijela:</a:t>
                </a:r>
              </a:p>
              <a:p>
                <a:pPr lvl="1"/>
                <a:r>
                  <a:rPr lang="hr-HR" b="1" dirty="0"/>
                  <a:t>Klasični dio </a:t>
                </a:r>
                <a:r>
                  <a:rPr lang="hr-HR" dirty="0"/>
                  <a:t>– svodi problem </a:t>
                </a:r>
                <a:r>
                  <a:rPr lang="hr-HR" dirty="0" err="1"/>
                  <a:t>faktorizacije</a:t>
                </a:r>
                <a:r>
                  <a:rPr lang="hr-HR" dirty="0"/>
                  <a:t> na problem pronalaženja perioda</a:t>
                </a:r>
              </a:p>
              <a:p>
                <a:pPr lvl="1"/>
                <a:r>
                  <a:rPr lang="hr-HR" b="1" dirty="0"/>
                  <a:t>Kvantni dio </a:t>
                </a:r>
                <a:r>
                  <a:rPr lang="hr-HR" dirty="0"/>
                  <a:t>– rješava problem pronalaženja perioda</a:t>
                </a:r>
              </a:p>
              <a:p>
                <a:pPr lvl="1"/>
                <a:endParaRPr lang="hr-HR" dirty="0"/>
              </a:p>
              <a:p>
                <a:pPr lvl="1"/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DE553737-44AA-FD1E-F26F-29B02E893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891970"/>
                <a:ext cx="10099041" cy="4109585"/>
              </a:xfrm>
              <a:blipFill>
                <a:blip r:embed="rId3"/>
                <a:stretch>
                  <a:fillRect l="-785" t="-2074" r="-54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zervirano mjesto broja slajda 3">
            <a:extLst>
              <a:ext uri="{FF2B5EF4-FFF2-40B4-BE49-F238E27FC236}">
                <a16:creationId xmlns:a16="http://schemas.microsoft.com/office/drawing/2014/main" id="{2CDCA6B0-2815-CE6F-5DB0-D43D455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6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30"/>
    </mc:Choice>
    <mc:Fallback>
      <p:transition spd="slow" advTm="414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22C007D-995F-1EEA-B660-C41A0794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rgbClr val="FFFFFF"/>
                </a:solidFill>
              </a:rPr>
              <a:t>Klasični dio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2421DC9F-A979-A6C8-8940-106E3DF48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891970"/>
                <a:ext cx="9724031" cy="4109585"/>
              </a:xfrm>
            </p:spPr>
            <p:txBody>
              <a:bodyPr anchor="t">
                <a:normAutofit/>
              </a:bodyPr>
              <a:lstStyle/>
              <a:p>
                <a:r>
                  <a:rPr lang="hr-HR" sz="2400" dirty="0"/>
                  <a:t>Na ulazu je broj </a:t>
                </a:r>
                <a14:m>
                  <m:oMath xmlns:m="http://schemas.openxmlformats.org/officeDocument/2006/math"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r-HR" sz="2400" dirty="0"/>
                  <a:t> koji se treba </a:t>
                </a:r>
                <a:r>
                  <a:rPr lang="hr-HR" sz="2400" dirty="0" err="1"/>
                  <a:t>faktorizirati</a:t>
                </a:r>
                <a:br>
                  <a:rPr lang="hr-HR" sz="2400" dirty="0"/>
                </a:br>
                <a:endParaRPr lang="hr-H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hr-HR" sz="2400" dirty="0"/>
                  <a:t>Odabire se nasumični broj </a:t>
                </a:r>
                <a14:m>
                  <m:oMath xmlns:m="http://schemas.openxmlformats.org/officeDocument/2006/math"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r-HR" sz="2400" dirty="0"/>
                  <a:t> relativno prost s </a:t>
                </a:r>
                <a14:m>
                  <m:oMath xmlns:m="http://schemas.openxmlformats.org/officeDocument/2006/math"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hr-H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hr-HR" sz="2400" dirty="0"/>
                  <a:t>Stvara se funkcija: </a:t>
                </a:r>
                <a14:m>
                  <m:oMath xmlns:m="http://schemas.openxmlformats.org/officeDocument/2006/math"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hr-H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r-H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hr-HR" sz="2400" i="0" dirty="0" err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hr-H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r-HR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r-HR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hr-HR" sz="2400" dirty="0"/>
                  <a:t>Kvantnim dijelom računa se period funkcije </a:t>
                </a:r>
                <a14:m>
                  <m:oMath xmlns:m="http://schemas.openxmlformats.org/officeDocument/2006/math"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hr-H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hr-HR" sz="2400" dirty="0"/>
                  <a:t>Dobivaju se faktori:</a:t>
                </a:r>
                <a:br>
                  <a:rPr lang="hr-HR" sz="2400" i="1" dirty="0">
                    <a:latin typeface="Cambria Math" panose="02040503050406030204" pitchFamily="18" charset="0"/>
                  </a:rPr>
                </a:br>
                <a:r>
                  <a:rPr lang="hr-HR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hr-HR" sz="2400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hr-HR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r-HR" sz="2400" i="1" dirty="0" err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hr-HR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pt-BR" sz="2400" i="0" dirty="0">
                        <a:latin typeface="Cambria Math" panose="02040503050406030204" pitchFamily="18" charset="0"/>
                      </a:rPr>
                      <m:t>nzd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pt-BR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hr-HR" sz="2400" b="0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1,</m:t>
                    </m:r>
                    <m:r>
                      <a:rPr lang="hr-H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sz="2400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2421DC9F-A979-A6C8-8940-106E3DF48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891970"/>
                <a:ext cx="9724031" cy="4109585"/>
              </a:xfrm>
              <a:blipFill>
                <a:blip r:embed="rId3"/>
                <a:stretch>
                  <a:fillRect l="-1003" t="-207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zervirano mjesto broja slajda 3">
            <a:extLst>
              <a:ext uri="{FF2B5EF4-FFF2-40B4-BE49-F238E27FC236}">
                <a16:creationId xmlns:a16="http://schemas.microsoft.com/office/drawing/2014/main" id="{8DFD3E39-DF4A-9ABA-DA02-EB012A2E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2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38"/>
    </mc:Choice>
    <mc:Fallback>
      <p:transition spd="slow" advTm="2673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5EEF9F5-4312-62E3-06B0-1F3AEBB9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rgbClr val="FFFFFF"/>
                </a:solidFill>
              </a:rPr>
              <a:t>Kvantni dio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1B33C44-090A-C02D-4B7A-92A8CA6D3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891970"/>
            <a:ext cx="5360970" cy="4193870"/>
          </a:xfrm>
        </p:spPr>
        <p:txBody>
          <a:bodyPr anchor="t">
            <a:normAutofit/>
          </a:bodyPr>
          <a:lstStyle/>
          <a:p>
            <a:r>
              <a:rPr lang="hr-HR" sz="2400" dirty="0"/>
              <a:t>Stvara se i izvodi kvantni logički krug koji računa period funkcije f(x)</a:t>
            </a:r>
          </a:p>
          <a:p>
            <a:r>
              <a:rPr lang="hr-HR" sz="2400" dirty="0"/>
              <a:t>Koriste se operatori:</a:t>
            </a:r>
          </a:p>
          <a:p>
            <a:pPr lvl="1"/>
            <a:r>
              <a:rPr lang="hr-HR" dirty="0"/>
              <a:t>Modularno potenciranje </a:t>
            </a:r>
          </a:p>
          <a:p>
            <a:pPr lvl="1"/>
            <a:r>
              <a:rPr lang="hr-HR" dirty="0"/>
              <a:t>Inverzna kvantna </a:t>
            </a:r>
            <a:r>
              <a:rPr lang="hr-HR" dirty="0" err="1"/>
              <a:t>Fourierova</a:t>
            </a:r>
            <a:r>
              <a:rPr lang="hr-HR" dirty="0"/>
              <a:t> transformacija</a:t>
            </a:r>
          </a:p>
          <a:p>
            <a:endParaRPr lang="hr-HR" sz="2400" dirty="0"/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51191E82-D90C-BB93-BCD6-7D9696FD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23" y="1653370"/>
            <a:ext cx="5883995" cy="4910092"/>
          </a:xfrm>
          <a:prstGeom prst="rect">
            <a:avLst/>
          </a:prstGeom>
        </p:spPr>
      </p:pic>
      <p:sp>
        <p:nvSpPr>
          <p:cNvPr id="5" name="Rezervirano mjesto broja slajda 3">
            <a:extLst>
              <a:ext uri="{FF2B5EF4-FFF2-40B4-BE49-F238E27FC236}">
                <a16:creationId xmlns:a16="http://schemas.microsoft.com/office/drawing/2014/main" id="{464A3D3C-7597-70A6-C407-63D0DB03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6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93"/>
    </mc:Choice>
    <mc:Fallback>
      <p:transition spd="slow" advTm="271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FAA4685-1980-715B-4ACC-07E26602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rgbClr val="FFFFFF"/>
                </a:solidFill>
              </a:rPr>
              <a:t>Primjer izvođenja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7B951C3-D936-75B8-5182-9EFB422BC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891970"/>
                <a:ext cx="9724031" cy="4346270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r-H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15=5</m:t>
                    </m:r>
                    <m:r>
                      <a:rPr lang="hr-H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br>
                  <a:rPr lang="hr-HR" sz="2400" dirty="0"/>
                </a:br>
                <a:endParaRPr lang="hr-H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hr-HR" sz="2400" dirty="0"/>
                  <a:t>Neka je odabran broj 13 (relativno prost s 15)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hr-HR" sz="2400" dirty="0"/>
                  <a:t>Stvara se funkcija</a:t>
                </a:r>
                <a14:m>
                  <m:oMath xmlns:m="http://schemas.openxmlformats.org/officeDocument/2006/math">
                    <m:r>
                      <a:rPr lang="hr-H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hr-H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hr-H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hr-HR" sz="2400" i="0" dirty="0" err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hr-HR" sz="2400" i="1" dirty="0">
                        <a:latin typeface="Cambria Math" panose="02040503050406030204" pitchFamily="18" charset="0"/>
                      </a:rPr>
                      <m:t> 15)</m:t>
                    </m:r>
                  </m:oMath>
                </a14:m>
                <a:endParaRPr lang="hr-H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hr-HR" sz="2400" dirty="0"/>
                  <a:t>Stvara se i izvodi kvantni logički krug, period </a:t>
                </a:r>
                <a14:m>
                  <m:oMath xmlns:m="http://schemas.openxmlformats.org/officeDocument/2006/math"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hr-H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hr-HR" sz="2400" dirty="0"/>
                  <a:t>Računaju se faktori p i q:</a:t>
                </a:r>
              </a:p>
              <a:p>
                <a:pPr marL="0" indent="0">
                  <a:buNone/>
                </a:pPr>
                <a:r>
                  <a:rPr lang="hr-HR" sz="2400" dirty="0"/>
                  <a:t>	</a:t>
                </a:r>
                <a14:m>
                  <m:oMath xmlns:m="http://schemas.openxmlformats.org/officeDocument/2006/math"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hr-HR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sz="2400" i="0" dirty="0">
                        <a:latin typeface="Cambria Math" panose="02040503050406030204" pitchFamily="18" charset="0"/>
                      </a:rPr>
                      <m:t>nzd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r-HR" sz="2400" b="0" i="1" dirty="0" smtClean="0">
                            <a:latin typeface="Cambria Math" panose="02040503050406030204" pitchFamily="18" charset="0"/>
                          </a:rPr>
                          <m:t>68, 15</m:t>
                        </m:r>
                      </m:e>
                    </m:d>
                    <m:r>
                      <a:rPr lang="hr-HR" sz="24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hr-HR" sz="2400" b="0" dirty="0"/>
              </a:p>
              <a:p>
                <a:pPr marL="0" indent="0">
                  <a:buNone/>
                </a:pPr>
                <a:r>
                  <a:rPr lang="hr-HR" sz="2400" b="0" dirty="0"/>
                  <a:t>	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r-HR" sz="2400" b="0" i="0" smtClean="0">
                        <a:latin typeface="Cambria Math" panose="02040503050406030204" pitchFamily="18" charset="0"/>
                      </a:rPr>
                      <m:t>nzd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170, 15</m:t>
                        </m:r>
                      </m:e>
                    </m:d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hr-HR" sz="2400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7B951C3-D936-75B8-5182-9EFB422BC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891970"/>
                <a:ext cx="9724031" cy="4346270"/>
              </a:xfrm>
              <a:blipFill>
                <a:blip r:embed="rId2"/>
                <a:stretch>
                  <a:fillRect l="-1003" t="-154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zervirano mjesto broja slajda 3">
            <a:extLst>
              <a:ext uri="{FF2B5EF4-FFF2-40B4-BE49-F238E27FC236}">
                <a16:creationId xmlns:a16="http://schemas.microsoft.com/office/drawing/2014/main" id="{75A6A68A-F0AB-CC13-06D3-BD522DA9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4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75"/>
    </mc:Choice>
    <mc:Fallback>
      <p:transition spd="slow" advTm="2517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FAA4685-1980-715B-4ACC-07E26602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rgbClr val="FFFFFF"/>
                </a:solidFill>
              </a:rPr>
              <a:t>Primjer izvođenja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7B951C3-D936-75B8-5182-9EFB422BC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hr-HR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hr-HR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sz="2000" i="1">
                        <a:latin typeface="Cambria Math" panose="02040503050406030204" pitchFamily="18" charset="0"/>
                      </a:rPr>
                      <m:t>15=5</m:t>
                    </m:r>
                    <m:r>
                      <a:rPr lang="hr-H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hr-HR" sz="20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br>
                  <a:rPr lang="hr-HR" sz="2000" dirty="0"/>
                </a:br>
                <a:endParaRPr lang="hr-H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hr-HR" sz="2000" dirty="0"/>
                  <a:t>Biramo broj 13 (relativno prost s 15)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hr-HR" sz="2000" dirty="0"/>
                  <a:t>Stvaramo funkciju </a:t>
                </a:r>
                <a14:m>
                  <m:oMath xmlns:m="http://schemas.openxmlformats.org/officeDocument/2006/math">
                    <m:r>
                      <a:rPr lang="hr-H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hr-H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sz="2000" i="1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hr-H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000" b="0" i="1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hr-HR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hr-HR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hr-HR" sz="2000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hr-HR" sz="2000" i="1">
                        <a:latin typeface="Cambria Math" panose="02040503050406030204" pitchFamily="18" charset="0"/>
                      </a:rPr>
                      <m:t> 15)</m:t>
                    </m:r>
                  </m:oMath>
                </a14:m>
                <a:endParaRPr lang="hr-H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hr-HR" sz="2000" dirty="0"/>
                  <a:t>Stvaramo i izvodimo kvantni logički krug, period </a:t>
                </a:r>
                <a14:m>
                  <m:oMath xmlns:m="http://schemas.openxmlformats.org/officeDocument/2006/math">
                    <m:r>
                      <a:rPr lang="hr-HR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hr-HR" sz="20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hr-H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hr-HR" sz="2000" dirty="0"/>
                  <a:t>Računamo p i q:</a:t>
                </a:r>
              </a:p>
              <a:p>
                <a:pPr marL="0" indent="0">
                  <a:buNone/>
                </a:pPr>
                <a:r>
                  <a:rPr lang="hr-HR" sz="2000" dirty="0"/>
                  <a:t>	</a:t>
                </a:r>
                <a14:m>
                  <m:oMath xmlns:m="http://schemas.openxmlformats.org/officeDocument/2006/math">
                    <m:r>
                      <a:rPr lang="hr-H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hr-H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sz="2000" i="0">
                        <a:latin typeface="Cambria Math" panose="02040503050406030204" pitchFamily="18" charset="0"/>
                      </a:rPr>
                      <m:t>nzd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r-HR" sz="2000" b="0" i="1">
                            <a:latin typeface="Cambria Math" panose="02040503050406030204" pitchFamily="18" charset="0"/>
                          </a:rPr>
                          <m:t>68, 15</m:t>
                        </m:r>
                      </m:e>
                    </m:d>
                    <m:r>
                      <a:rPr lang="hr-HR" sz="2000" b="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hr-HR" sz="2000" b="0" dirty="0"/>
              </a:p>
              <a:p>
                <a:pPr marL="0" indent="0">
                  <a:buNone/>
                </a:pPr>
                <a:r>
                  <a:rPr lang="hr-HR" sz="2000" b="0" dirty="0"/>
                  <a:t>	</a:t>
                </a:r>
                <a14:m>
                  <m:oMath xmlns:m="http://schemas.openxmlformats.org/officeDocument/2006/math">
                    <m:r>
                      <a:rPr lang="hr-HR" sz="2000" b="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hr-HR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r-HR" sz="2000" b="0" i="0">
                        <a:latin typeface="Cambria Math" panose="02040503050406030204" pitchFamily="18" charset="0"/>
                      </a:rPr>
                      <m:t>nzd</m:t>
                    </m:r>
                    <m:d>
                      <m:dPr>
                        <m:ctrlPr>
                          <a:rPr lang="hr-H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000" b="0" i="1">
                            <a:latin typeface="Cambria Math" panose="02040503050406030204" pitchFamily="18" charset="0"/>
                          </a:rPr>
                          <m:t>170, 15</m:t>
                        </m:r>
                      </m:e>
                    </m:d>
                    <m:r>
                      <a:rPr lang="hr-HR" sz="2000" b="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hr-HR" sz="2000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7B951C3-D936-75B8-5182-9EFB422BC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lika 4">
            <a:extLst>
              <a:ext uri="{FF2B5EF4-FFF2-40B4-BE49-F238E27FC236}">
                <a16:creationId xmlns:a16="http://schemas.microsoft.com/office/drawing/2014/main" id="{8FF1B1B3-283D-2D78-F6A0-6D1FD2DFB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8" y="1891970"/>
            <a:ext cx="9397629" cy="4427550"/>
          </a:xfrm>
          <a:prstGeom prst="rect">
            <a:avLst/>
          </a:prstGeom>
        </p:spPr>
      </p:pic>
      <p:sp>
        <p:nvSpPr>
          <p:cNvPr id="9" name="Rezervirano mjesto broja slajda 3">
            <a:extLst>
              <a:ext uri="{FF2B5EF4-FFF2-40B4-BE49-F238E27FC236}">
                <a16:creationId xmlns:a16="http://schemas.microsoft.com/office/drawing/2014/main" id="{405A255A-5AD5-DC6B-3E52-24B05038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52" y="6455431"/>
            <a:ext cx="95188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hr-H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8/17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9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69"/>
    </mc:Choice>
    <mc:Fallback>
      <p:transition spd="slow" advTm="6069"/>
    </mc:Fallback>
  </mc:AlternateContent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9D63111D799764386E47AF8698C9A45" ma:contentTypeVersion="8" ma:contentTypeDescription="Stvaranje novog dokumenta." ma:contentTypeScope="" ma:versionID="172dc042a54ae6ee8c1a46518ed60a15">
  <xsd:schema xmlns:xsd="http://www.w3.org/2001/XMLSchema" xmlns:xs="http://www.w3.org/2001/XMLSchema" xmlns:p="http://schemas.microsoft.com/office/2006/metadata/properties" xmlns:ns3="bdaf8cda-395f-4890-a10b-f4b0990d49fb" targetNamespace="http://schemas.microsoft.com/office/2006/metadata/properties" ma:root="true" ma:fieldsID="ec64f27a65da3282da0f0fc400c94024" ns3:_="">
    <xsd:import namespace="bdaf8cda-395f-4890-a10b-f4b0990d49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f8cda-395f-4890-a10b-f4b0990d49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F7CC37-4EB9-4FDF-8547-B6DFCFEDD0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f8cda-395f-4890-a10b-f4b0990d49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FFF73E-A659-4DDD-AA37-DDF8C34286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FAACE6-A727-4AF1-9FE7-0E17881F1008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bdaf8cda-395f-4890-a10b-f4b0990d49f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1159</Words>
  <Application>Microsoft Office PowerPoint</Application>
  <PresentationFormat>Široki zaslon</PresentationFormat>
  <Paragraphs>157</Paragraphs>
  <Slides>18</Slides>
  <Notes>8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Tema sustava Office</vt:lpstr>
      <vt:lpstr>Programsko ostvarenje Shorovog algoritma  u simulatoru kvantnog računala</vt:lpstr>
      <vt:lpstr>Uvod</vt:lpstr>
      <vt:lpstr>Kvantna računala</vt:lpstr>
      <vt:lpstr>Kriptosustav RSA</vt:lpstr>
      <vt:lpstr>Shorov algoritam</vt:lpstr>
      <vt:lpstr>Klasični dio</vt:lpstr>
      <vt:lpstr>Kvantni dio</vt:lpstr>
      <vt:lpstr>Primjer izvođenja</vt:lpstr>
      <vt:lpstr>Primjer izvođenja</vt:lpstr>
      <vt:lpstr>Programsko ostvarenje</vt:lpstr>
      <vt:lpstr>Programsko ostvarenje</vt:lpstr>
      <vt:lpstr>Ograničenja programskog ostvarenja</vt:lpstr>
      <vt:lpstr>Vremenska analiza simulacije</vt:lpstr>
      <vt:lpstr>Pokretanje na kvantnom računalu</vt:lpstr>
      <vt:lpstr>Pokretanje na kvantnom računalu</vt:lpstr>
      <vt:lpstr>Zaključak</vt:lpstr>
      <vt:lpstr>Literatura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Programsko ostvarenje Shorovog algoritma  u simulatoru kvantnog računala</dc:title>
  <dc:creator>Velimir Kovačić</dc:creator>
  <cp:lastModifiedBy>Velimir Kovačić</cp:lastModifiedBy>
  <cp:revision>11</cp:revision>
  <dcterms:created xsi:type="dcterms:W3CDTF">2023-06-29T14:56:46Z</dcterms:created>
  <dcterms:modified xsi:type="dcterms:W3CDTF">2023-07-04T20:50:16Z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0x01010039D63111D799764386E47AF8698C9A45</vt:lpwstr>
  </property>
</Properties>
</file>