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9"/>
  </p:notesMasterIdLst>
  <p:sldIdLst>
    <p:sldId id="256" r:id="rId2"/>
    <p:sldId id="265" r:id="rId3"/>
    <p:sldId id="257" r:id="rId4"/>
    <p:sldId id="258" r:id="rId5"/>
    <p:sldId id="266" r:id="rId6"/>
    <p:sldId id="268" r:id="rId7"/>
    <p:sldId id="267" r:id="rId8"/>
    <p:sldId id="270" r:id="rId9"/>
    <p:sldId id="269" r:id="rId10"/>
    <p:sldId id="271" r:id="rId11"/>
    <p:sldId id="272" r:id="rId12"/>
    <p:sldId id="259" r:id="rId13"/>
    <p:sldId id="260" r:id="rId14"/>
    <p:sldId id="261" r:id="rId15"/>
    <p:sldId id="262" r:id="rId16"/>
    <p:sldId id="263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32"/>
    <a:srgbClr val="00FF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16.1.2023.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2020./2021.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16.1.2023.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16.1.2023.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71A3DB-88E0-4290-2C5D-BAB945D1E55F}"/>
              </a:ext>
            </a:extLst>
          </p:cNvPr>
          <p:cNvSpPr txBox="1"/>
          <p:nvPr/>
        </p:nvSpPr>
        <p:spPr>
          <a:xfrm>
            <a:off x="4838330" y="3059668"/>
            <a:ext cx="25656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r-HR" b="1" dirty="0"/>
              <a:t>ak. god. 2022./2023.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32118-CFCA-89D7-39DF-0E52B66E5994}"/>
              </a:ext>
            </a:extLst>
          </p:cNvPr>
          <p:cNvSpPr txBox="1"/>
          <p:nvPr/>
        </p:nvSpPr>
        <p:spPr>
          <a:xfrm>
            <a:off x="2747639" y="4065973"/>
            <a:ext cx="36487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err="1"/>
              <a:t>Eventko</a:t>
            </a:r>
            <a:endParaRPr lang="hr-HR" sz="2800" b="1" dirty="0"/>
          </a:p>
          <a:p>
            <a:pPr algn="ctr"/>
            <a:endParaRPr lang="hr-HR" b="1" dirty="0"/>
          </a:p>
          <a:p>
            <a:pPr algn="ctr"/>
            <a:r>
              <a:rPr lang="hr-HR" i="1" dirty="0"/>
              <a:t>Interaktivni socijalni kalendar</a:t>
            </a:r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7F5A2-EF92-4489-2373-89D80B6B7C4A}"/>
              </a:ext>
            </a:extLst>
          </p:cNvPr>
          <p:cNvSpPr txBox="1"/>
          <p:nvPr/>
        </p:nvSpPr>
        <p:spPr>
          <a:xfrm>
            <a:off x="301841" y="6134470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837EEEFC-BFA1-BDDA-9AA8-FB5525479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A86832F-F2B3-C482-7320-2650822E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Autofit/>
          </a:bodyPr>
          <a:lstStyle/>
          <a:p>
            <a:r>
              <a:rPr lang="hr-HR" sz="3200" dirty="0">
                <a:solidFill>
                  <a:schemeClr val="bg1"/>
                </a:solidFill>
                <a:latin typeface="PrimaSans BT" panose="020B0803030604020204" pitchFamily="34" charset="0"/>
              </a:rPr>
              <a:t>Vrste korisnika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B10E8CC-9103-CB2F-FAB7-5BC90D4F1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95554"/>
            <a:ext cx="3281666" cy="4931327"/>
          </a:xfrm>
        </p:spPr>
        <p:txBody>
          <a:bodyPr/>
          <a:lstStyle/>
          <a:p>
            <a:pPr marL="0" indent="0">
              <a:buNone/>
            </a:pPr>
            <a:r>
              <a:rPr lang="hr-HR" sz="3200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Admin</a:t>
            </a:r>
            <a:endParaRPr lang="hr-HR" sz="32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  <a:p>
            <a:r>
              <a:rPr lang="hr-HR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Može sve što i moderator, a uz to:</a:t>
            </a:r>
          </a:p>
          <a:p>
            <a:pPr lvl="1"/>
            <a:r>
              <a:rPr lang="hr-HR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Promovirati korisnika u moderatora</a:t>
            </a:r>
          </a:p>
          <a:p>
            <a:pPr lvl="1"/>
            <a:r>
              <a:rPr lang="hr-HR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Brisati korisničke račune</a:t>
            </a:r>
            <a:endParaRPr lang="hr-HR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  <a:p>
            <a:endParaRPr lang="hr-HR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D2EBB3-EE33-A219-AE80-10F939439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285" y="1635142"/>
            <a:ext cx="4829747" cy="44521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0054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837EEEFC-BFA1-BDDA-9AA8-FB5525479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A86832F-F2B3-C482-7320-2650822E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Autofit/>
          </a:bodyPr>
          <a:lstStyle/>
          <a:p>
            <a:r>
              <a:rPr lang="hr-HR" sz="3200" dirty="0">
                <a:solidFill>
                  <a:schemeClr val="bg1"/>
                </a:solidFill>
                <a:latin typeface="PrimaSans BT" panose="020B0803030604020204" pitchFamily="34" charset="0"/>
              </a:rPr>
              <a:t>Isticanje korisnika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B10E8CC-9103-CB2F-FAB7-5BC90D4F1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/>
          <a:p>
            <a:r>
              <a:rPr lang="hr-HR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Svaki korisnik može označiti za evente na kojima je bio jesu li mu se sviđali ili ne</a:t>
            </a:r>
          </a:p>
          <a:p>
            <a:r>
              <a:rPr lang="hr-HR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Broj lajkova koje određeni korisnik primi je javno vidljiv</a:t>
            </a:r>
          </a:p>
          <a:p>
            <a:r>
              <a:rPr lang="hr-HR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Najaktivniji korisnici su istaknuti na Home </a:t>
            </a:r>
            <a:r>
              <a:rPr lang="hr-HR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pageu</a:t>
            </a:r>
            <a:endParaRPr lang="hr-HR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12D845-BE2D-C768-256C-48600EE51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893" y="4728885"/>
            <a:ext cx="2610214" cy="1324160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785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Lista glavnih funkcionalnih zahtjeva (</a:t>
            </a:r>
            <a:r>
              <a:rPr lang="hr-HR" dirty="0" err="1"/>
              <a:t>max</a:t>
            </a:r>
            <a:r>
              <a:rPr lang="hr-HR" dirty="0"/>
              <a:t> 1 slajd)</a:t>
            </a:r>
          </a:p>
          <a:p>
            <a:r>
              <a:rPr lang="hr-HR" dirty="0"/>
              <a:t>Nefunkcionalni i zahtjevi domene primjene (</a:t>
            </a:r>
            <a:r>
              <a:rPr lang="hr-HR" dirty="0" err="1"/>
              <a:t>max</a:t>
            </a:r>
            <a:r>
              <a:rPr lang="hr-HR" dirty="0"/>
              <a:t> 1 slajd)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Popis svih korištenih alata (za izradu programske podrške, dokumentacije, komunikaciju i upravljanje)</a:t>
            </a:r>
          </a:p>
          <a:p>
            <a:pPr lvl="1"/>
            <a:r>
              <a:rPr lang="hr-HR" dirty="0"/>
              <a:t>Poželjno staviti linkove za web stranice pojedinih</a:t>
            </a:r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Korišteni programski jezici i tehnologije</a:t>
            </a:r>
          </a:p>
          <a:p>
            <a:pPr lvl="1"/>
            <a:r>
              <a:rPr lang="hr-HR" dirty="0"/>
              <a:t>Naznačiti što je korišteno za front </a:t>
            </a:r>
            <a:r>
              <a:rPr lang="hr-HR" dirty="0" err="1"/>
              <a:t>end</a:t>
            </a:r>
            <a:r>
              <a:rPr lang="hr-HR" dirty="0"/>
              <a:t> a što za </a:t>
            </a:r>
            <a:r>
              <a:rPr lang="hr-HR" dirty="0" err="1"/>
              <a:t>back</a:t>
            </a:r>
            <a:r>
              <a:rPr lang="hr-HR" dirty="0"/>
              <a:t> </a:t>
            </a:r>
            <a:r>
              <a:rPr lang="hr-HR" dirty="0" err="1"/>
              <a:t>end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 visokoj razini apstrakcije</a:t>
            </a:r>
          </a:p>
          <a:p>
            <a:r>
              <a:rPr lang="hr-HR" dirty="0"/>
              <a:t>Obavezno staviti dijagram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Vremenska linija razvoja (specifikacija, implementacija, ispitivanje, dokumentiranje)</a:t>
            </a:r>
          </a:p>
          <a:p>
            <a:pPr lvl="1"/>
            <a:r>
              <a:rPr lang="hr-HR" dirty="0"/>
              <a:t>Poželjan grafički prikaz</a:t>
            </a:r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Raspodjela posla po članovima tima (koliko </a:t>
            </a:r>
            <a:r>
              <a:rPr lang="hr-HR" dirty="0" err="1"/>
              <a:t>developera</a:t>
            </a:r>
            <a:r>
              <a:rPr lang="hr-HR" dirty="0"/>
              <a:t>, koliko testera…)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Što je bilo dobro, a što je moglo bolje</a:t>
            </a:r>
          </a:p>
          <a:p>
            <a:pPr lvl="1"/>
            <a:r>
              <a:rPr lang="hr-HR" dirty="0"/>
              <a:t>A što se nikako ne bi smjelo ponoviti </a:t>
            </a:r>
            <a:r>
              <a:rPr lang="hr-HR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dirty="0"/>
              <a:t>Nekoliko savjeta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r-HR" dirty="0"/>
              <a:t>Zlatno pravilo dobre prezentacije: </a:t>
            </a:r>
          </a:p>
          <a:p>
            <a:pPr lvl="1"/>
            <a:r>
              <a:rPr lang="hr-HR" dirty="0"/>
              <a:t>na svakom slajdu 6 natuknica s po 6 riječi</a:t>
            </a:r>
          </a:p>
          <a:p>
            <a:r>
              <a:rPr lang="hr-HR" dirty="0"/>
              <a:t>10ak slajdova je sasvim dovoljno – istaknite samo najvažnije činjenice</a:t>
            </a:r>
          </a:p>
          <a:p>
            <a:r>
              <a:rPr lang="hr-HR" dirty="0"/>
              <a:t>Dizajn možete mijenjati po volji, ali ne smije zasjeniti sadržaj (doslovno! - sve mora biti čitko i pregledno)</a:t>
            </a:r>
          </a:p>
          <a:p>
            <a:r>
              <a:rPr lang="hr-HR" dirty="0"/>
              <a:t>Na zadnjem slajdu stavite popis članova grupe s email adresama</a:t>
            </a:r>
          </a:p>
          <a:p>
            <a:endParaRPr lang="hr-HR" dirty="0"/>
          </a:p>
          <a:p>
            <a:r>
              <a:rPr lang="hr-HR" dirty="0"/>
              <a:t>Kod izlaganja na satu:</a:t>
            </a:r>
          </a:p>
          <a:p>
            <a:pPr lvl="1"/>
            <a:r>
              <a:rPr lang="hr-HR" dirty="0"/>
              <a:t>Pokrenite sve potrebne programe i alate na računalu prije početka Vašeg izlaganja te provjerite kompatibilnost opreme!</a:t>
            </a:r>
          </a:p>
          <a:p>
            <a:pPr lvl="1"/>
            <a:r>
              <a:rPr lang="hr-HR" dirty="0"/>
              <a:t>Dobro uvježbajte prezentaciju.</a:t>
            </a:r>
          </a:p>
          <a:p>
            <a:pPr lvl="1"/>
            <a:r>
              <a:rPr lang="hr-HR" dirty="0"/>
              <a:t>Izlaganje traje najviše 15 min i sastoji se od </a:t>
            </a:r>
            <a:r>
              <a:rPr lang="hr-HR" dirty="0" err="1"/>
              <a:t>ppt</a:t>
            </a:r>
            <a:r>
              <a:rPr lang="hr-HR" dirty="0"/>
              <a:t> prezentacije, demonstracije rada aplikacije i pitanja iz publike – </a:t>
            </a:r>
            <a:r>
              <a:rPr lang="hr-HR" b="1" dirty="0"/>
              <a:t>poštujte zadani vremenski okvir!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A8797-CCE8-B183-1E32-A07DD4A9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65962-63A1-8DDA-0E99-4A16CF561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7E7B21A-D3FB-6BC5-4D41-CC5FB34C8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6480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32B1C9-698F-DA5F-6FD4-70E54AA2F413}"/>
              </a:ext>
            </a:extLst>
          </p:cNvPr>
          <p:cNvSpPr txBox="1"/>
          <p:nvPr/>
        </p:nvSpPr>
        <p:spPr>
          <a:xfrm>
            <a:off x="301841" y="6134470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😎</a:t>
            </a:r>
          </a:p>
        </p:txBody>
      </p:sp>
    </p:spTree>
    <p:extLst>
      <p:ext uri="{BB962C8B-B14F-4D97-AF65-F5344CB8AC3E}">
        <p14:creationId xmlns:p14="http://schemas.microsoft.com/office/powerpoint/2010/main" val="322744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anime-wow-sound-effect.wav"/>
          </p:stSnd>
        </p:sndAc>
      </p:transition>
    </mc:Choice>
    <mc:Fallback xmlns="">
      <p:transition spd="slow">
        <p:sndAc>
          <p:stSnd>
            <p:snd r:embed="rId4" name="anime-wow-sound-effect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837EEEFC-BFA1-BDDA-9AA8-FB5525479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A86832F-F2B3-C482-7320-2650822E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/>
          <a:lstStyle/>
          <a:p>
            <a:r>
              <a:rPr lang="hr-HR" dirty="0">
                <a:solidFill>
                  <a:schemeClr val="bg1"/>
                </a:solidFill>
                <a:latin typeface="PrimaSans BT" panose="020B0803030604020204" pitchFamily="34" charset="0"/>
              </a:rPr>
              <a:t>Što je </a:t>
            </a:r>
            <a:r>
              <a:rPr lang="hr-HR" dirty="0" err="1">
                <a:solidFill>
                  <a:schemeClr val="bg1"/>
                </a:solidFill>
                <a:latin typeface="PrimaSans BT" panose="020B0803030604020204" pitchFamily="34" charset="0"/>
              </a:rPr>
              <a:t>eventko</a:t>
            </a:r>
            <a:r>
              <a:rPr lang="hr-HR" dirty="0">
                <a:solidFill>
                  <a:schemeClr val="bg1"/>
                </a:solidFill>
                <a:latin typeface="PrimaSans BT" panose="020B0803030604020204" pitchFamily="34" charset="0"/>
              </a:rPr>
              <a:t>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BFFB04-01AA-0C77-E9BF-7680292A4C8F}"/>
              </a:ext>
            </a:extLst>
          </p:cNvPr>
          <p:cNvSpPr txBox="1"/>
          <p:nvPr/>
        </p:nvSpPr>
        <p:spPr>
          <a:xfrm>
            <a:off x="4722921" y="444547"/>
            <a:ext cx="1660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®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B10E8CC-9103-CB2F-FAB7-5BC90D4F1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/>
          <a:p>
            <a:r>
              <a:rPr lang="hr-HR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eventko</a:t>
            </a:r>
            <a:r>
              <a:rPr lang="hr-HR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je interaktivni socijalni kalendar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0589CE-E754-2A82-B20E-C7B9D5139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560743"/>
            <a:ext cx="7634796" cy="3502706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837EEEFC-BFA1-BDDA-9AA8-FB5525479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A86832F-F2B3-C482-7320-2650822E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Autofit/>
          </a:bodyPr>
          <a:lstStyle/>
          <a:p>
            <a:r>
              <a:rPr lang="hr-HR" sz="3200" dirty="0">
                <a:solidFill>
                  <a:schemeClr val="bg1"/>
                </a:solidFill>
                <a:latin typeface="PrimaSans BT" panose="020B0803030604020204" pitchFamily="34" charset="0"/>
              </a:rPr>
              <a:t>Interaktivni socijalni kalendar???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B10E8CC-9103-CB2F-FAB7-5BC90D4F1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/>
          <a:p>
            <a:r>
              <a:rPr lang="hr-HR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Svaki korisnik ima priliku stvoriti vlastite evente u kalendaru i na određene načine stupiti u interakciju s tuđim javnim, odnosno privatnim eventima</a:t>
            </a:r>
          </a:p>
          <a:p>
            <a:r>
              <a:rPr lang="hr-HR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Korisnici su dakle povezani, ali opet svatko ima izbor uređivati vlastiti kalendar po izboru</a:t>
            </a:r>
          </a:p>
          <a:p>
            <a:r>
              <a:rPr lang="hr-HR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Zbog toga korisnik nije zatrpan sadržajem drugih korisnika, kao što je to na modernim socijalnim mrežama, ali opet ima uvid u ono što drugi organiziraju</a:t>
            </a:r>
          </a:p>
        </p:txBody>
      </p:sp>
    </p:spTree>
    <p:extLst>
      <p:ext uri="{BB962C8B-B14F-4D97-AF65-F5344CB8AC3E}">
        <p14:creationId xmlns:p14="http://schemas.microsoft.com/office/powerpoint/2010/main" val="100129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837EEEFC-BFA1-BDDA-9AA8-FB5525479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A86832F-F2B3-C482-7320-2650822E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Autofit/>
          </a:bodyPr>
          <a:lstStyle/>
          <a:p>
            <a:r>
              <a:rPr lang="hr-HR" sz="3200" dirty="0">
                <a:solidFill>
                  <a:schemeClr val="bg1"/>
                </a:solidFill>
                <a:latin typeface="PrimaSans BT" panose="020B0803030604020204" pitchFamily="34" charset="0"/>
              </a:rPr>
              <a:t>Što je event?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B10E8CC-9103-CB2F-FAB7-5BC90D4F1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/>
          <a:p>
            <a:r>
              <a:rPr lang="hr-HR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Event može biti </a:t>
            </a:r>
          </a:p>
          <a:p>
            <a:pPr lvl="1"/>
            <a:r>
              <a:rPr lang="hr-HR" sz="2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Obaveza</a:t>
            </a:r>
          </a:p>
          <a:p>
            <a:pPr lvl="2"/>
            <a:r>
              <a:rPr lang="hr-HR" sz="2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Nešto što korisnik stavlja u kalendar isključivo za sebe</a:t>
            </a:r>
          </a:p>
          <a:p>
            <a:pPr lvl="1"/>
            <a:r>
              <a:rPr lang="hr-HR" sz="2800" dirty="0">
                <a:solidFill>
                  <a:srgbClr val="00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Privatni</a:t>
            </a:r>
          </a:p>
          <a:p>
            <a:pPr lvl="2"/>
            <a:r>
              <a:rPr lang="hr-HR" sz="2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Eventi namijenjeni za korisnika i njegove prijatelje</a:t>
            </a:r>
            <a:endParaRPr lang="hr-HR" sz="2400" dirty="0">
              <a:solidFill>
                <a:srgbClr val="00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  <a:p>
            <a:pPr lvl="1"/>
            <a:r>
              <a:rPr lang="hr-HR" sz="2800" dirty="0">
                <a:solidFill>
                  <a:srgbClr val="0011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Javni</a:t>
            </a:r>
          </a:p>
          <a:p>
            <a:pPr lvl="2"/>
            <a:r>
              <a:rPr lang="hr-HR" sz="2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Eventi namijenjeni za sve korisnike platforme</a:t>
            </a:r>
            <a:endParaRPr lang="hr-HR" sz="2400" dirty="0">
              <a:solidFill>
                <a:srgbClr val="00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  <a:p>
            <a:pPr lvl="2"/>
            <a:endParaRPr lang="hr-HR" sz="2400" dirty="0">
              <a:solidFill>
                <a:srgbClr val="00113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  <a:p>
            <a:pPr marL="3200400" lvl="7" indent="0">
              <a:buNone/>
            </a:pPr>
            <a:endParaRPr lang="hr-HR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A86A0-5A2D-24A7-F814-8F2423C5C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249" y="4439645"/>
            <a:ext cx="4429502" cy="2119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333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837EEEFC-BFA1-BDDA-9AA8-FB5525479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A86832F-F2B3-C482-7320-2650822E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Autofit/>
          </a:bodyPr>
          <a:lstStyle/>
          <a:p>
            <a:r>
              <a:rPr lang="hr-HR" sz="3200" dirty="0">
                <a:solidFill>
                  <a:schemeClr val="bg1"/>
                </a:solidFill>
                <a:latin typeface="PrimaSans BT" panose="020B0803030604020204" pitchFamily="34" charset="0"/>
              </a:rPr>
              <a:t>Vrste korisnika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B10E8CC-9103-CB2F-FAB7-5BC90D4F1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5554"/>
            <a:ext cx="4724585" cy="4931327"/>
          </a:xfrm>
        </p:spPr>
        <p:txBody>
          <a:bodyPr/>
          <a:lstStyle/>
          <a:p>
            <a:pPr marL="0" indent="0">
              <a:buNone/>
            </a:pPr>
            <a:r>
              <a:rPr lang="hr-HR" sz="32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Obični korisnik</a:t>
            </a:r>
          </a:p>
          <a:p>
            <a:r>
              <a:rPr lang="hr-HR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Može stvoriti sve vrste eventa</a:t>
            </a:r>
          </a:p>
          <a:p>
            <a:r>
              <a:rPr lang="hr-HR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Ocjenjivati posjećene događaje</a:t>
            </a:r>
          </a:p>
          <a:p>
            <a:r>
              <a:rPr lang="hr-HR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Prijavljivati se na događaje</a:t>
            </a:r>
          </a:p>
          <a:p>
            <a:r>
              <a:rPr lang="hr-HR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Preko nadimka dodati prijatelje</a:t>
            </a:r>
          </a:p>
          <a:p>
            <a:r>
              <a:rPr lang="hr-HR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Ukloniti prijatelje</a:t>
            </a:r>
          </a:p>
          <a:p>
            <a:r>
              <a:rPr lang="hr-HR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Blokirati korisnike</a:t>
            </a:r>
          </a:p>
          <a:p>
            <a:r>
              <a:rPr lang="hr-HR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Promijeniti nadimak profila</a:t>
            </a:r>
          </a:p>
          <a:p>
            <a:r>
              <a:rPr lang="hr-HR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Pretplatiti se na </a:t>
            </a:r>
            <a:r>
              <a:rPr lang="hr-HR" sz="2400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premium</a:t>
            </a:r>
            <a:r>
              <a:rPr lang="hr-HR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račun</a:t>
            </a:r>
          </a:p>
          <a:p>
            <a:endParaRPr lang="hr-HR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  <a:p>
            <a:endParaRPr lang="hr-HR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  <a:p>
            <a:endParaRPr lang="hr-HR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77AA20-CE23-B45A-7FC8-3A8C0EE95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229350" y="2251492"/>
            <a:ext cx="2286000" cy="3219450"/>
          </a:xfrm>
          <a:prstGeom prst="roundRect">
            <a:avLst>
              <a:gd name="adj" fmla="val 42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1084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837EEEFC-BFA1-BDDA-9AA8-FB5525479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A86832F-F2B3-C482-7320-2650822E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Autofit/>
          </a:bodyPr>
          <a:lstStyle/>
          <a:p>
            <a:r>
              <a:rPr lang="hr-HR" sz="3200" dirty="0">
                <a:solidFill>
                  <a:schemeClr val="bg1"/>
                </a:solidFill>
                <a:latin typeface="PrimaSans BT" panose="020B0803030604020204" pitchFamily="34" charset="0"/>
              </a:rPr>
              <a:t>Vrste korisnika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B10E8CC-9103-CB2F-FAB7-5BC90D4F1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5554"/>
            <a:ext cx="8355552" cy="4931327"/>
          </a:xfrm>
        </p:spPr>
        <p:txBody>
          <a:bodyPr/>
          <a:lstStyle/>
          <a:p>
            <a:pPr marL="0" indent="0">
              <a:buNone/>
            </a:pPr>
            <a:r>
              <a:rPr lang="hr-HR" sz="32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Premium korisnik</a:t>
            </a:r>
          </a:p>
          <a:p>
            <a:r>
              <a:rPr lang="hr-HR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Obični korisnik postaje Premium korisnik internetskim plaćanjem</a:t>
            </a:r>
          </a:p>
          <a:p>
            <a:r>
              <a:rPr lang="hr-HR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Može sve što i običan korisnik te uz to:</a:t>
            </a:r>
          </a:p>
          <a:p>
            <a:pPr lvl="1"/>
            <a:r>
              <a:rPr lang="hr-HR" sz="2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Promovirati vlastite događaje koji su onda preporučeni svim korisnicima</a:t>
            </a:r>
          </a:p>
          <a:p>
            <a:endParaRPr lang="hr-HR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  <a:p>
            <a:endParaRPr lang="hr-HR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  <a:p>
            <a:endParaRPr lang="hr-HR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678A1FE-118B-C251-1946-2403C51E4D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1" b="2975"/>
          <a:stretch/>
        </p:blipFill>
        <p:spPr>
          <a:xfrm>
            <a:off x="1339210" y="3301126"/>
            <a:ext cx="6465580" cy="35568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3410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837EEEFC-BFA1-BDDA-9AA8-FB5525479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A86832F-F2B3-C482-7320-2650822E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Autofit/>
          </a:bodyPr>
          <a:lstStyle/>
          <a:p>
            <a:r>
              <a:rPr lang="hr-HR" sz="3200" dirty="0">
                <a:solidFill>
                  <a:schemeClr val="bg1"/>
                </a:solidFill>
                <a:latin typeface="PrimaSans BT" panose="020B0803030604020204" pitchFamily="34" charset="0"/>
              </a:rPr>
              <a:t>Vrste korisnika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B10E8CC-9103-CB2F-FAB7-5BC90D4F1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5554"/>
            <a:ext cx="8213509" cy="4931327"/>
          </a:xfrm>
        </p:spPr>
        <p:txBody>
          <a:bodyPr/>
          <a:lstStyle/>
          <a:p>
            <a:pPr marL="0" indent="0">
              <a:buNone/>
            </a:pPr>
            <a:r>
              <a:rPr lang="hr-HR" sz="32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Moderator (</a:t>
            </a:r>
            <a:r>
              <a:rPr lang="hr-HR" sz="3200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mod</a:t>
            </a:r>
            <a:r>
              <a:rPr lang="hr-HR" sz="32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)</a:t>
            </a:r>
          </a:p>
          <a:p>
            <a:r>
              <a:rPr lang="hr-HR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Može sve što i običan korisnik te uz to:</a:t>
            </a:r>
          </a:p>
          <a:p>
            <a:pPr lvl="1"/>
            <a:r>
              <a:rPr lang="hr-HR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Suspendirati korisnika</a:t>
            </a:r>
          </a:p>
          <a:p>
            <a:pPr lvl="1"/>
            <a:r>
              <a:rPr lang="hr-HR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Uređivati oznake javnih događaja</a:t>
            </a:r>
          </a:p>
          <a:p>
            <a:pPr lvl="1"/>
            <a:r>
              <a:rPr lang="hr-HR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Brisati događaje</a:t>
            </a:r>
          </a:p>
          <a:p>
            <a:endParaRPr lang="hr-HR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  <a:p>
            <a:endParaRPr lang="hr-HR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CBFD67E-4577-834E-27C3-E16B522D31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598" y="3792646"/>
            <a:ext cx="5166803" cy="29063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320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1455</TotalTime>
  <Words>518</Words>
  <Application>Microsoft Office PowerPoint</Application>
  <PresentationFormat>On-screen Show (4:3)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Bahnschrift SemiBold SemiConden</vt:lpstr>
      <vt:lpstr>Calibri</vt:lpstr>
      <vt:lpstr>Century Gothic</vt:lpstr>
      <vt:lpstr>Courier New</vt:lpstr>
      <vt:lpstr>Franklin Gothic Book</vt:lpstr>
      <vt:lpstr>PrimaSans BT</vt:lpstr>
      <vt:lpstr>Wingdings</vt:lpstr>
      <vt:lpstr>PROGI-template</vt:lpstr>
      <vt:lpstr>PowerPoint Presentation</vt:lpstr>
      <vt:lpstr>PowerPoint Presentation</vt:lpstr>
      <vt:lpstr>Sadržaj</vt:lpstr>
      <vt:lpstr>Što je eventko ?</vt:lpstr>
      <vt:lpstr>Interaktivni socijalni kalendar???</vt:lpstr>
      <vt:lpstr>Što je event?</vt:lpstr>
      <vt:lpstr>Vrste korisnika</vt:lpstr>
      <vt:lpstr>Vrste korisnika</vt:lpstr>
      <vt:lpstr>Vrste korisnika</vt:lpstr>
      <vt:lpstr>Vrste korisnika</vt:lpstr>
      <vt:lpstr>Isticanje korisnika</vt:lpstr>
      <vt:lpstr>Pregled zahtjeva</vt:lpstr>
      <vt:lpstr>Korišteni alati i tehnologije</vt:lpstr>
      <vt:lpstr>Arhitektura sustava</vt:lpstr>
      <vt:lpstr>Organizacija rada</vt:lpstr>
      <vt:lpstr>Naučene lekcije</vt:lpstr>
      <vt:lpstr>Nekoliko savjeta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Jakov Krčadinac</cp:lastModifiedBy>
  <cp:revision>27</cp:revision>
  <dcterms:created xsi:type="dcterms:W3CDTF">2016-01-18T13:10:52Z</dcterms:created>
  <dcterms:modified xsi:type="dcterms:W3CDTF">2023-01-16T00:43:32Z</dcterms:modified>
</cp:coreProperties>
</file>