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15"/>
  </p:notesMasterIdLst>
  <p:sldIdLst>
    <p:sldId id="256" r:id="rId2"/>
    <p:sldId id="265" r:id="rId3"/>
    <p:sldId id="257" r:id="rId4"/>
    <p:sldId id="258" r:id="rId5"/>
    <p:sldId id="266" r:id="rId6"/>
    <p:sldId id="268" r:id="rId7"/>
    <p:sldId id="267" r:id="rId8"/>
    <p:sldId id="259" r:id="rId9"/>
    <p:sldId id="260" r:id="rId10"/>
    <p:sldId id="261" r:id="rId11"/>
    <p:sldId id="262" r:id="rId12"/>
    <p:sldId id="263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132"/>
    <a:srgbClr val="00FF9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701" y="-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15.1.2023.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2A737799-F072-47E1-A678-5CE12F097D06}"/>
              </a:ext>
            </a:extLst>
          </p:cNvPr>
          <p:cNvSpPr/>
          <p:nvPr/>
        </p:nvSpPr>
        <p:spPr>
          <a:xfrm flipH="1">
            <a:off x="4496837" y="4722829"/>
            <a:ext cx="4644854" cy="2135171"/>
          </a:xfrm>
          <a:prstGeom prst="rtTriangle">
            <a:avLst/>
          </a:prstGeom>
          <a:blipFill dpi="0" rotWithShape="0">
            <a:blip r:embed="rId2"/>
            <a:srcRect/>
            <a:tile tx="0" ty="-393700" sx="100000" sy="100000" flip="none" algn="tl"/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2387600"/>
          </a:xfrm>
        </p:spPr>
        <p:txBody>
          <a:bodyPr lIns="252000" tIns="46800" rIns="252000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A13A86-3F68-4CBB-B661-B96A001B15BE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AA1C2-ED49-4B0D-9C5A-6D47DFC70771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FC8746-DFC2-4DDF-B034-CED2ACE15704}"/>
                </a:ext>
              </a:extLst>
            </p:cNvPr>
            <p:cNvSpPr/>
            <p:nvPr userDrawn="1"/>
          </p:nvSpPr>
          <p:spPr>
            <a:xfrm rot="16200000">
              <a:off x="514859" y="-51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4884E1-E6D8-48CB-B7A9-438FB51C78F5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2F5CBCA-0AB8-4B6A-8A03-C549C7F3A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9000"/>
          </a:blip>
          <a:srcRect l="13474" t="23715" r="15700" b="21450"/>
          <a:stretch/>
        </p:blipFill>
        <p:spPr>
          <a:xfrm>
            <a:off x="7499927" y="308066"/>
            <a:ext cx="1416947" cy="68400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4A50E9-593B-484E-BBFD-7D99ADECD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2"/>
          <a:stretch/>
        </p:blipFill>
        <p:spPr>
          <a:xfrm>
            <a:off x="733522" y="666730"/>
            <a:ext cx="2771150" cy="2736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779F65-BFE6-4D96-B824-8575890A4185}"/>
              </a:ext>
            </a:extLst>
          </p:cNvPr>
          <p:cNvSpPr txBox="1"/>
          <p:nvPr/>
        </p:nvSpPr>
        <p:spPr>
          <a:xfrm>
            <a:off x="4422375" y="2526976"/>
            <a:ext cx="4036333" cy="8757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Programsko</a:t>
            </a:r>
            <a:r>
              <a:rPr lang="en-US" sz="2000" b="1" cap="small" dirty="0">
                <a:solidFill>
                  <a:srgbClr val="363636"/>
                </a:solidFill>
                <a:latin typeface="Century Gothic" panose="020B0502020202020204" pitchFamily="34" charset="0"/>
              </a:rPr>
              <a:t> </a:t>
            </a: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inženjerstvo</a:t>
            </a:r>
            <a:endParaRPr lang="en-US" sz="2000" b="1" cap="small" dirty="0">
              <a:solidFill>
                <a:srgbClr val="363636"/>
              </a:solidFill>
              <a:latin typeface="Century Gothic" panose="020B0502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hr-HR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         </a:t>
            </a:r>
            <a:r>
              <a:rPr lang="en-US" sz="1600" b="1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ak</a:t>
            </a:r>
            <a:r>
              <a:rPr lang="en-US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. god. 2020./2021.</a:t>
            </a:r>
            <a:endParaRPr lang="hr-HR" sz="1600" b="1" dirty="0">
              <a:solidFill>
                <a:srgbClr val="363636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4D68C4-3DFA-4D90-89DF-550D8FB0DB2C}"/>
              </a:ext>
            </a:extLst>
          </p:cNvPr>
          <p:cNvGrpSpPr/>
          <p:nvPr/>
        </p:nvGrpSpPr>
        <p:grpSpPr>
          <a:xfrm>
            <a:off x="8541834" y="2712985"/>
            <a:ext cx="602166" cy="689744"/>
            <a:chOff x="8541834" y="2712985"/>
            <a:chExt cx="602166" cy="6897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91C753-BAAB-4424-9E32-3F1432529749}"/>
                </a:ext>
              </a:extLst>
            </p:cNvPr>
            <p:cNvSpPr/>
            <p:nvPr userDrawn="1"/>
          </p:nvSpPr>
          <p:spPr>
            <a:xfrm>
              <a:off x="9000000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6BC744-DC4B-4A55-B6FA-A711EC8ACF52}"/>
                </a:ext>
              </a:extLst>
            </p:cNvPr>
            <p:cNvSpPr/>
            <p:nvPr userDrawn="1"/>
          </p:nvSpPr>
          <p:spPr>
            <a:xfrm>
              <a:off x="8772874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A3319-80CC-4953-81CC-A4C7D5063739}"/>
                </a:ext>
              </a:extLst>
            </p:cNvPr>
            <p:cNvSpPr/>
            <p:nvPr userDrawn="1"/>
          </p:nvSpPr>
          <p:spPr>
            <a:xfrm>
              <a:off x="8541834" y="2712985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B169C9B-ABD9-49DB-8ECD-EBB51008CF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0606" t="17629" r="15252" b="19248"/>
          <a:stretch/>
        </p:blipFill>
        <p:spPr>
          <a:xfrm>
            <a:off x="6472518" y="270901"/>
            <a:ext cx="836453" cy="82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E60C55-0B9A-415C-B973-238B00D9203B}"/>
              </a:ext>
            </a:extLst>
          </p:cNvPr>
          <p:cNvSpPr txBox="1"/>
          <p:nvPr/>
        </p:nvSpPr>
        <p:spPr>
          <a:xfrm>
            <a:off x="6472518" y="1130608"/>
            <a:ext cx="259772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100" b="0" dirty="0"/>
              <a:t>Zavod za elektroniku, mikroelektroniku, računalne i inteligentne sustave</a:t>
            </a:r>
          </a:p>
        </p:txBody>
      </p:sp>
    </p:spTree>
    <p:extLst>
      <p:ext uri="{BB962C8B-B14F-4D97-AF65-F5344CB8AC3E}">
        <p14:creationId xmlns:p14="http://schemas.microsoft.com/office/powerpoint/2010/main" val="317721124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alphaModFix amt="10000"/>
            <a:lum/>
          </a:blip>
          <a:srcRect/>
          <a:stretch>
            <a:fillRect l="85000" t="93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D65BC3-0390-487E-9343-57013C37910B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  <a:solidFill>
            <a:srgbClr val="FFB4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4361EC-AED8-4B86-B0D1-15361ACD5BB7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7164C5-7F89-48EA-9906-0AF23BCC4882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0D0D9E-702E-4495-B908-117D903BB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2"/>
          <a:stretch/>
        </p:blipFill>
        <p:spPr>
          <a:xfrm>
            <a:off x="7680632" y="120349"/>
            <a:ext cx="1276193" cy="1260000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E68E431-7FC2-47FC-A826-4B794B28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B4F37E-A6B4-4A59-A76A-E67F5B42B7AF}"/>
              </a:ext>
            </a:extLst>
          </p:cNvPr>
          <p:cNvCxnSpPr>
            <a:cxnSpLocks/>
          </p:cNvCxnSpPr>
          <p:nvPr/>
        </p:nvCxnSpPr>
        <p:spPr>
          <a:xfrm flipH="1">
            <a:off x="1071418" y="4581245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5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 sz="22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Franklin Gothic Book" panose="020B0503020102020204" pitchFamily="34" charset="0"/>
              <a:buChar char="―"/>
              <a:defRPr sz="1600"/>
            </a:lvl4pPr>
            <a:lvl5pPr marL="2057400" indent="-2286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4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050AD4-29D0-47EA-9708-82FD8FAF1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C09F13D-5F40-4714-BA42-EFC264DE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5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43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"/>
            <a:ext cx="9144000" cy="1124744"/>
          </a:xfrm>
          <a:solidFill>
            <a:schemeClr val="bg1"/>
          </a:solidFill>
        </p:spPr>
        <p:txBody>
          <a:bodyPr/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997200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/>
              <a:t>Click to edit Master subtitle style</a:t>
            </a:r>
            <a:endParaRPr lang="hr-HR" noProof="0" dirty="0"/>
          </a:p>
        </p:txBody>
      </p:sp>
      <p:sp>
        <p:nvSpPr>
          <p:cNvPr id="170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8" y="5597395"/>
            <a:ext cx="619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9297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15.1.2023.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3282859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15.1.2023.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805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71A3DB-88E0-4290-2C5D-BAB945D1E55F}"/>
              </a:ext>
            </a:extLst>
          </p:cNvPr>
          <p:cNvSpPr txBox="1"/>
          <p:nvPr/>
        </p:nvSpPr>
        <p:spPr>
          <a:xfrm>
            <a:off x="4838330" y="3059668"/>
            <a:ext cx="256564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r-HR" b="1" dirty="0"/>
              <a:t>ak. god. 2022./2023.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32118-CFCA-89D7-39DF-0E52B66E5994}"/>
              </a:ext>
            </a:extLst>
          </p:cNvPr>
          <p:cNvSpPr txBox="1"/>
          <p:nvPr/>
        </p:nvSpPr>
        <p:spPr>
          <a:xfrm>
            <a:off x="2747639" y="4065973"/>
            <a:ext cx="36487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800" b="1" dirty="0" err="1"/>
              <a:t>Eventko</a:t>
            </a:r>
            <a:endParaRPr lang="hr-HR" sz="2800" b="1" dirty="0"/>
          </a:p>
          <a:p>
            <a:pPr algn="ctr"/>
            <a:endParaRPr lang="hr-HR" b="1" dirty="0"/>
          </a:p>
          <a:p>
            <a:pPr algn="ctr"/>
            <a:r>
              <a:rPr lang="hr-HR" i="1" dirty="0"/>
              <a:t>Interaktivni socijalni kalendar</a:t>
            </a:r>
            <a:endParaRPr lang="en-US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57F5A2-EF92-4489-2373-89D80B6B7C4A}"/>
              </a:ext>
            </a:extLst>
          </p:cNvPr>
          <p:cNvSpPr txBox="1"/>
          <p:nvPr/>
        </p:nvSpPr>
        <p:spPr>
          <a:xfrm>
            <a:off x="301841" y="6134470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😞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76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Na visokoj razini apstrakcije</a:t>
            </a:r>
          </a:p>
          <a:p>
            <a:r>
              <a:rPr lang="hr-HR" dirty="0"/>
              <a:t>Obavezno staviti dijagram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57354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Vremenska linija razvoja (specifikacija, implementacija, ispitivanje, dokumentiranje)</a:t>
            </a:r>
          </a:p>
          <a:p>
            <a:pPr lvl="1"/>
            <a:r>
              <a:rPr lang="hr-HR" dirty="0"/>
              <a:t>Poželjan grafički prikaz</a:t>
            </a:r>
          </a:p>
          <a:p>
            <a:pPr marL="457200" lvl="1" indent="0">
              <a:buNone/>
            </a:pPr>
            <a:endParaRPr lang="hr-HR" dirty="0"/>
          </a:p>
          <a:p>
            <a:r>
              <a:rPr lang="hr-HR" dirty="0"/>
              <a:t>Raspodjela posla po članovima tima (koliko </a:t>
            </a:r>
            <a:r>
              <a:rPr lang="hr-HR" dirty="0" err="1"/>
              <a:t>developera</a:t>
            </a:r>
            <a:r>
              <a:rPr lang="hr-HR" dirty="0"/>
              <a:t>, koliko testera…)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85223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Naučene lekcije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Što je bilo dobro, a što je moglo bolje</a:t>
            </a:r>
          </a:p>
          <a:p>
            <a:pPr lvl="1"/>
            <a:r>
              <a:rPr lang="hr-HR" dirty="0"/>
              <a:t>A što se nikako ne bi smjelo ponoviti </a:t>
            </a:r>
            <a:r>
              <a:rPr lang="hr-HR" dirty="0">
                <a:sym typeface="Wingdings" panose="05000000000000000000" pitchFamily="2" charset="2"/>
              </a:rPr>
              <a:t></a:t>
            </a:r>
          </a:p>
          <a:p>
            <a:pPr lvl="1"/>
            <a:endParaRPr lang="hr-HR" dirty="0">
              <a:sym typeface="Wingdings" panose="05000000000000000000" pitchFamily="2" charset="2"/>
            </a:endParaRP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8259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i="1" dirty="0"/>
              <a:t>Nekoliko savjeta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r-HR" dirty="0"/>
              <a:t>Zlatno pravilo dobre prezentacije: </a:t>
            </a:r>
          </a:p>
          <a:p>
            <a:pPr lvl="1"/>
            <a:r>
              <a:rPr lang="hr-HR" dirty="0"/>
              <a:t>na svakom slajdu 6 natuknica s po 6 riječi</a:t>
            </a:r>
          </a:p>
          <a:p>
            <a:r>
              <a:rPr lang="hr-HR" dirty="0"/>
              <a:t>10ak slajdova je sasvim dovoljno – istaknite samo najvažnije činjenice</a:t>
            </a:r>
          </a:p>
          <a:p>
            <a:r>
              <a:rPr lang="hr-HR" dirty="0"/>
              <a:t>Dizajn možete mijenjati po volji, ali ne smije zasjeniti sadržaj (doslovno! - sve mora biti čitko i pregledno)</a:t>
            </a:r>
          </a:p>
          <a:p>
            <a:r>
              <a:rPr lang="hr-HR" dirty="0"/>
              <a:t>Na zadnjem slajdu stavite popis članova grupe s email adresama</a:t>
            </a:r>
          </a:p>
          <a:p>
            <a:endParaRPr lang="hr-HR" dirty="0"/>
          </a:p>
          <a:p>
            <a:r>
              <a:rPr lang="hr-HR" dirty="0"/>
              <a:t>Kod izlaganja na satu:</a:t>
            </a:r>
          </a:p>
          <a:p>
            <a:pPr lvl="1"/>
            <a:r>
              <a:rPr lang="hr-HR" dirty="0"/>
              <a:t>Pokrenite sve potrebne programe i alate na računalu prije početka Vašeg izlaganja te provjerite kompatibilnost opreme!</a:t>
            </a:r>
          </a:p>
          <a:p>
            <a:pPr lvl="1"/>
            <a:r>
              <a:rPr lang="hr-HR" dirty="0"/>
              <a:t>Dobro uvježbajte prezentaciju.</a:t>
            </a:r>
          </a:p>
          <a:p>
            <a:pPr lvl="1"/>
            <a:r>
              <a:rPr lang="hr-HR" dirty="0"/>
              <a:t>Izlaganje traje najviše 15 min i sastoji se od </a:t>
            </a:r>
            <a:r>
              <a:rPr lang="hr-HR" dirty="0" err="1"/>
              <a:t>ppt</a:t>
            </a:r>
            <a:r>
              <a:rPr lang="hr-HR" dirty="0"/>
              <a:t> prezentacije, demonstracije rada aplikacije i pitanja iz publike – </a:t>
            </a:r>
            <a:r>
              <a:rPr lang="hr-HR" b="1" dirty="0"/>
              <a:t>poštujte zadani vremenski okvir!</a:t>
            </a: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41737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A8797-CCE8-B183-1E32-A07DD4A98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65962-63A1-8DDA-0E99-4A16CF561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7E7B21A-D3FB-6BC5-4D41-CC5FB34C85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64807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32B1C9-698F-DA5F-6FD4-70E54AA2F413}"/>
              </a:ext>
            </a:extLst>
          </p:cNvPr>
          <p:cNvSpPr txBox="1"/>
          <p:nvPr/>
        </p:nvSpPr>
        <p:spPr>
          <a:xfrm>
            <a:off x="301841" y="6134470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😎</a:t>
            </a:r>
          </a:p>
        </p:txBody>
      </p:sp>
    </p:spTree>
    <p:extLst>
      <p:ext uri="{BB962C8B-B14F-4D97-AF65-F5344CB8AC3E}">
        <p14:creationId xmlns:p14="http://schemas.microsoft.com/office/powerpoint/2010/main" val="322744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anime-wow-sound-effect.wav"/>
          </p:stSnd>
        </p:sndAc>
      </p:transition>
    </mc:Choice>
    <mc:Fallback xmlns="">
      <p:transition spd="slow">
        <p:sndAc>
          <p:stSnd>
            <p:snd r:embed="rId4" name="anime-wow-sound-effect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  <a:p>
            <a:r>
              <a:rPr lang="hr-HR" dirty="0"/>
              <a:t>Pregled zahtjeva</a:t>
            </a:r>
          </a:p>
          <a:p>
            <a:r>
              <a:rPr lang="hr-HR" dirty="0"/>
              <a:t>Korišteni alati i tehnologije</a:t>
            </a:r>
          </a:p>
          <a:p>
            <a:r>
              <a:rPr lang="hr-HR" dirty="0"/>
              <a:t>Arhitektura</a:t>
            </a:r>
          </a:p>
          <a:p>
            <a:r>
              <a:rPr lang="hr-HR" dirty="0"/>
              <a:t>Organizacija rada </a:t>
            </a:r>
          </a:p>
          <a:p>
            <a:r>
              <a:rPr lang="hr-HR" dirty="0"/>
              <a:t>Iskustva</a:t>
            </a:r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837EEEFC-BFA1-BDDA-9AA8-FB5525479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AA86832F-F2B3-C482-7320-2650822E5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/>
          <a:lstStyle/>
          <a:p>
            <a:r>
              <a:rPr lang="hr-HR" dirty="0">
                <a:solidFill>
                  <a:schemeClr val="bg1"/>
                </a:solidFill>
                <a:latin typeface="PrimaSans BT" panose="020B0803030604020204" pitchFamily="34" charset="0"/>
              </a:rPr>
              <a:t>Što je </a:t>
            </a:r>
            <a:r>
              <a:rPr lang="hr-HR" dirty="0" err="1">
                <a:solidFill>
                  <a:schemeClr val="bg1"/>
                </a:solidFill>
                <a:latin typeface="PrimaSans BT" panose="020B0803030604020204" pitchFamily="34" charset="0"/>
              </a:rPr>
              <a:t>eventko</a:t>
            </a:r>
            <a:r>
              <a:rPr lang="hr-HR" dirty="0">
                <a:solidFill>
                  <a:schemeClr val="bg1"/>
                </a:solidFill>
                <a:latin typeface="PrimaSans BT" panose="020B0803030604020204" pitchFamily="34" charset="0"/>
              </a:rPr>
              <a:t> 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BFFB04-01AA-0C77-E9BF-7680292A4C8F}"/>
              </a:ext>
            </a:extLst>
          </p:cNvPr>
          <p:cNvSpPr txBox="1"/>
          <p:nvPr/>
        </p:nvSpPr>
        <p:spPr>
          <a:xfrm>
            <a:off x="4722921" y="444547"/>
            <a:ext cx="1660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®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B10E8CC-9103-CB2F-FAB7-5BC90D4F1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/>
          <a:p>
            <a:r>
              <a:rPr lang="hr-HR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eventko</a:t>
            </a:r>
            <a:r>
              <a:rPr lang="hr-HR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je interaktivni socijalni kalendar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0589CE-E754-2A82-B20E-C7B9D5139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560743"/>
            <a:ext cx="7634796" cy="3502706"/>
          </a:xfrm>
          <a:prstGeom prst="rect">
            <a:avLst/>
          </a:prstGeom>
          <a:ln w="38100" cap="sq">
            <a:solidFill>
              <a:srgbClr val="FFFF00"/>
            </a:solidFill>
            <a:prstDash val="solid"/>
            <a:miter lim="800000"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890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837EEEFC-BFA1-BDDA-9AA8-FB5525479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AA86832F-F2B3-C482-7320-2650822E5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Autofit/>
          </a:bodyPr>
          <a:lstStyle/>
          <a:p>
            <a:r>
              <a:rPr lang="hr-HR" sz="3200" dirty="0">
                <a:solidFill>
                  <a:schemeClr val="bg1"/>
                </a:solidFill>
                <a:latin typeface="PrimaSans BT" panose="020B0803030604020204" pitchFamily="34" charset="0"/>
              </a:rPr>
              <a:t>Interaktivni socijalni kalendar???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B10E8CC-9103-CB2F-FAB7-5BC90D4F1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/>
          <a:p>
            <a:r>
              <a:rPr lang="hr-HR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Svaki korisnik ima priliku stvoriti vlastite evente u kalendaru i na određene načine stupiti u interakciju s tuđim javnim, odnosno privatnim eventima</a:t>
            </a:r>
          </a:p>
          <a:p>
            <a:r>
              <a:rPr lang="hr-HR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Korisnici su dakle povezani, ali opet svatko ima izbor uređivati vlastiti kalendar po izboru</a:t>
            </a:r>
          </a:p>
          <a:p>
            <a:r>
              <a:rPr lang="hr-HR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Zbog toga korisnik nije zatrpan sadržajem drugih korisnika, kao što je to na modernim socijalnim mrežama, ali opet ima uvid u ono što drugi organiziraju</a:t>
            </a:r>
          </a:p>
        </p:txBody>
      </p:sp>
    </p:spTree>
    <p:extLst>
      <p:ext uri="{BB962C8B-B14F-4D97-AF65-F5344CB8AC3E}">
        <p14:creationId xmlns:p14="http://schemas.microsoft.com/office/powerpoint/2010/main" val="100129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837EEEFC-BFA1-BDDA-9AA8-FB5525479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AA86832F-F2B3-C482-7320-2650822E5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Autofit/>
          </a:bodyPr>
          <a:lstStyle/>
          <a:p>
            <a:r>
              <a:rPr lang="hr-HR" sz="3200" dirty="0">
                <a:solidFill>
                  <a:schemeClr val="bg1"/>
                </a:solidFill>
                <a:latin typeface="PrimaSans BT" panose="020B0803030604020204" pitchFamily="34" charset="0"/>
              </a:rPr>
              <a:t>Što je event?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B10E8CC-9103-CB2F-FAB7-5BC90D4F1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/>
          <a:p>
            <a:r>
              <a:rPr lang="hr-HR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Event može biti </a:t>
            </a:r>
          </a:p>
          <a:p>
            <a:pPr lvl="1"/>
            <a:r>
              <a:rPr lang="hr-HR" sz="28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anose="020B0502040204020203" pitchFamily="34" charset="0"/>
              </a:rPr>
              <a:t>Obaveza</a:t>
            </a:r>
          </a:p>
          <a:p>
            <a:pPr lvl="2"/>
            <a:r>
              <a:rPr lang="hr-HR" sz="20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Nešto što korisnik stavlja u kalendar isključivo za sebe</a:t>
            </a:r>
          </a:p>
          <a:p>
            <a:pPr lvl="1"/>
            <a:r>
              <a:rPr lang="hr-HR" sz="2800" dirty="0">
                <a:solidFill>
                  <a:srgbClr val="00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anose="020B0502040204020203" pitchFamily="34" charset="0"/>
              </a:rPr>
              <a:t>Privatni</a:t>
            </a:r>
          </a:p>
          <a:p>
            <a:pPr lvl="2"/>
            <a:r>
              <a:rPr lang="hr-HR" sz="20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Eventi namijenjeni za korisnika i njegove prijatelje</a:t>
            </a:r>
            <a:endParaRPr lang="hr-HR" sz="2400" dirty="0">
              <a:solidFill>
                <a:srgbClr val="00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SemiConden" panose="020B0502040204020203" pitchFamily="34" charset="0"/>
            </a:endParaRPr>
          </a:p>
          <a:p>
            <a:pPr lvl="1"/>
            <a:r>
              <a:rPr lang="hr-HR" sz="2800" dirty="0">
                <a:solidFill>
                  <a:srgbClr val="0011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anose="020B0502040204020203" pitchFamily="34" charset="0"/>
              </a:rPr>
              <a:t>Javni</a:t>
            </a:r>
          </a:p>
          <a:p>
            <a:pPr lvl="2"/>
            <a:r>
              <a:rPr lang="hr-HR" sz="20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Eventi namijenjeni za sve korisnike platforme</a:t>
            </a:r>
            <a:endParaRPr lang="hr-HR" sz="2400" dirty="0">
              <a:solidFill>
                <a:srgbClr val="00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SemiConden" panose="020B0502040204020203" pitchFamily="34" charset="0"/>
            </a:endParaRPr>
          </a:p>
          <a:p>
            <a:pPr lvl="2"/>
            <a:endParaRPr lang="hr-HR" sz="2400" dirty="0">
              <a:solidFill>
                <a:srgbClr val="00113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SemiConden" panose="020B0502040204020203" pitchFamily="34" charset="0"/>
            </a:endParaRPr>
          </a:p>
          <a:p>
            <a:pPr marL="3200400" lvl="7" indent="0">
              <a:buNone/>
            </a:pPr>
            <a:endParaRPr lang="hr-HR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9A86A0-5A2D-24A7-F814-8F2423C5C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249" y="4439645"/>
            <a:ext cx="4429502" cy="21198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3334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837EEEFC-BFA1-BDDA-9AA8-FB5525479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AA86832F-F2B3-C482-7320-2650822E5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Autofit/>
          </a:bodyPr>
          <a:lstStyle/>
          <a:p>
            <a:r>
              <a:rPr lang="hr-HR" sz="3200" dirty="0">
                <a:solidFill>
                  <a:schemeClr val="bg1"/>
                </a:solidFill>
                <a:latin typeface="PrimaSans BT" panose="020B0803030604020204" pitchFamily="34" charset="0"/>
              </a:rPr>
              <a:t>Vrste korisnika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B10E8CC-9103-CB2F-FAB7-5BC90D4F1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95554"/>
            <a:ext cx="4724585" cy="4931327"/>
          </a:xfrm>
        </p:spPr>
        <p:txBody>
          <a:bodyPr/>
          <a:lstStyle/>
          <a:p>
            <a:pPr marL="0" indent="0">
              <a:buNone/>
            </a:pPr>
            <a:r>
              <a:rPr lang="hr-HR" sz="32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Obični korisnik</a:t>
            </a:r>
          </a:p>
          <a:p>
            <a:r>
              <a:rPr lang="hr-HR" sz="24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Može stvoriti sve vrste eventa</a:t>
            </a:r>
          </a:p>
          <a:p>
            <a:r>
              <a:rPr lang="hr-HR" sz="24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Ocjenjivati posjećene događaje</a:t>
            </a:r>
          </a:p>
          <a:p>
            <a:r>
              <a:rPr lang="hr-HR" sz="24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Prijavljivati se na događaje</a:t>
            </a:r>
          </a:p>
          <a:p>
            <a:r>
              <a:rPr lang="hr-HR" sz="24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Preko nadimka dodati prijatelje</a:t>
            </a:r>
          </a:p>
          <a:p>
            <a:r>
              <a:rPr lang="hr-HR" sz="24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Ukloniti prijatelje</a:t>
            </a:r>
          </a:p>
          <a:p>
            <a:r>
              <a:rPr lang="hr-HR" sz="24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Blokirati korisnike</a:t>
            </a:r>
          </a:p>
          <a:p>
            <a:r>
              <a:rPr lang="hr-HR" sz="24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Promijeniti nadimak profila</a:t>
            </a:r>
          </a:p>
          <a:p>
            <a:r>
              <a:rPr lang="hr-HR" sz="24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Pretplatiti se na </a:t>
            </a:r>
            <a:r>
              <a:rPr lang="hr-HR" sz="2400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premium</a:t>
            </a:r>
            <a:r>
              <a:rPr lang="hr-HR" sz="24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račun</a:t>
            </a:r>
          </a:p>
          <a:p>
            <a:endParaRPr lang="hr-HR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  <a:p>
            <a:endParaRPr lang="hr-HR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  <a:p>
            <a:endParaRPr lang="hr-HR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77AA20-CE23-B45A-7FC8-3A8C0EE95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229350" y="2251492"/>
            <a:ext cx="2286000" cy="3219450"/>
          </a:xfrm>
          <a:prstGeom prst="roundRect">
            <a:avLst>
              <a:gd name="adj" fmla="val 423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1084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5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5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5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zahtjeva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Lista glavnih funkcionalnih zahtjeva (</a:t>
            </a:r>
            <a:r>
              <a:rPr lang="hr-HR" dirty="0" err="1"/>
              <a:t>max</a:t>
            </a:r>
            <a:r>
              <a:rPr lang="hr-HR" dirty="0"/>
              <a:t> 1 slajd)</a:t>
            </a:r>
          </a:p>
          <a:p>
            <a:r>
              <a:rPr lang="hr-HR" dirty="0"/>
              <a:t>Nefunkcionalni i zahtjevi domene primjene (</a:t>
            </a:r>
            <a:r>
              <a:rPr lang="hr-HR" dirty="0" err="1"/>
              <a:t>max</a:t>
            </a:r>
            <a:r>
              <a:rPr lang="hr-HR" dirty="0"/>
              <a:t> 1 slajd)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61375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Popis svih korištenih alata (za izradu programske podrške, dokumentacije, komunikaciju i upravljanje)</a:t>
            </a:r>
          </a:p>
          <a:p>
            <a:pPr lvl="1"/>
            <a:r>
              <a:rPr lang="hr-HR" dirty="0"/>
              <a:t>Poželjno staviti linkove za web stranice pojedinih</a:t>
            </a:r>
          </a:p>
          <a:p>
            <a:pPr marL="457200" lvl="1" indent="0">
              <a:buNone/>
            </a:pPr>
            <a:endParaRPr lang="hr-HR" dirty="0"/>
          </a:p>
          <a:p>
            <a:r>
              <a:rPr lang="hr-HR" dirty="0"/>
              <a:t>Korišteni programski jezici i tehnologije</a:t>
            </a:r>
          </a:p>
          <a:p>
            <a:pPr lvl="1"/>
            <a:r>
              <a:rPr lang="hr-HR" dirty="0"/>
              <a:t>Naznačiti što je korišteno za front </a:t>
            </a:r>
            <a:r>
              <a:rPr lang="hr-HR" dirty="0" err="1"/>
              <a:t>end</a:t>
            </a:r>
            <a:r>
              <a:rPr lang="hr-HR" dirty="0"/>
              <a:t> a što za </a:t>
            </a:r>
            <a:r>
              <a:rPr lang="hr-HR" dirty="0" err="1"/>
              <a:t>back</a:t>
            </a:r>
            <a:r>
              <a:rPr lang="hr-HR" dirty="0"/>
              <a:t> </a:t>
            </a:r>
            <a:r>
              <a:rPr lang="hr-HR" dirty="0" err="1"/>
              <a:t>end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89772446"/>
      </p:ext>
    </p:extLst>
  </p:cSld>
  <p:clrMapOvr>
    <a:masterClrMapping/>
  </p:clrMapOvr>
</p:sld>
</file>

<file path=ppt/theme/theme1.xml><?xml version="1.0" encoding="utf-8"?>
<a:theme xmlns:a="http://schemas.openxmlformats.org/drawingml/2006/main" name="PROGI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I-template.potm" id="{58E78474-FDB4-4359-98C4-259EEF8E4D43}" vid="{A98D19B1-8675-4930-BF13-63F2BBFA5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01_Uvod_19-1</Template>
  <TotalTime>1369</TotalTime>
  <Words>409</Words>
  <Application>Microsoft Office PowerPoint</Application>
  <PresentationFormat>On-screen Show (4:3)</PresentationFormat>
  <Paragraphs>76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Bahnschrift SemiBold SemiConden</vt:lpstr>
      <vt:lpstr>Calibri</vt:lpstr>
      <vt:lpstr>Century Gothic</vt:lpstr>
      <vt:lpstr>Courier New</vt:lpstr>
      <vt:lpstr>Franklin Gothic Book</vt:lpstr>
      <vt:lpstr>PrimaSans BT</vt:lpstr>
      <vt:lpstr>Wingdings</vt:lpstr>
      <vt:lpstr>PROGI-template</vt:lpstr>
      <vt:lpstr>PowerPoint Presentation</vt:lpstr>
      <vt:lpstr>PowerPoint Presentation</vt:lpstr>
      <vt:lpstr>Sadržaj</vt:lpstr>
      <vt:lpstr>Što je eventko ?</vt:lpstr>
      <vt:lpstr>Interaktivni socijalni kalendar???</vt:lpstr>
      <vt:lpstr>Što je event?</vt:lpstr>
      <vt:lpstr>Vrste korisnika</vt:lpstr>
      <vt:lpstr>Pregled zahtjeva</vt:lpstr>
      <vt:lpstr>Korišteni alati i tehnologije</vt:lpstr>
      <vt:lpstr>Arhitektura sustava</vt:lpstr>
      <vt:lpstr>Organizacija rada</vt:lpstr>
      <vt:lpstr>Naučene lekcije</vt:lpstr>
      <vt:lpstr>Nekoliko savjeta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Jakov Krčadinac</cp:lastModifiedBy>
  <cp:revision>23</cp:revision>
  <dcterms:created xsi:type="dcterms:W3CDTF">2016-01-18T13:10:52Z</dcterms:created>
  <dcterms:modified xsi:type="dcterms:W3CDTF">2023-01-15T17:51:10Z</dcterms:modified>
</cp:coreProperties>
</file>