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70" r:id="rId3"/>
    <p:sldId id="259" r:id="rId4"/>
    <p:sldId id="258" r:id="rId5"/>
    <p:sldId id="267" r:id="rId6"/>
  </p:sldIdLst>
  <p:sldSz cx="9144000" cy="5143500" type="screen16x9"/>
  <p:notesSz cx="6858000" cy="9144000"/>
  <p:embeddedFontLst>
    <p:embeddedFont>
      <p:font typeface="Anton" pitchFamily="2" charset="0"/>
      <p:regular r:id="rId8"/>
    </p:embeddedFont>
    <p:embeddedFont>
      <p:font typeface="Impact" panose="020B0806030902050204" pitchFamily="34" charset="0"/>
      <p:regular r:id="rId9"/>
    </p:embeddedFont>
    <p:embeddedFont>
      <p:font typeface="Libre Franklin Medium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D40"/>
    <a:srgbClr val="E1F2D9"/>
    <a:srgbClr val="FBFDD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9FD61-2978-43C1-8BFC-ACE6B71518BD}">
  <a:tblStyle styleId="{CC49FD61-2978-43C1-8BFC-ACE6B7151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f45edc9e4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f45edc9e4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0" r:id="rId4"/>
    <p:sldLayoutId id="2147483661" r:id="rId5"/>
    <p:sldLayoutId id="2147483662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imewalletapi.azurewebsites.net/wel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431887" y="1840737"/>
            <a:ext cx="6280226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>
                <a:solidFill>
                  <a:srgbClr val="0A5D40"/>
                </a:solidFill>
                <a:latin typeface="Anton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TimeWallet</a:t>
            </a:r>
            <a:endParaRPr sz="9600" dirty="0">
              <a:solidFill>
                <a:srgbClr val="0A5D40"/>
              </a:solidFill>
              <a:latin typeface="Anton" pitchFamily="2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79072" y="3050581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-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Велислав Дончев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-</a:t>
            </a: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Мерт Елсенев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71781-7A83-7E8E-9DFA-73991A51B351}"/>
              </a:ext>
            </a:extLst>
          </p:cNvPr>
          <p:cNvSpPr txBox="1"/>
          <p:nvPr/>
        </p:nvSpPr>
        <p:spPr>
          <a:xfrm>
            <a:off x="2722877" y="281423"/>
            <a:ext cx="3287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ПМГ Васил Друмев</a:t>
            </a:r>
            <a:r>
              <a:rPr lang="en-US" sz="1100" dirty="0">
                <a:solidFill>
                  <a:srgbClr val="0A5D40"/>
                </a:solidFill>
                <a:latin typeface="Impact" panose="020B0806030902050204" pitchFamily="34" charset="0"/>
              </a:rPr>
              <a:t>      </a:t>
            </a:r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гр. Велико Търново</a:t>
            </a:r>
          </a:p>
          <a:p>
            <a:pPr algn="ctr"/>
            <a:endParaRPr lang="en-US" dirty="0"/>
          </a:p>
        </p:txBody>
      </p:sp>
      <p:pic>
        <p:nvPicPr>
          <p:cNvPr id="4" name="Picture 3" descr="A purple shield with yellow lions&#10;&#10;Description automatically generated">
            <a:extLst>
              <a:ext uri="{FF2B5EF4-FFF2-40B4-BE49-F238E27FC236}">
                <a16:creationId xmlns:a16="http://schemas.microsoft.com/office/drawing/2014/main" id="{BA2D3369-F87B-2F3A-A9B3-31212834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51" y="503083"/>
            <a:ext cx="486272" cy="740664"/>
          </a:xfrm>
          <a:prstGeom prst="rect">
            <a:avLst/>
          </a:prstGeom>
        </p:spPr>
      </p:pic>
      <p:pic>
        <p:nvPicPr>
          <p:cNvPr id="5" name="Picture 4" descr="A green and black circular object with coins inside&#10;&#10;Description automatically generated">
            <a:extLst>
              <a:ext uri="{FF2B5EF4-FFF2-40B4-BE49-F238E27FC236}">
                <a16:creationId xmlns:a16="http://schemas.microsoft.com/office/drawing/2014/main" id="{A76870DC-E64A-25FF-D180-21DB35CE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84" y="3092719"/>
            <a:ext cx="1892233" cy="1719737"/>
          </a:xfrm>
          <a:prstGeom prst="rect">
            <a:avLst/>
          </a:prstGeom>
        </p:spPr>
      </p:pic>
      <p:grpSp>
        <p:nvGrpSpPr>
          <p:cNvPr id="3" name="Google Shape;3303;p42">
            <a:extLst>
              <a:ext uri="{FF2B5EF4-FFF2-40B4-BE49-F238E27FC236}">
                <a16:creationId xmlns:a16="http://schemas.microsoft.com/office/drawing/2014/main" id="{F41FD996-0EBC-5276-7A90-CE2577B34B85}"/>
              </a:ext>
            </a:extLst>
          </p:cNvPr>
          <p:cNvGrpSpPr/>
          <p:nvPr/>
        </p:nvGrpSpPr>
        <p:grpSpPr>
          <a:xfrm rot="21209284">
            <a:off x="5296307" y="4307327"/>
            <a:ext cx="933155" cy="1166264"/>
            <a:chOff x="9743146" y="2970638"/>
            <a:chExt cx="1446996" cy="1783072"/>
          </a:xfrm>
        </p:grpSpPr>
        <p:sp>
          <p:nvSpPr>
            <p:cNvPr id="6" name="Google Shape;3304;p42">
              <a:extLst>
                <a:ext uri="{FF2B5EF4-FFF2-40B4-BE49-F238E27FC236}">
                  <a16:creationId xmlns:a16="http://schemas.microsoft.com/office/drawing/2014/main" id="{70933C53-4F1B-2674-7FF3-CD9C8DE537B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3305;p42">
              <a:extLst>
                <a:ext uri="{FF2B5EF4-FFF2-40B4-BE49-F238E27FC236}">
                  <a16:creationId xmlns:a16="http://schemas.microsoft.com/office/drawing/2014/main" id="{41A2F6D1-0BCF-AFFF-220C-379BD461F86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3306;p42">
                <a:extLst>
                  <a:ext uri="{FF2B5EF4-FFF2-40B4-BE49-F238E27FC236}">
                    <a16:creationId xmlns:a16="http://schemas.microsoft.com/office/drawing/2014/main" id="{21831F04-632E-5578-5DA4-55822EC3BAE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307;p42">
                <a:extLst>
                  <a:ext uri="{FF2B5EF4-FFF2-40B4-BE49-F238E27FC236}">
                    <a16:creationId xmlns:a16="http://schemas.microsoft.com/office/drawing/2014/main" id="{3F8253BC-2D0A-6376-1A99-BAF6877D4FD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3308;p42">
                <a:extLst>
                  <a:ext uri="{FF2B5EF4-FFF2-40B4-BE49-F238E27FC236}">
                    <a16:creationId xmlns:a16="http://schemas.microsoft.com/office/drawing/2014/main" id="{5AF31C46-7D52-5216-4B1E-70A203403F2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309;p42">
                <a:extLst>
                  <a:ext uri="{FF2B5EF4-FFF2-40B4-BE49-F238E27FC236}">
                    <a16:creationId xmlns:a16="http://schemas.microsoft.com/office/drawing/2014/main" id="{5D4AFD8C-B353-E247-87D7-A5FAC492F42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310;p42">
                <a:extLst>
                  <a:ext uri="{FF2B5EF4-FFF2-40B4-BE49-F238E27FC236}">
                    <a16:creationId xmlns:a16="http://schemas.microsoft.com/office/drawing/2014/main" id="{A6000C49-22B8-5338-AE9E-F1827CB7930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311;p42">
                <a:extLst>
                  <a:ext uri="{FF2B5EF4-FFF2-40B4-BE49-F238E27FC236}">
                    <a16:creationId xmlns:a16="http://schemas.microsoft.com/office/drawing/2014/main" id="{A767F634-5EBA-9671-C39A-7237AB75C09E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312;p42">
                <a:extLst>
                  <a:ext uri="{FF2B5EF4-FFF2-40B4-BE49-F238E27FC236}">
                    <a16:creationId xmlns:a16="http://schemas.microsoft.com/office/drawing/2014/main" id="{68D04397-B527-A95B-6A50-0C6DE99B1BB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313;p42">
                <a:extLst>
                  <a:ext uri="{FF2B5EF4-FFF2-40B4-BE49-F238E27FC236}">
                    <a16:creationId xmlns:a16="http://schemas.microsoft.com/office/drawing/2014/main" id="{141D1F1B-37F4-7FCF-86AC-FFC36F8D3959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7" name="Picture 16" descr="A logo on a black background&#10;&#10;Description automatically generated">
            <a:extLst>
              <a:ext uri="{FF2B5EF4-FFF2-40B4-BE49-F238E27FC236}">
                <a16:creationId xmlns:a16="http://schemas.microsoft.com/office/drawing/2014/main" id="{40BB7C00-719A-E23C-2054-741EC1AA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03" y="503083"/>
            <a:ext cx="735975" cy="739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42"/>
          <p:cNvGrpSpPr/>
          <p:nvPr/>
        </p:nvGrpSpPr>
        <p:grpSpPr>
          <a:xfrm rot="-1332059">
            <a:off x="2528033" y="1359320"/>
            <a:ext cx="4106889" cy="3093540"/>
            <a:chOff x="2700330" y="-829613"/>
            <a:chExt cx="2200221" cy="1657495"/>
          </a:xfrm>
        </p:grpSpPr>
        <p:sp>
          <p:nvSpPr>
            <p:cNvPr id="3258" name="Google Shape;3258;p4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4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60" name="Google Shape;3260;p4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8" name="Google Shape;3268;p42"/>
          <p:cNvSpPr txBox="1">
            <a:spLocks noGrp="1"/>
          </p:cNvSpPr>
          <p:nvPr>
            <p:ph type="title"/>
          </p:nvPr>
        </p:nvSpPr>
        <p:spPr>
          <a:xfrm>
            <a:off x="706973" y="28056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Цели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cxnSp>
        <p:nvCxnSpPr>
          <p:cNvPr id="3269" name="Google Shape;3269;p42"/>
          <p:cNvCxnSpPr>
            <a:cxnSpLocks/>
          </p:cNvCxnSpPr>
          <p:nvPr/>
        </p:nvCxnSpPr>
        <p:spPr>
          <a:xfrm rot="10800000">
            <a:off x="1739591" y="1115128"/>
            <a:ext cx="2730063" cy="1333664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1" name="Google Shape;3271;p42"/>
          <p:cNvCxnSpPr>
            <a:cxnSpLocks/>
          </p:cNvCxnSpPr>
          <p:nvPr/>
        </p:nvCxnSpPr>
        <p:spPr>
          <a:xfrm rot="5400000" flipH="1" flipV="1">
            <a:off x="5330945" y="1616451"/>
            <a:ext cx="1549873" cy="1216730"/>
          </a:xfrm>
          <a:prstGeom prst="bentConnector3">
            <a:avLst>
              <a:gd name="adj1" fmla="val 98913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5" name="Google Shape;3275;p42"/>
          <p:cNvCxnSpPr>
            <a:cxnSpLocks/>
            <a:endCxn id="3276" idx="0"/>
          </p:cNvCxnSpPr>
          <p:nvPr/>
        </p:nvCxnSpPr>
        <p:spPr>
          <a:xfrm rot="10800000" flipV="1">
            <a:off x="1232412" y="3382951"/>
            <a:ext cx="2397750" cy="276865"/>
          </a:xfrm>
          <a:prstGeom prst="bentConnector2">
            <a:avLst/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72" name="Google Shape;3272;p42"/>
          <p:cNvSpPr txBox="1">
            <a:spLocks noGrp="1"/>
          </p:cNvSpPr>
          <p:nvPr>
            <p:ph type="title" idx="4294967295"/>
          </p:nvPr>
        </p:nvSpPr>
        <p:spPr>
          <a:xfrm>
            <a:off x="6563673" y="1548828"/>
            <a:ext cx="239634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Следене на приходи и разходи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8" name="Google Shape;3278;p42"/>
          <p:cNvSpPr txBox="1">
            <a:spLocks noGrp="1"/>
          </p:cNvSpPr>
          <p:nvPr>
            <p:ph type="subTitle" idx="4294967295"/>
          </p:nvPr>
        </p:nvSpPr>
        <p:spPr>
          <a:xfrm>
            <a:off x="6413957" y="1792293"/>
            <a:ext cx="2596858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Проследявайте приходите и разходите си лесно и удобно, за да имате пълен контрол върху финансите си.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6" name="Google Shape;3276;p42"/>
          <p:cNvSpPr txBox="1">
            <a:spLocks noGrp="1"/>
          </p:cNvSpPr>
          <p:nvPr>
            <p:ph type="title" idx="4294967295"/>
          </p:nvPr>
        </p:nvSpPr>
        <p:spPr>
          <a:xfrm>
            <a:off x="474012" y="3659817"/>
            <a:ext cx="1516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Улеснено спестяване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9" name="Google Shape;3279;p42"/>
          <p:cNvSpPr txBox="1">
            <a:spLocks noGrp="1"/>
          </p:cNvSpPr>
          <p:nvPr>
            <p:ph type="subTitle" idx="4294967295"/>
          </p:nvPr>
        </p:nvSpPr>
        <p:spPr>
          <a:xfrm>
            <a:off x="487614" y="3913472"/>
            <a:ext cx="3018229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Улесненото спестяване ви помага да постигате финансовите си цели с минимални усилия чрез ясна организация и автоматизация на процеса.</a:t>
            </a:r>
            <a:endParaRPr dirty="0"/>
          </a:p>
        </p:txBody>
      </p:sp>
      <p:grpSp>
        <p:nvGrpSpPr>
          <p:cNvPr id="3281" name="Google Shape;3281;p42"/>
          <p:cNvGrpSpPr/>
          <p:nvPr/>
        </p:nvGrpSpPr>
        <p:grpSpPr>
          <a:xfrm rot="4131323">
            <a:off x="-526850" y="2204095"/>
            <a:ext cx="1139230" cy="1403825"/>
            <a:chOff x="9743146" y="2970638"/>
            <a:chExt cx="1446996" cy="1783072"/>
          </a:xfrm>
        </p:grpSpPr>
        <p:sp>
          <p:nvSpPr>
            <p:cNvPr id="3282" name="Google Shape;3282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3" name="Google Shape;3283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4" name="Google Shape;3284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2741546" y="1703494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2" name="Google Shape;3292;p42"/>
          <p:cNvGrpSpPr/>
          <p:nvPr/>
        </p:nvGrpSpPr>
        <p:grpSpPr>
          <a:xfrm rot="4195170">
            <a:off x="6492523" y="3749433"/>
            <a:ext cx="1139225" cy="1403819"/>
            <a:chOff x="9743146" y="2970638"/>
            <a:chExt cx="1446996" cy="1783072"/>
          </a:xfrm>
        </p:grpSpPr>
        <p:sp>
          <p:nvSpPr>
            <p:cNvPr id="3293" name="Google Shape;3293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4" name="Google Shape;3294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95" name="Google Shape;3295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3" name="Google Shape;3303;p42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304" name="Google Shape;3304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5" name="Google Shape;3305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06" name="Google Shape;3306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4" name="Google Shape;3314;p42"/>
          <p:cNvGrpSpPr/>
          <p:nvPr/>
        </p:nvGrpSpPr>
        <p:grpSpPr>
          <a:xfrm rot="-697044">
            <a:off x="8420207" y="4030368"/>
            <a:ext cx="1559986" cy="1922304"/>
            <a:chOff x="9743146" y="2970638"/>
            <a:chExt cx="1446996" cy="1783072"/>
          </a:xfrm>
        </p:grpSpPr>
        <p:sp>
          <p:nvSpPr>
            <p:cNvPr id="3315" name="Google Shape;3315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6" name="Google Shape;3316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7" name="Google Shape;3317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0" name="Google Shape;3270;p42"/>
          <p:cNvSpPr txBox="1">
            <a:spLocks noGrp="1"/>
          </p:cNvSpPr>
          <p:nvPr>
            <p:ph type="title" idx="4294967295"/>
          </p:nvPr>
        </p:nvSpPr>
        <p:spPr>
          <a:xfrm>
            <a:off x="441147" y="2252076"/>
            <a:ext cx="212228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Дигитализирано портмоне</a:t>
            </a:r>
            <a:br>
              <a:rPr lang="en-US" sz="2000" dirty="0">
                <a:solidFill>
                  <a:srgbClr val="0A5D40"/>
                </a:solidFill>
                <a:latin typeface="Impact" panose="020B0806030902050204" pitchFamily="34" charset="0"/>
              </a:rPr>
            </a:br>
            <a:r>
              <a:rPr lang="ru-RU" sz="1400" dirty="0">
                <a:sym typeface="Libre Franklin Medium"/>
              </a:rPr>
              <a:t>Дигитализираното портмоне организира и управлява финансите ви удобно на едно място.</a:t>
            </a:r>
            <a:endParaRPr sz="1400" dirty="0">
              <a:latin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01491" y="1043418"/>
            <a:ext cx="6950336" cy="2357962"/>
          </a:xfrm>
          <a:prstGeom prst="rect">
            <a:avLst/>
          </a:prstGeom>
          <a:solidFill>
            <a:srgbClr val="0A5D40"/>
          </a:solidFill>
          <a:ln>
            <a:noFill/>
          </a:ln>
          <a:effectLst>
            <a:softEdge rad="1778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22990" y="1327743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Нашето уеб приложение е създадено, за да улесни управлението на личните финанси. То е идеално за хора с натоварен график или за тези, които искат по-лесно и ясно да следят движението на своите пари.</a:t>
            </a:r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49388" y="210158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Предназначение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331647" y="57077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592436" y="1563579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7340425" y="2614980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379E9-FC8A-2431-9CC9-9CD59ABD4965}"/>
              </a:ext>
            </a:extLst>
          </p:cNvPr>
          <p:cNvGrpSpPr/>
          <p:nvPr/>
        </p:nvGrpSpPr>
        <p:grpSpPr>
          <a:xfrm>
            <a:off x="1924217" y="3446117"/>
            <a:ext cx="5295565" cy="1487225"/>
            <a:chOff x="362103" y="3476389"/>
            <a:chExt cx="5100586" cy="13806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CAC37C-985D-08A1-1C6F-8302C2482879}"/>
                </a:ext>
              </a:extLst>
            </p:cNvPr>
            <p:cNvGrpSpPr/>
            <p:nvPr/>
          </p:nvGrpSpPr>
          <p:grpSpPr>
            <a:xfrm>
              <a:off x="362103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0AEB41-DCAD-017B-11B8-DD43D3703AFF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12" name="Google Shape;3025;p39">
                  <a:extLst>
                    <a:ext uri="{FF2B5EF4-FFF2-40B4-BE49-F238E27FC236}">
                      <a16:creationId xmlns:a16="http://schemas.microsoft.com/office/drawing/2014/main" id="{9A0E410E-45BA-9E56-B1AB-04E991033A7E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17" name="Google Shape;3026;p39">
                    <a:extLst>
                      <a:ext uri="{FF2B5EF4-FFF2-40B4-BE49-F238E27FC236}">
                        <a16:creationId xmlns:a16="http://schemas.microsoft.com/office/drawing/2014/main" id="{DFFDC343-6E68-6BD3-16A9-6E3B9EC17F1E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3027;p39">
                    <a:extLst>
                      <a:ext uri="{FF2B5EF4-FFF2-40B4-BE49-F238E27FC236}">
                        <a16:creationId xmlns:a16="http://schemas.microsoft.com/office/drawing/2014/main" id="{D529D114-A274-D263-27C9-230D4D0351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3028;p39">
                    <a:extLst>
                      <a:ext uri="{FF2B5EF4-FFF2-40B4-BE49-F238E27FC236}">
                        <a16:creationId xmlns:a16="http://schemas.microsoft.com/office/drawing/2014/main" id="{89BD0AEC-D197-1F69-C1C4-C79638B51E6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3031;p39">
                  <a:extLst>
                    <a:ext uri="{FF2B5EF4-FFF2-40B4-BE49-F238E27FC236}">
                      <a16:creationId xmlns:a16="http://schemas.microsoft.com/office/drawing/2014/main" id="{8B676E57-FF18-0925-EEB3-A409D29F0F96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14" name="Google Shape;3032;p39">
                    <a:extLst>
                      <a:ext uri="{FF2B5EF4-FFF2-40B4-BE49-F238E27FC236}">
                        <a16:creationId xmlns:a16="http://schemas.microsoft.com/office/drawing/2014/main" id="{05429D31-9739-5C00-F296-03FC41665A33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" name="Google Shape;3033;p39">
                    <a:extLst>
                      <a:ext uri="{FF2B5EF4-FFF2-40B4-BE49-F238E27FC236}">
                        <a16:creationId xmlns:a16="http://schemas.microsoft.com/office/drawing/2014/main" id="{6628D8B2-5087-88D0-720D-DF1E7FE439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3034;p39">
                    <a:extLst>
                      <a:ext uri="{FF2B5EF4-FFF2-40B4-BE49-F238E27FC236}">
                        <a16:creationId xmlns:a16="http://schemas.microsoft.com/office/drawing/2014/main" id="{D938A753-0642-18B2-305C-14F37EE43554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1" name="Google Shape;3032;p39">
                <a:extLst>
                  <a:ext uri="{FF2B5EF4-FFF2-40B4-BE49-F238E27FC236}">
                    <a16:creationId xmlns:a16="http://schemas.microsoft.com/office/drawing/2014/main" id="{A68801ED-2C09-AF72-C454-3F56690B815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5004067-E727-426A-DF52-CDD1C79DE397}"/>
                </a:ext>
              </a:extLst>
            </p:cNvPr>
            <p:cNvGrpSpPr/>
            <p:nvPr/>
          </p:nvGrpSpPr>
          <p:grpSpPr>
            <a:xfrm>
              <a:off x="2982532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C4F63A2-D8F3-3025-5F02-DA2814866059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37" name="Google Shape;3025;p39">
                  <a:extLst>
                    <a:ext uri="{FF2B5EF4-FFF2-40B4-BE49-F238E27FC236}">
                      <a16:creationId xmlns:a16="http://schemas.microsoft.com/office/drawing/2014/main" id="{8B4F158D-0C05-5BD8-8EC4-C273391928A1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42" name="Google Shape;3026;p39">
                    <a:extLst>
                      <a:ext uri="{FF2B5EF4-FFF2-40B4-BE49-F238E27FC236}">
                        <a16:creationId xmlns:a16="http://schemas.microsoft.com/office/drawing/2014/main" id="{DB9C6C5E-3CB7-6B18-C935-3B3868F8251F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3027;p39">
                    <a:extLst>
                      <a:ext uri="{FF2B5EF4-FFF2-40B4-BE49-F238E27FC236}">
                        <a16:creationId xmlns:a16="http://schemas.microsoft.com/office/drawing/2014/main" id="{EFE1D9EA-21C0-BD77-08BB-D25C6E4C72C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3028;p39">
                    <a:extLst>
                      <a:ext uri="{FF2B5EF4-FFF2-40B4-BE49-F238E27FC236}">
                        <a16:creationId xmlns:a16="http://schemas.microsoft.com/office/drawing/2014/main" id="{D4687AA2-E8F2-5B4A-151B-9F57126058D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3031;p39">
                  <a:extLst>
                    <a:ext uri="{FF2B5EF4-FFF2-40B4-BE49-F238E27FC236}">
                      <a16:creationId xmlns:a16="http://schemas.microsoft.com/office/drawing/2014/main" id="{B400611B-8AAC-A113-F805-B20ABDFD7A6A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39" name="Google Shape;3032;p39">
                    <a:extLst>
                      <a:ext uri="{FF2B5EF4-FFF2-40B4-BE49-F238E27FC236}">
                        <a16:creationId xmlns:a16="http://schemas.microsoft.com/office/drawing/2014/main" id="{5FEB5499-A566-B982-4782-125D01950E9D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3033;p39">
                    <a:extLst>
                      <a:ext uri="{FF2B5EF4-FFF2-40B4-BE49-F238E27FC236}">
                        <a16:creationId xmlns:a16="http://schemas.microsoft.com/office/drawing/2014/main" id="{01FA83B9-A240-F1CD-608F-28A648622AB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3034;p39">
                    <a:extLst>
                      <a:ext uri="{FF2B5EF4-FFF2-40B4-BE49-F238E27FC236}">
                        <a16:creationId xmlns:a16="http://schemas.microsoft.com/office/drawing/2014/main" id="{D87F7799-BA33-4DB9-847F-2287E77BF727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6" name="Google Shape;3032;p39">
                <a:extLst>
                  <a:ext uri="{FF2B5EF4-FFF2-40B4-BE49-F238E27FC236}">
                    <a16:creationId xmlns:a16="http://schemas.microsoft.com/office/drawing/2014/main" id="{C05D31DD-9D9F-039F-5F93-5E0292366F2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01217" y="1412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Използвани технологии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29" name="Picture 2" descr="Microsoft Azure - Wikipedia">
            <a:extLst>
              <a:ext uri="{FF2B5EF4-FFF2-40B4-BE49-F238E27FC236}">
                <a16:creationId xmlns:a16="http://schemas.microsoft.com/office/drawing/2014/main" id="{870BF2CC-263B-B08D-25EB-8CF83C26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9" y="205087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0" name="Picture 4" descr="Advantages of C# | CodeGuru.com">
            <a:extLst>
              <a:ext uri="{FF2B5EF4-FFF2-40B4-BE49-F238E27FC236}">
                <a16:creationId xmlns:a16="http://schemas.microsoft.com/office/drawing/2014/main" id="{B63F23DC-83BF-2938-E2D4-E0EE4E46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56" y="1170032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1" name="Picture 6" descr="JavaScript – Уикипедия">
            <a:extLst>
              <a:ext uri="{FF2B5EF4-FFF2-40B4-BE49-F238E27FC236}">
                <a16:creationId xmlns:a16="http://schemas.microsoft.com/office/drawing/2014/main" id="{8C1FF71E-410A-2073-08AB-759F2290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704" y="112590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2" name="Picture 8" descr="HTML - Wikipedia">
            <a:extLst>
              <a:ext uri="{FF2B5EF4-FFF2-40B4-BE49-F238E27FC236}">
                <a16:creationId xmlns:a16="http://schemas.microsoft.com/office/drawing/2014/main" id="{581E47DE-441B-607B-DE3C-507E8DE93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37" y="185476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3" name="Picture 10">
            <a:extLst>
              <a:ext uri="{FF2B5EF4-FFF2-40B4-BE49-F238E27FC236}">
                <a16:creationId xmlns:a16="http://schemas.microsoft.com/office/drawing/2014/main" id="{B4D5320F-2A47-0D3E-81CD-4C6FB418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98" y="1125908"/>
            <a:ext cx="647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4" name="Picture 12" descr="Node.Js Logo PNG Vectors Free Download">
            <a:extLst>
              <a:ext uri="{FF2B5EF4-FFF2-40B4-BE49-F238E27FC236}">
                <a16:creationId xmlns:a16="http://schemas.microsoft.com/office/drawing/2014/main" id="{FBE4792A-52DB-4FEF-13DD-C3E008DE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92" y="2402612"/>
            <a:ext cx="8107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5" name="Picture 14" descr="Mahdi Karimipour | Complete Guide to Asp.Net Core API Setup with Azure">
            <a:extLst>
              <a:ext uri="{FF2B5EF4-FFF2-40B4-BE49-F238E27FC236}">
                <a16:creationId xmlns:a16="http://schemas.microsoft.com/office/drawing/2014/main" id="{1D08CE15-7E06-DA9B-FEA3-27829B21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080" y="25717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7" name="Picture 18">
            <a:extLst>
              <a:ext uri="{FF2B5EF4-FFF2-40B4-BE49-F238E27FC236}">
                <a16:creationId xmlns:a16="http://schemas.microsoft.com/office/drawing/2014/main" id="{75367EB0-347C-BA91-B7DD-255DC1EC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18" y="3131805"/>
            <a:ext cx="10272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8" name="Picture 20">
            <a:extLst>
              <a:ext uri="{FF2B5EF4-FFF2-40B4-BE49-F238E27FC236}">
                <a16:creationId xmlns:a16="http://schemas.microsoft.com/office/drawing/2014/main" id="{3C13C325-7101-24A5-66E0-877F997B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358" y="3630746"/>
            <a:ext cx="9375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" name="Picture 22" descr="Vite (software) - Wikipedia">
            <a:extLst>
              <a:ext uri="{FF2B5EF4-FFF2-40B4-BE49-F238E27FC236}">
                <a16:creationId xmlns:a16="http://schemas.microsoft.com/office/drawing/2014/main" id="{AC996310-7135-670C-CC8F-B454D0F0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04" y="3926048"/>
            <a:ext cx="9276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0" name="Picture 24" descr="What is SQL? - Tech Monitor">
            <a:extLst>
              <a:ext uri="{FF2B5EF4-FFF2-40B4-BE49-F238E27FC236}">
                <a16:creationId xmlns:a16="http://schemas.microsoft.com/office/drawing/2014/main" id="{2F74E5A9-6857-A58F-45F3-1A659CD0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00" y="3785333"/>
            <a:ext cx="174171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1" name="TextBox 2540">
            <a:extLst>
              <a:ext uri="{FF2B5EF4-FFF2-40B4-BE49-F238E27FC236}">
                <a16:creationId xmlns:a16="http://schemas.microsoft.com/office/drawing/2014/main" id="{DF78BF9C-F702-5BC5-23DC-003E322617D3}"/>
              </a:ext>
            </a:extLst>
          </p:cNvPr>
          <p:cNvSpPr txBox="1"/>
          <p:nvPr/>
        </p:nvSpPr>
        <p:spPr>
          <a:xfrm>
            <a:off x="4202498" y="4505698"/>
            <a:ext cx="154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5D40"/>
                </a:solidFill>
                <a:latin typeface="Impact" panose="020B0806030902050204" pitchFamily="34" charset="0"/>
              </a:rPr>
              <a:t>(Trial)</a:t>
            </a:r>
          </a:p>
        </p:txBody>
      </p:sp>
      <p:pic>
        <p:nvPicPr>
          <p:cNvPr id="1026" name="Picture 2" descr="What is GitHub? — Pythia Foundations">
            <a:extLst>
              <a:ext uri="{FF2B5EF4-FFF2-40B4-BE49-F238E27FC236}">
                <a16:creationId xmlns:a16="http://schemas.microsoft.com/office/drawing/2014/main" id="{365457D6-75DD-E7D8-B149-CA45A81B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34" y="2366780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39"/>
          <p:cNvSpPr txBox="1">
            <a:spLocks noGrp="1"/>
          </p:cNvSpPr>
          <p:nvPr>
            <p:ph type="title"/>
          </p:nvPr>
        </p:nvSpPr>
        <p:spPr>
          <a:xfrm>
            <a:off x="924287" y="274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Благодаря за вниманието!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8A565C-CB5F-CCC9-6142-516F3E99145E}"/>
              </a:ext>
            </a:extLst>
          </p:cNvPr>
          <p:cNvGrpSpPr/>
          <p:nvPr/>
        </p:nvGrpSpPr>
        <p:grpSpPr>
          <a:xfrm>
            <a:off x="2392739" y="1155293"/>
            <a:ext cx="4407125" cy="2684243"/>
            <a:chOff x="965523" y="1886798"/>
            <a:chExt cx="3683573" cy="2211287"/>
          </a:xfrm>
        </p:grpSpPr>
        <p:grpSp>
          <p:nvGrpSpPr>
            <p:cNvPr id="3025" name="Google Shape;3025;p39"/>
            <p:cNvGrpSpPr/>
            <p:nvPr/>
          </p:nvGrpSpPr>
          <p:grpSpPr>
            <a:xfrm>
              <a:off x="965523" y="1886798"/>
              <a:ext cx="3683573" cy="2211279"/>
              <a:chOff x="4854325" y="1936705"/>
              <a:chExt cx="3569700" cy="2142920"/>
            </a:xfrm>
          </p:grpSpPr>
          <p:sp>
            <p:nvSpPr>
              <p:cNvPr id="3026" name="Google Shape;3026;p39"/>
              <p:cNvSpPr/>
              <p:nvPr/>
            </p:nvSpPr>
            <p:spPr>
              <a:xfrm>
                <a:off x="5044081" y="1936705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1" name="Google Shape;3031;p39"/>
            <p:cNvGrpSpPr/>
            <p:nvPr/>
          </p:nvGrpSpPr>
          <p:grpSpPr>
            <a:xfrm>
              <a:off x="965523" y="1886798"/>
              <a:ext cx="3683573" cy="2211287"/>
              <a:chOff x="4854325" y="1936697"/>
              <a:chExt cx="3569700" cy="2142928"/>
            </a:xfrm>
          </p:grpSpPr>
          <p:sp>
            <p:nvSpPr>
              <p:cNvPr id="3032" name="Google Shape;3032;p39"/>
              <p:cNvSpPr/>
              <p:nvPr/>
            </p:nvSpPr>
            <p:spPr>
              <a:xfrm>
                <a:off x="5049542" y="1936697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3" name="Google Shape;3033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6" name="Google Shape;3036;p39"/>
          <p:cNvGrpSpPr/>
          <p:nvPr/>
        </p:nvGrpSpPr>
        <p:grpSpPr>
          <a:xfrm rot="377567">
            <a:off x="232864" y="120128"/>
            <a:ext cx="1540673" cy="1826947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3976924">
            <a:off x="8043697" y="-320527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44348" y="3743502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606007" y="2764388"/>
            <a:ext cx="1884407" cy="2382450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2;p39">
            <a:extLst>
              <a:ext uri="{FF2B5EF4-FFF2-40B4-BE49-F238E27FC236}">
                <a16:creationId xmlns:a16="http://schemas.microsoft.com/office/drawing/2014/main" id="{79C89594-F895-6547-C8BB-904591AAEA3E}"/>
              </a:ext>
            </a:extLst>
          </p:cNvPr>
          <p:cNvSpPr/>
          <p:nvPr/>
        </p:nvSpPr>
        <p:spPr>
          <a:xfrm>
            <a:off x="2766703" y="1373205"/>
            <a:ext cx="3659196" cy="2216775"/>
          </a:xfrm>
          <a:prstGeom prst="round2SameRect">
            <a:avLst>
              <a:gd name="adj1" fmla="val 10910"/>
              <a:gd name="adj2" fmla="val 0"/>
            </a:avLst>
          </a:prstGeom>
          <a:blipFill>
            <a:blip r:embed="rId3"/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C431-9F68-3403-BDFC-B4F2DD2C5C8A}"/>
              </a:ext>
            </a:extLst>
          </p:cNvPr>
          <p:cNvSpPr txBox="1"/>
          <p:nvPr/>
        </p:nvSpPr>
        <p:spPr>
          <a:xfrm>
            <a:off x="2596349" y="2108106"/>
            <a:ext cx="39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>
                <a:solidFill>
                  <a:srgbClr val="0A5D40"/>
                </a:solidFill>
                <a:hlinkClick r:id="rId4"/>
              </a:rPr>
              <a:t>Демонстрация</a:t>
            </a:r>
            <a:endParaRPr lang="en-US" sz="3200" b="1" dirty="0">
              <a:solidFill>
                <a:srgbClr val="0A5D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124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Impact</vt:lpstr>
      <vt:lpstr>Libre Franklin Medium</vt:lpstr>
      <vt:lpstr>Arial</vt:lpstr>
      <vt:lpstr>Anton</vt:lpstr>
      <vt:lpstr>US National Dollar Day Minitheme by Slidesgo</vt:lpstr>
      <vt:lpstr>TimeWallet</vt:lpstr>
      <vt:lpstr>Цели</vt:lpstr>
      <vt:lpstr>Предназначение</vt:lpstr>
      <vt:lpstr>Използвани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Mert</dc:creator>
  <cp:lastModifiedBy>Mert Elsenev</cp:lastModifiedBy>
  <cp:revision>11</cp:revision>
  <dcterms:modified xsi:type="dcterms:W3CDTF">2024-11-25T17:49:31Z</dcterms:modified>
</cp:coreProperties>
</file>