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notesMasterIdLst>
    <p:notesMasterId r:id="rId50"/>
  </p:notesMasterIdLst>
  <p:sldIdLst>
    <p:sldId id="256" r:id="rId2"/>
    <p:sldId id="295" r:id="rId3"/>
    <p:sldId id="284" r:id="rId4"/>
    <p:sldId id="300" r:id="rId5"/>
    <p:sldId id="297" r:id="rId6"/>
    <p:sldId id="298" r:id="rId7"/>
    <p:sldId id="299" r:id="rId8"/>
    <p:sldId id="258" r:id="rId9"/>
    <p:sldId id="267" r:id="rId10"/>
    <p:sldId id="285" r:id="rId11"/>
    <p:sldId id="301" r:id="rId12"/>
    <p:sldId id="296" r:id="rId13"/>
    <p:sldId id="262" r:id="rId14"/>
    <p:sldId id="293" r:id="rId15"/>
    <p:sldId id="302" r:id="rId16"/>
    <p:sldId id="287" r:id="rId17"/>
    <p:sldId id="283" r:id="rId18"/>
    <p:sldId id="261" r:id="rId19"/>
    <p:sldId id="266" r:id="rId20"/>
    <p:sldId id="269" r:id="rId21"/>
    <p:sldId id="303" r:id="rId22"/>
    <p:sldId id="288" r:id="rId23"/>
    <p:sldId id="289" r:id="rId24"/>
    <p:sldId id="290" r:id="rId25"/>
    <p:sldId id="291" r:id="rId26"/>
    <p:sldId id="292" r:id="rId27"/>
    <p:sldId id="281" r:id="rId28"/>
    <p:sldId id="304" r:id="rId29"/>
    <p:sldId id="305" r:id="rId30"/>
    <p:sldId id="268" r:id="rId31"/>
    <p:sldId id="306" r:id="rId32"/>
    <p:sldId id="279" r:id="rId33"/>
    <p:sldId id="280" r:id="rId34"/>
    <p:sldId id="307" r:id="rId35"/>
    <p:sldId id="308" r:id="rId36"/>
    <p:sldId id="278" r:id="rId37"/>
    <p:sldId id="309" r:id="rId38"/>
    <p:sldId id="310" r:id="rId39"/>
    <p:sldId id="270" r:id="rId40"/>
    <p:sldId id="271" r:id="rId41"/>
    <p:sldId id="272" r:id="rId42"/>
    <p:sldId id="273" r:id="rId43"/>
    <p:sldId id="276" r:id="rId44"/>
    <p:sldId id="277" r:id="rId45"/>
    <p:sldId id="274" r:id="rId46"/>
    <p:sldId id="275" r:id="rId47"/>
    <p:sldId id="282" r:id="rId48"/>
    <p:sldId id="294"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30" autoAdjust="0"/>
    <p:restoredTop sz="94660"/>
  </p:normalViewPr>
  <p:slideViewPr>
    <p:cSldViewPr snapToGrid="0">
      <p:cViewPr varScale="1">
        <p:scale>
          <a:sx n="78" d="100"/>
          <a:sy n="78" d="100"/>
        </p:scale>
        <p:origin x="96" y="31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8E3771-71AF-4AE2-9E86-BE935DBF2B0E}" type="datetimeFigureOut">
              <a:rPr lang="en-US" smtClean="0"/>
              <a:t>10/24/2022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B48ACA-3A5E-4529-A083-72FC92DB8FBE}" type="slidenum">
              <a:rPr lang="en-US" smtClean="0"/>
              <a:t>‹#›</a:t>
            </a:fld>
            <a:endParaRPr lang="en-US"/>
          </a:p>
        </p:txBody>
      </p:sp>
    </p:spTree>
    <p:extLst>
      <p:ext uri="{BB962C8B-B14F-4D97-AF65-F5344CB8AC3E}">
        <p14:creationId xmlns:p14="http://schemas.microsoft.com/office/powerpoint/2010/main" val="3611691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C0A3DACC-474D-44ED-8DF0-6B6BA2CE3243}" type="datetimeFigureOut">
              <a:rPr lang="en-US" smtClean="0"/>
              <a:t>10/24/2022</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23CA4EFD-9474-48B3-816E-6ADA5F482D8B}" type="slidenum">
              <a:rPr lang="en-US" smtClean="0"/>
              <a:t>‹#›</a:t>
            </a:fld>
            <a:endParaRPr lang="en-US"/>
          </a:p>
        </p:txBody>
      </p:sp>
    </p:spTree>
    <p:extLst>
      <p:ext uri="{BB962C8B-B14F-4D97-AF65-F5344CB8AC3E}">
        <p14:creationId xmlns:p14="http://schemas.microsoft.com/office/powerpoint/2010/main" val="1670214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0A3DACC-474D-44ED-8DF0-6B6BA2CE3243}" type="datetimeFigureOut">
              <a:rPr lang="en-US" smtClean="0"/>
              <a:t>10/24/2022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3CA4EFD-9474-48B3-816E-6ADA5F482D8B}" type="slidenum">
              <a:rPr lang="en-US" smtClean="0"/>
              <a:t>‹#›</a:t>
            </a:fld>
            <a:endParaRPr lang="en-US"/>
          </a:p>
        </p:txBody>
      </p:sp>
    </p:spTree>
    <p:extLst>
      <p:ext uri="{BB962C8B-B14F-4D97-AF65-F5344CB8AC3E}">
        <p14:creationId xmlns:p14="http://schemas.microsoft.com/office/powerpoint/2010/main" val="2497303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C0A3DACC-474D-44ED-8DF0-6B6BA2CE3243}" type="datetimeFigureOut">
              <a:rPr lang="en-US" smtClean="0"/>
              <a:t>10/24/2022</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3CA4EFD-9474-48B3-816E-6ADA5F482D8B}" type="slidenum">
              <a:rPr lang="en-US" smtClean="0"/>
              <a:t>‹#›</a:t>
            </a:fld>
            <a:endParaRPr lang="en-US"/>
          </a:p>
        </p:txBody>
      </p:sp>
    </p:spTree>
    <p:extLst>
      <p:ext uri="{BB962C8B-B14F-4D97-AF65-F5344CB8AC3E}">
        <p14:creationId xmlns:p14="http://schemas.microsoft.com/office/powerpoint/2010/main" val="20686131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C0A3DACC-474D-44ED-8DF0-6B6BA2CE3243}" type="datetimeFigureOut">
              <a:rPr lang="en-US" smtClean="0"/>
              <a:t>10/24/2022</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3CA4EFD-9474-48B3-816E-6ADA5F482D8B}" type="slidenum">
              <a:rPr lang="en-US" smtClean="0"/>
              <a:t>‹#›</a:t>
            </a:fld>
            <a:endParaRPr lang="en-US"/>
          </a:p>
        </p:txBody>
      </p:sp>
    </p:spTree>
    <p:extLst>
      <p:ext uri="{BB962C8B-B14F-4D97-AF65-F5344CB8AC3E}">
        <p14:creationId xmlns:p14="http://schemas.microsoft.com/office/powerpoint/2010/main" val="789014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A3DACC-474D-44ED-8DF0-6B6BA2CE3243}" type="datetimeFigureOut">
              <a:rPr lang="en-US" smtClean="0"/>
              <a:t>10/24/2022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3CA4EFD-9474-48B3-816E-6ADA5F482D8B}" type="slidenum">
              <a:rPr lang="en-US" smtClean="0"/>
              <a:t>‹#›</a:t>
            </a:fld>
            <a:endParaRPr lang="en-US"/>
          </a:p>
        </p:txBody>
      </p:sp>
    </p:spTree>
    <p:extLst>
      <p:ext uri="{BB962C8B-B14F-4D97-AF65-F5344CB8AC3E}">
        <p14:creationId xmlns:p14="http://schemas.microsoft.com/office/powerpoint/2010/main" val="20822131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0A3DACC-474D-44ED-8DF0-6B6BA2CE3243}" type="datetimeFigureOut">
              <a:rPr lang="en-US" smtClean="0"/>
              <a:t>10/24/2022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CA4EFD-9474-48B3-816E-6ADA5F482D8B}" type="slidenum">
              <a:rPr lang="en-US" smtClean="0"/>
              <a:t>‹#›</a:t>
            </a:fld>
            <a:endParaRPr lang="en-US"/>
          </a:p>
        </p:txBody>
      </p:sp>
    </p:spTree>
    <p:extLst>
      <p:ext uri="{BB962C8B-B14F-4D97-AF65-F5344CB8AC3E}">
        <p14:creationId xmlns:p14="http://schemas.microsoft.com/office/powerpoint/2010/main" val="30329200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0A3DACC-474D-44ED-8DF0-6B6BA2CE3243}" type="datetimeFigureOut">
              <a:rPr lang="en-US" smtClean="0"/>
              <a:t>10/24/2022</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23CA4EFD-9474-48B3-816E-6ADA5F482D8B}" type="slidenum">
              <a:rPr lang="en-US" smtClean="0"/>
              <a:t>‹#›</a:t>
            </a:fld>
            <a:endParaRPr lang="en-US"/>
          </a:p>
        </p:txBody>
      </p:sp>
    </p:spTree>
    <p:extLst>
      <p:ext uri="{BB962C8B-B14F-4D97-AF65-F5344CB8AC3E}">
        <p14:creationId xmlns:p14="http://schemas.microsoft.com/office/powerpoint/2010/main" val="4902772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C0A3DACC-474D-44ED-8DF0-6B6BA2CE3243}" type="datetimeFigureOut">
              <a:rPr lang="en-US" smtClean="0"/>
              <a:t>10/24/2022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CA4EFD-9474-48B3-816E-6ADA5F482D8B}" type="slidenum">
              <a:rPr lang="en-US" smtClean="0"/>
              <a:t>‹#›</a:t>
            </a:fld>
            <a:endParaRPr lang="en-US"/>
          </a:p>
        </p:txBody>
      </p:sp>
    </p:spTree>
    <p:extLst>
      <p:ext uri="{BB962C8B-B14F-4D97-AF65-F5344CB8AC3E}">
        <p14:creationId xmlns:p14="http://schemas.microsoft.com/office/powerpoint/2010/main" val="20360907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0A3DACC-474D-44ED-8DF0-6B6BA2CE3243}" type="datetimeFigureOut">
              <a:rPr lang="en-US" smtClean="0"/>
              <a:t>10/24/2022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3CA4EFD-9474-48B3-816E-6ADA5F482D8B}" type="slidenum">
              <a:rPr lang="en-US" smtClean="0"/>
              <a:t>‹#›</a:t>
            </a:fld>
            <a:endParaRPr lang="en-US"/>
          </a:p>
        </p:txBody>
      </p:sp>
    </p:spTree>
    <p:extLst>
      <p:ext uri="{BB962C8B-B14F-4D97-AF65-F5344CB8AC3E}">
        <p14:creationId xmlns:p14="http://schemas.microsoft.com/office/powerpoint/2010/main" val="1161852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A3DACC-474D-44ED-8DF0-6B6BA2CE3243}" type="datetimeFigureOut">
              <a:rPr lang="en-US" smtClean="0"/>
              <a:t>10/24/2022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CA4EFD-9474-48B3-816E-6ADA5F482D8B}" type="slidenum">
              <a:rPr lang="en-US" smtClean="0"/>
              <a:t>‹#›</a:t>
            </a:fld>
            <a:endParaRPr lang="en-US"/>
          </a:p>
        </p:txBody>
      </p:sp>
    </p:spTree>
    <p:extLst>
      <p:ext uri="{BB962C8B-B14F-4D97-AF65-F5344CB8AC3E}">
        <p14:creationId xmlns:p14="http://schemas.microsoft.com/office/powerpoint/2010/main" val="2559083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A3DACC-474D-44ED-8DF0-6B6BA2CE3243}" type="datetimeFigureOut">
              <a:rPr lang="en-US" smtClean="0"/>
              <a:t>10/24/2022</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3CA4EFD-9474-48B3-816E-6ADA5F482D8B}" type="slidenum">
              <a:rPr lang="en-US" smtClean="0"/>
              <a:t>‹#›</a:t>
            </a:fld>
            <a:endParaRPr lang="en-US"/>
          </a:p>
        </p:txBody>
      </p:sp>
    </p:spTree>
    <p:extLst>
      <p:ext uri="{BB962C8B-B14F-4D97-AF65-F5344CB8AC3E}">
        <p14:creationId xmlns:p14="http://schemas.microsoft.com/office/powerpoint/2010/main" val="348827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A3DACC-474D-44ED-8DF0-6B6BA2CE3243}" type="datetimeFigureOut">
              <a:rPr lang="en-US" smtClean="0"/>
              <a:t>10/24/2022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CA4EFD-9474-48B3-816E-6ADA5F482D8B}" type="slidenum">
              <a:rPr lang="en-US" smtClean="0"/>
              <a:t>‹#›</a:t>
            </a:fld>
            <a:endParaRPr lang="en-US"/>
          </a:p>
        </p:txBody>
      </p:sp>
    </p:spTree>
    <p:extLst>
      <p:ext uri="{BB962C8B-B14F-4D97-AF65-F5344CB8AC3E}">
        <p14:creationId xmlns:p14="http://schemas.microsoft.com/office/powerpoint/2010/main" val="3003896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A3DACC-474D-44ED-8DF0-6B6BA2CE3243}" type="datetimeFigureOut">
              <a:rPr lang="en-US" smtClean="0"/>
              <a:t>10/24/2022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CA4EFD-9474-48B3-816E-6ADA5F482D8B}" type="slidenum">
              <a:rPr lang="en-US" smtClean="0"/>
              <a:t>‹#›</a:t>
            </a:fld>
            <a:endParaRPr lang="en-US"/>
          </a:p>
        </p:txBody>
      </p:sp>
    </p:spTree>
    <p:extLst>
      <p:ext uri="{BB962C8B-B14F-4D97-AF65-F5344CB8AC3E}">
        <p14:creationId xmlns:p14="http://schemas.microsoft.com/office/powerpoint/2010/main" val="2381962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A3DACC-474D-44ED-8DF0-6B6BA2CE3243}" type="datetimeFigureOut">
              <a:rPr lang="en-US" smtClean="0"/>
              <a:t>10/24/2022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CA4EFD-9474-48B3-816E-6ADA5F482D8B}" type="slidenum">
              <a:rPr lang="en-US" smtClean="0"/>
              <a:t>‹#›</a:t>
            </a:fld>
            <a:endParaRPr lang="en-US"/>
          </a:p>
        </p:txBody>
      </p:sp>
    </p:spTree>
    <p:extLst>
      <p:ext uri="{BB962C8B-B14F-4D97-AF65-F5344CB8AC3E}">
        <p14:creationId xmlns:p14="http://schemas.microsoft.com/office/powerpoint/2010/main" val="4208185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A3DACC-474D-44ED-8DF0-6B6BA2CE3243}" type="datetimeFigureOut">
              <a:rPr lang="en-US" smtClean="0"/>
              <a:t>10/24/2022</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23CA4EFD-9474-48B3-816E-6ADA5F482D8B}" type="slidenum">
              <a:rPr lang="en-US" smtClean="0"/>
              <a:t>‹#›</a:t>
            </a:fld>
            <a:endParaRPr lang="en-US"/>
          </a:p>
        </p:txBody>
      </p:sp>
    </p:spTree>
    <p:extLst>
      <p:ext uri="{BB962C8B-B14F-4D97-AF65-F5344CB8AC3E}">
        <p14:creationId xmlns:p14="http://schemas.microsoft.com/office/powerpoint/2010/main" val="2217631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0A3DACC-474D-44ED-8DF0-6B6BA2CE3243}" type="datetimeFigureOut">
              <a:rPr lang="en-US" smtClean="0"/>
              <a:t>10/24/2022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3CA4EFD-9474-48B3-816E-6ADA5F482D8B}" type="slidenum">
              <a:rPr lang="en-US" smtClean="0"/>
              <a:t>‹#›</a:t>
            </a:fld>
            <a:endParaRPr lang="en-US"/>
          </a:p>
        </p:txBody>
      </p:sp>
    </p:spTree>
    <p:extLst>
      <p:ext uri="{BB962C8B-B14F-4D97-AF65-F5344CB8AC3E}">
        <p14:creationId xmlns:p14="http://schemas.microsoft.com/office/powerpoint/2010/main" val="1849782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0A3DACC-474D-44ED-8DF0-6B6BA2CE3243}" type="datetimeFigureOut">
              <a:rPr lang="en-US" smtClean="0"/>
              <a:t>10/24/2022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3CA4EFD-9474-48B3-816E-6ADA5F482D8B}" type="slidenum">
              <a:rPr lang="en-US" smtClean="0"/>
              <a:t>‹#›</a:t>
            </a:fld>
            <a:endParaRPr lang="en-US"/>
          </a:p>
        </p:txBody>
      </p:sp>
    </p:spTree>
    <p:extLst>
      <p:ext uri="{BB962C8B-B14F-4D97-AF65-F5344CB8AC3E}">
        <p14:creationId xmlns:p14="http://schemas.microsoft.com/office/powerpoint/2010/main" val="2823181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C0A3DACC-474D-44ED-8DF0-6B6BA2CE3243}" type="datetimeFigureOut">
              <a:rPr lang="en-US" smtClean="0"/>
              <a:t>10/24/2022</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23CA4EFD-9474-48B3-816E-6ADA5F482D8B}" type="slidenum">
              <a:rPr lang="en-US" smtClean="0"/>
              <a:t>‹#›</a:t>
            </a:fld>
            <a:endParaRPr lang="en-US"/>
          </a:p>
        </p:txBody>
      </p:sp>
    </p:spTree>
    <p:extLst>
      <p:ext uri="{BB962C8B-B14F-4D97-AF65-F5344CB8AC3E}">
        <p14:creationId xmlns:p14="http://schemas.microsoft.com/office/powerpoint/2010/main" val="3958973290"/>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jpeg"/><Relationship Id="rId1" Type="http://schemas.openxmlformats.org/officeDocument/2006/relationships/slideLayout" Target="../slideLayouts/slideLayout15.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8.gi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2.jpg"/><Relationship Id="rId2" Type="http://schemas.openxmlformats.org/officeDocument/2006/relationships/image" Target="../media/image41.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4.jpg"/><Relationship Id="rId2" Type="http://schemas.openxmlformats.org/officeDocument/2006/relationships/image" Target="../media/image43.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6.jpg"/><Relationship Id="rId2" Type="http://schemas.openxmlformats.org/officeDocument/2006/relationships/image" Target="../media/image45.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8.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1.jpg"/><Relationship Id="rId2" Type="http://schemas.openxmlformats.org/officeDocument/2006/relationships/image" Target="../media/image50.jp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082351"/>
            <a:ext cx="8825658" cy="1017144"/>
          </a:xfrm>
        </p:spPr>
        <p:txBody>
          <a:bodyPr/>
          <a:lstStyle/>
          <a:p>
            <a:pPr algn="ctr"/>
            <a:r>
              <a:rPr lang="en-US" dirty="0">
                <a:solidFill>
                  <a:schemeClr val="bg1"/>
                </a:solidFill>
                <a:latin typeface="Arial" panose="020B0604020202020204" pitchFamily="34" charset="0"/>
                <a:cs typeface="Arial" panose="020B0604020202020204" pitchFamily="34" charset="0"/>
              </a:rPr>
              <a:t>C# Basics</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42001" y="2215740"/>
            <a:ext cx="6403422" cy="3205345"/>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4363951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bg-BG" dirty="0">
                <a:latin typeface="Arial" panose="020B0604020202020204" pitchFamily="34" charset="0"/>
                <a:cs typeface="Arial" panose="020B0604020202020204" pitchFamily="34" charset="0"/>
              </a:rPr>
              <a:t>Какво е </a:t>
            </a:r>
            <a:r>
              <a:rPr lang="bg-BG" dirty="0">
                <a:solidFill>
                  <a:srgbClr val="FFFF00"/>
                </a:solidFill>
                <a:latin typeface="Arial" panose="020B0604020202020204" pitchFamily="34" charset="0"/>
                <a:cs typeface="Arial" panose="020B0604020202020204" pitchFamily="34" charset="0"/>
              </a:rPr>
              <a:t>компилаторът в </a:t>
            </a:r>
            <a:r>
              <a:rPr lang="en-US" dirty="0">
                <a:solidFill>
                  <a:srgbClr val="FFFF00"/>
                </a:solidFill>
                <a:latin typeface="Arial" panose="020B0604020202020204" pitchFamily="34" charset="0"/>
                <a:cs typeface="Arial" panose="020B0604020202020204" pitchFamily="34" charset="0"/>
              </a:rPr>
              <a:t>C#</a:t>
            </a:r>
            <a:r>
              <a:rPr lang="en-US" dirty="0">
                <a:latin typeface="Arial" panose="020B0604020202020204" pitchFamily="34" charset="0"/>
                <a:cs typeface="Arial" panose="020B0604020202020204" pitchFamily="34" charset="0"/>
              </a:rPr>
              <a:t>?</a:t>
            </a:r>
          </a:p>
        </p:txBody>
      </p:sp>
      <p:sp>
        <p:nvSpPr>
          <p:cNvPr id="3" name="Content Placeholder 2"/>
          <p:cNvSpPr>
            <a:spLocks noGrp="1"/>
          </p:cNvSpPr>
          <p:nvPr>
            <p:ph idx="1"/>
          </p:nvPr>
        </p:nvSpPr>
        <p:spPr>
          <a:xfrm>
            <a:off x="1546839" y="2603499"/>
            <a:ext cx="8825659" cy="4021235"/>
          </a:xfrm>
        </p:spPr>
        <p:txBody>
          <a:bodyPr/>
          <a:lstStyle/>
          <a:p>
            <a:r>
              <a:rPr lang="bg-BG" b="1" dirty="0">
                <a:latin typeface="Arial" panose="020B0604020202020204" pitchFamily="34" charset="0"/>
                <a:cs typeface="Arial" panose="020B0604020202020204" pitchFamily="34" charset="0"/>
              </a:rPr>
              <a:t>Компилаторът</a:t>
            </a:r>
            <a:r>
              <a:rPr lang="bg-BG" dirty="0">
                <a:latin typeface="Arial" panose="020B0604020202020204" pitchFamily="34" charset="0"/>
                <a:cs typeface="Arial" panose="020B0604020202020204" pitchFamily="34" charset="0"/>
              </a:rPr>
              <a:t> </a:t>
            </a:r>
            <a:r>
              <a:rPr lang="bg-BG" b="1" dirty="0">
                <a:latin typeface="Arial" panose="020B0604020202020204" pitchFamily="34" charset="0"/>
                <a:cs typeface="Arial" panose="020B0604020202020204" pitchFamily="34" charset="0"/>
              </a:rPr>
              <a:t>в </a:t>
            </a:r>
            <a:r>
              <a:rPr lang="en-US" b="1" dirty="0">
                <a:latin typeface="Arial" panose="020B0604020202020204" pitchFamily="34" charset="0"/>
                <a:cs typeface="Arial" panose="020B0604020202020204" pitchFamily="34" charset="0"/>
              </a:rPr>
              <a:t>C#</a:t>
            </a:r>
            <a:r>
              <a:rPr lang="en-US" dirty="0">
                <a:latin typeface="Arial" panose="020B0604020202020204" pitchFamily="34" charset="0"/>
                <a:cs typeface="Arial" panose="020B0604020202020204" pitchFamily="34" charset="0"/>
              </a:rPr>
              <a:t> </a:t>
            </a:r>
            <a:r>
              <a:rPr lang="bg-BG" dirty="0">
                <a:latin typeface="Arial" panose="020B0604020202020204" pitchFamily="34" charset="0"/>
                <a:cs typeface="Arial" panose="020B0604020202020204" pitchFamily="34" charset="0"/>
              </a:rPr>
              <a:t>за разлика от нормалния компилатор, транслира нашият програмен код в </a:t>
            </a:r>
            <a:r>
              <a:rPr lang="en-US" b="1" dirty="0">
                <a:latin typeface="Arial" panose="020B0604020202020204" pitchFamily="34" charset="0"/>
                <a:cs typeface="Arial" panose="020B0604020202020204" pitchFamily="34" charset="0"/>
              </a:rPr>
              <a:t>intermediate language</a:t>
            </a:r>
            <a:r>
              <a:rPr lang="bg-BG" b="1"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IL </a:t>
            </a:r>
            <a:r>
              <a:rPr lang="en-US" dirty="0">
                <a:latin typeface="Arial" panose="020B0604020202020204" pitchFamily="34" charset="0"/>
                <a:cs typeface="Arial" panose="020B0604020202020204" pitchFamily="34" charset="0"/>
              </a:rPr>
              <a:t>(</a:t>
            </a:r>
            <a:r>
              <a:rPr lang="bg-BG" dirty="0">
                <a:latin typeface="Arial" panose="020B0604020202020204" pitchFamily="34" charset="0"/>
                <a:cs typeface="Arial" panose="020B0604020202020204" pitchFamily="34" charset="0"/>
              </a:rPr>
              <a:t>или междинен код/език</a:t>
            </a:r>
            <a:r>
              <a:rPr lang="en-US" dirty="0">
                <a:latin typeface="Arial" panose="020B0604020202020204" pitchFamily="34" charset="0"/>
                <a:cs typeface="Arial" panose="020B0604020202020204" pitchFamily="34" charset="0"/>
              </a:rPr>
              <a:t>)</a:t>
            </a:r>
            <a:r>
              <a:rPr lang="bg-BG" dirty="0">
                <a:latin typeface="Arial" panose="020B0604020202020204" pitchFamily="34" charset="0"/>
                <a:cs typeface="Arial" panose="020B0604020202020204" pitchFamily="34" charset="0"/>
              </a:rPr>
              <a:t>. След което </a:t>
            </a:r>
            <a:r>
              <a:rPr lang="en-US" b="1" dirty="0">
                <a:latin typeface="Arial" panose="020B0604020202020204" pitchFamily="34" charset="0"/>
                <a:cs typeface="Arial" panose="020B0604020202020204" pitchFamily="34" charset="0"/>
              </a:rPr>
              <a:t>JIT </a:t>
            </a:r>
            <a:r>
              <a:rPr lang="bg-BG" b="1" dirty="0">
                <a:latin typeface="Arial" panose="020B0604020202020204" pitchFamily="34" charset="0"/>
                <a:cs typeface="Arial" panose="020B0604020202020204" pitchFamily="34" charset="0"/>
              </a:rPr>
              <a:t>компилатор </a:t>
            </a:r>
            <a:r>
              <a:rPr lang="bg-BG"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Just-In-Time</a:t>
            </a:r>
            <a:r>
              <a:rPr lang="bg-BG"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a:t>
            </a:r>
            <a:r>
              <a:rPr lang="bg-BG" dirty="0">
                <a:latin typeface="Arial" panose="020B0604020202020204" pitchFamily="34" charset="0"/>
                <a:cs typeface="Arial" panose="020B0604020202020204" pitchFamily="34" charset="0"/>
              </a:rPr>
              <a:t>компилира нашият междинен код до машинен за съответната </a:t>
            </a:r>
            <a:r>
              <a:rPr lang="bg-BG" dirty="0" err="1">
                <a:latin typeface="Arial" panose="020B0604020202020204" pitchFamily="34" charset="0"/>
                <a:cs typeface="Arial" panose="020B0604020202020204" pitchFamily="34" charset="0"/>
              </a:rPr>
              <a:t>процесорна</a:t>
            </a:r>
            <a:r>
              <a:rPr lang="bg-BG" dirty="0">
                <a:latin typeface="Arial" panose="020B0604020202020204" pitchFamily="34" charset="0"/>
                <a:cs typeface="Arial" panose="020B0604020202020204" pitchFamily="34" charset="0"/>
              </a:rPr>
              <a:t> архитектура.</a:t>
            </a:r>
            <a:endParaRPr lang="en-US"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842" y="3948209"/>
            <a:ext cx="8010525" cy="2676525"/>
          </a:xfrm>
          <a:prstGeom prst="rect">
            <a:avLst/>
          </a:prstGeom>
        </p:spPr>
      </p:pic>
    </p:spTree>
    <p:extLst>
      <p:ext uri="{BB962C8B-B14F-4D97-AF65-F5344CB8AC3E}">
        <p14:creationId xmlns:p14="http://schemas.microsoft.com/office/powerpoint/2010/main" val="80090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850F9-048D-A28B-1DE9-0A113B73F2A4}"/>
              </a:ext>
            </a:extLst>
          </p:cNvPr>
          <p:cNvSpPr>
            <a:spLocks noGrp="1"/>
          </p:cNvSpPr>
          <p:nvPr>
            <p:ph type="title"/>
          </p:nvPr>
        </p:nvSpPr>
        <p:spPr/>
        <p:txBody>
          <a:bodyPr/>
          <a:lstStyle/>
          <a:p>
            <a:pPr algn="ctr"/>
            <a:r>
              <a:rPr lang="en-US" dirty="0">
                <a:solidFill>
                  <a:srgbClr val="FFFF00"/>
                </a:solidFill>
                <a:latin typeface="Arial" panose="020B0604020202020204" pitchFamily="34" charset="0"/>
                <a:cs typeface="Arial" panose="020B0604020202020204" pitchFamily="34" charset="0"/>
              </a:rPr>
              <a:t>Compile-time </a:t>
            </a:r>
            <a:r>
              <a:rPr lang="bg-BG" dirty="0">
                <a:latin typeface="Arial" panose="020B0604020202020204" pitchFamily="34" charset="0"/>
                <a:cs typeface="Arial" panose="020B0604020202020204" pitchFamily="34" charset="0"/>
              </a:rPr>
              <a:t>срещу </a:t>
            </a:r>
            <a:r>
              <a:rPr lang="en-US" dirty="0">
                <a:solidFill>
                  <a:srgbClr val="FFFF00"/>
                </a:solidFill>
                <a:latin typeface="Arial" panose="020B0604020202020204" pitchFamily="34" charset="0"/>
                <a:cs typeface="Arial" panose="020B0604020202020204" pitchFamily="34" charset="0"/>
              </a:rPr>
              <a:t>Runtime</a:t>
            </a:r>
            <a:endParaRPr lang="bg-BG" dirty="0">
              <a:solidFill>
                <a:srgbClr val="FFFF0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FE94B78-D25C-31FE-E32E-82F2FDA00576}"/>
              </a:ext>
            </a:extLst>
          </p:cNvPr>
          <p:cNvSpPr>
            <a:spLocks noGrp="1"/>
          </p:cNvSpPr>
          <p:nvPr>
            <p:ph sz="half" idx="1"/>
          </p:nvPr>
        </p:nvSpPr>
        <p:spPr>
          <a:xfrm>
            <a:off x="1154954" y="2603500"/>
            <a:ext cx="4825158" cy="2969163"/>
          </a:xfrm>
        </p:spPr>
        <p:txBody>
          <a:bodyPr>
            <a:noAutofit/>
          </a:bodyPr>
          <a:lstStyle/>
          <a:p>
            <a:r>
              <a:rPr lang="en-US" sz="2000" b="1" dirty="0">
                <a:latin typeface="Arial" panose="020B0604020202020204" pitchFamily="34" charset="0"/>
                <a:cs typeface="Arial" panose="020B0604020202020204" pitchFamily="34" charset="0"/>
              </a:rPr>
              <a:t>Compile-time</a:t>
            </a:r>
            <a:r>
              <a:rPr lang="en-US" sz="2000" dirty="0">
                <a:latin typeface="Arial" panose="020B0604020202020204" pitchFamily="34" charset="0"/>
                <a:cs typeface="Arial" panose="020B0604020202020204" pitchFamily="34" charset="0"/>
              </a:rPr>
              <a:t> </a:t>
            </a:r>
            <a:r>
              <a:rPr lang="bg-BG" sz="2000" dirty="0">
                <a:latin typeface="Arial" panose="020B0604020202020204" pitchFamily="34" charset="0"/>
                <a:cs typeface="Arial" panose="020B0604020202020204" pitchFamily="34" charset="0"/>
              </a:rPr>
              <a:t>е времето, в което транслираме нашият код в изпълним код.</a:t>
            </a:r>
          </a:p>
          <a:p>
            <a:r>
              <a:rPr lang="en-US" sz="2000" b="1" dirty="0">
                <a:latin typeface="Arial" panose="020B0604020202020204" pitchFamily="34" charset="0"/>
                <a:cs typeface="Arial" panose="020B0604020202020204" pitchFamily="34" charset="0"/>
              </a:rPr>
              <a:t>Compile-time </a:t>
            </a:r>
            <a:r>
              <a:rPr lang="en-US" sz="2000" dirty="0">
                <a:solidFill>
                  <a:srgbClr val="FF0000"/>
                </a:solidFill>
                <a:latin typeface="Arial" panose="020B0604020202020204" pitchFamily="34" charset="0"/>
                <a:cs typeface="Arial" panose="020B0604020202020204" pitchFamily="34" charset="0"/>
              </a:rPr>
              <a:t>errors</a:t>
            </a:r>
            <a:r>
              <a:rPr lang="en-US" sz="2000" dirty="0">
                <a:latin typeface="Arial" panose="020B0604020202020204" pitchFamily="34" charset="0"/>
                <a:cs typeface="Arial" panose="020B0604020202020204" pitchFamily="34" charset="0"/>
              </a:rPr>
              <a:t> </a:t>
            </a:r>
            <a:r>
              <a:rPr lang="bg-BG" sz="2000" dirty="0">
                <a:latin typeface="Arial" panose="020B0604020202020204" pitchFamily="34" charset="0"/>
                <a:cs typeface="Arial" panose="020B0604020202020204" pitchFamily="34" charset="0"/>
              </a:rPr>
              <a:t>са грешки, които се появяват по време на писането на нашият код. Когато имаме грешки в нашият код, то той няма да се компилира и съответно изпълни.</a:t>
            </a:r>
          </a:p>
        </p:txBody>
      </p:sp>
      <p:sp>
        <p:nvSpPr>
          <p:cNvPr id="4" name="Content Placeholder 3">
            <a:extLst>
              <a:ext uri="{FF2B5EF4-FFF2-40B4-BE49-F238E27FC236}">
                <a16:creationId xmlns:a16="http://schemas.microsoft.com/office/drawing/2014/main" id="{DAC361ED-FEEF-FBEF-4B48-A4428B83254D}"/>
              </a:ext>
            </a:extLst>
          </p:cNvPr>
          <p:cNvSpPr>
            <a:spLocks noGrp="1"/>
          </p:cNvSpPr>
          <p:nvPr>
            <p:ph sz="half" idx="2"/>
          </p:nvPr>
        </p:nvSpPr>
        <p:spPr/>
        <p:txBody>
          <a:bodyPr>
            <a:normAutofit/>
          </a:bodyPr>
          <a:lstStyle/>
          <a:p>
            <a:r>
              <a:rPr lang="en-US" sz="2000" b="1" dirty="0">
                <a:latin typeface="Arial" panose="020B0604020202020204" pitchFamily="34" charset="0"/>
                <a:cs typeface="Arial" panose="020B0604020202020204" pitchFamily="34" charset="0"/>
              </a:rPr>
              <a:t>Runtime</a:t>
            </a:r>
            <a:r>
              <a:rPr lang="en-US" sz="2000" dirty="0">
                <a:latin typeface="Arial" panose="020B0604020202020204" pitchFamily="34" charset="0"/>
                <a:cs typeface="Arial" panose="020B0604020202020204" pitchFamily="34" charset="0"/>
              </a:rPr>
              <a:t> </a:t>
            </a:r>
            <a:r>
              <a:rPr lang="bg-BG" sz="2000" dirty="0">
                <a:latin typeface="Arial" panose="020B0604020202020204" pitchFamily="34" charset="0"/>
                <a:cs typeface="Arial" panose="020B0604020202020204" pitchFamily="34" charset="0"/>
              </a:rPr>
              <a:t>е времето, когато стартираме нашият изпълним файл да се изпълнява.</a:t>
            </a:r>
          </a:p>
          <a:p>
            <a:r>
              <a:rPr lang="bg-BG" sz="2000" dirty="0">
                <a:latin typeface="Arial" panose="020B0604020202020204" pitchFamily="34" charset="0"/>
                <a:cs typeface="Arial" panose="020B0604020202020204" pitchFamily="34" charset="0"/>
              </a:rPr>
              <a:t>В света на </a:t>
            </a:r>
            <a:r>
              <a:rPr lang="en-US" sz="2000" b="1" dirty="0">
                <a:latin typeface="Arial" panose="020B0604020202020204" pitchFamily="34" charset="0"/>
                <a:cs typeface="Arial" panose="020B0604020202020204" pitchFamily="34" charset="0"/>
              </a:rPr>
              <a:t>C#</a:t>
            </a:r>
            <a:r>
              <a:rPr lang="en-US" sz="2000" dirty="0">
                <a:latin typeface="Arial" panose="020B0604020202020204" pitchFamily="34" charset="0"/>
                <a:cs typeface="Arial" panose="020B0604020202020204" pitchFamily="34" charset="0"/>
              </a:rPr>
              <a:t> </a:t>
            </a:r>
            <a:r>
              <a:rPr lang="bg-BG" sz="2000" dirty="0">
                <a:latin typeface="Arial" panose="020B0604020202020204" pitchFamily="34" charset="0"/>
                <a:cs typeface="Arial" panose="020B0604020202020204" pitchFamily="34" charset="0"/>
              </a:rPr>
              <a:t>изпълнимият файл, който се стартира се нарича </a:t>
            </a:r>
            <a:r>
              <a:rPr lang="bg-BG" sz="2000" b="1" dirty="0">
                <a:latin typeface="Arial" panose="020B0604020202020204" pitchFamily="34" charset="0"/>
                <a:cs typeface="Arial" panose="020B0604020202020204" pitchFamily="34" charset="0"/>
              </a:rPr>
              <a:t>.</a:t>
            </a:r>
            <a:r>
              <a:rPr lang="en-US" sz="2000" b="1" dirty="0">
                <a:latin typeface="Arial" panose="020B0604020202020204" pitchFamily="34" charset="0"/>
                <a:cs typeface="Arial" panose="020B0604020202020204" pitchFamily="34" charset="0"/>
              </a:rPr>
              <a:t>exe </a:t>
            </a:r>
            <a:r>
              <a:rPr lang="bg-BG" sz="2000" dirty="0">
                <a:latin typeface="Arial" panose="020B0604020202020204" pitchFamily="34" charset="0"/>
                <a:cs typeface="Arial" panose="020B0604020202020204" pitchFamily="34" charset="0"/>
              </a:rPr>
              <a:t>файл. </a:t>
            </a:r>
          </a:p>
          <a:p>
            <a:r>
              <a:rPr lang="en-US" sz="2000" b="1" dirty="0">
                <a:latin typeface="Arial" panose="020B0604020202020204" pitchFamily="34" charset="0"/>
                <a:cs typeface="Arial" panose="020B0604020202020204" pitchFamily="34" charset="0"/>
              </a:rPr>
              <a:t>Runtime</a:t>
            </a:r>
            <a:r>
              <a:rPr lang="en-US" sz="2000" dirty="0">
                <a:latin typeface="Arial" panose="020B0604020202020204" pitchFamily="34" charset="0"/>
                <a:cs typeface="Arial" panose="020B0604020202020204" pitchFamily="34" charset="0"/>
              </a:rPr>
              <a:t> </a:t>
            </a:r>
            <a:r>
              <a:rPr lang="en-US" sz="2000" dirty="0">
                <a:solidFill>
                  <a:srgbClr val="FF0000"/>
                </a:solidFill>
                <a:latin typeface="Arial" panose="020B0604020202020204" pitchFamily="34" charset="0"/>
                <a:cs typeface="Arial" panose="020B0604020202020204" pitchFamily="34" charset="0"/>
              </a:rPr>
              <a:t>errors</a:t>
            </a:r>
            <a:r>
              <a:rPr lang="en-US" sz="2000" dirty="0">
                <a:latin typeface="Arial" panose="020B0604020202020204" pitchFamily="34" charset="0"/>
                <a:cs typeface="Arial" panose="020B0604020202020204" pitchFamily="34" charset="0"/>
              </a:rPr>
              <a:t> </a:t>
            </a:r>
            <a:r>
              <a:rPr lang="bg-BG" sz="2000" dirty="0">
                <a:latin typeface="Arial" panose="020B0604020202020204" pitchFamily="34" charset="0"/>
                <a:cs typeface="Arial" panose="020B0604020202020204" pitchFamily="34" charset="0"/>
              </a:rPr>
              <a:t>са грешки, които се появяват по време на изпълнение на нашата програма.</a:t>
            </a:r>
          </a:p>
        </p:txBody>
      </p:sp>
    </p:spTree>
    <p:extLst>
      <p:ext uri="{BB962C8B-B14F-4D97-AF65-F5344CB8AC3E}">
        <p14:creationId xmlns:p14="http://schemas.microsoft.com/office/powerpoint/2010/main" val="2247195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3EC50-9CA9-2E88-183B-0370FB0000DF}"/>
              </a:ext>
            </a:extLst>
          </p:cNvPr>
          <p:cNvSpPr>
            <a:spLocks noGrp="1"/>
          </p:cNvSpPr>
          <p:nvPr>
            <p:ph type="title"/>
          </p:nvPr>
        </p:nvSpPr>
        <p:spPr/>
        <p:txBody>
          <a:bodyPr/>
          <a:lstStyle/>
          <a:p>
            <a:pPr algn="ctr"/>
            <a:r>
              <a:rPr lang="bg-BG" dirty="0">
                <a:latin typeface="Arial" panose="020B0604020202020204" pitchFamily="34" charset="0"/>
                <a:cs typeface="Arial" panose="020B0604020202020204" pitchFamily="34" charset="0"/>
              </a:rPr>
              <a:t>Какво е </a:t>
            </a:r>
            <a:r>
              <a:rPr lang="bg-BG" dirty="0">
                <a:solidFill>
                  <a:schemeClr val="bg1"/>
                </a:solidFill>
                <a:latin typeface="Arial" panose="020B0604020202020204" pitchFamily="34" charset="0"/>
                <a:cs typeface="Arial" panose="020B0604020202020204" pitchFamily="34" charset="0"/>
              </a:rPr>
              <a:t>програмна библиотека</a:t>
            </a:r>
            <a:r>
              <a:rPr lang="en-US" dirty="0">
                <a:solidFill>
                  <a:schemeClr val="bg1"/>
                </a:solidFill>
                <a:latin typeface="Arial" panose="020B0604020202020204" pitchFamily="34" charset="0"/>
                <a:cs typeface="Arial" panose="020B0604020202020204" pitchFamily="34" charset="0"/>
              </a:rPr>
              <a:t> </a:t>
            </a:r>
            <a:r>
              <a:rPr lang="en-US" dirty="0">
                <a:solidFill>
                  <a:srgbClr val="FFFF00"/>
                </a:solidFill>
                <a:latin typeface="Arial" panose="020B0604020202020204" pitchFamily="34" charset="0"/>
                <a:cs typeface="Arial" panose="020B0604020202020204" pitchFamily="34" charset="0"/>
              </a:rPr>
              <a:t>(.DLL)</a:t>
            </a:r>
            <a:r>
              <a:rPr lang="bg-BG" dirty="0">
                <a:latin typeface="Arial" panose="020B0604020202020204" pitchFamily="34" charset="0"/>
                <a:cs typeface="Arial" panose="020B0604020202020204" pitchFamily="34" charset="0"/>
              </a:rPr>
              <a:t>?</a:t>
            </a:r>
          </a:p>
        </p:txBody>
      </p:sp>
      <p:sp>
        <p:nvSpPr>
          <p:cNvPr id="3" name="Content Placeholder 2">
            <a:extLst>
              <a:ext uri="{FF2B5EF4-FFF2-40B4-BE49-F238E27FC236}">
                <a16:creationId xmlns:a16="http://schemas.microsoft.com/office/drawing/2014/main" id="{A672201A-4776-8B1D-A65A-CA5F90BA04CD}"/>
              </a:ext>
            </a:extLst>
          </p:cNvPr>
          <p:cNvSpPr>
            <a:spLocks noGrp="1"/>
          </p:cNvSpPr>
          <p:nvPr>
            <p:ph idx="1"/>
          </p:nvPr>
        </p:nvSpPr>
        <p:spPr>
          <a:xfrm>
            <a:off x="1154954" y="2603499"/>
            <a:ext cx="8825659" cy="3943949"/>
          </a:xfrm>
        </p:spPr>
        <p:txBody>
          <a:bodyPr>
            <a:normAutofit/>
          </a:bodyPr>
          <a:lstStyle/>
          <a:p>
            <a:r>
              <a:rPr lang="bg-BG" sz="2000" dirty="0">
                <a:latin typeface="Arial" panose="020B0604020202020204" pitchFamily="34" charset="0"/>
                <a:cs typeface="Arial" panose="020B0604020202020204" pitchFamily="34" charset="0"/>
              </a:rPr>
              <a:t>Програмната библиотека (</a:t>
            </a:r>
            <a:r>
              <a:rPr lang="en-US" sz="2000" dirty="0">
                <a:latin typeface="Arial" panose="020B0604020202020204" pitchFamily="34" charset="0"/>
                <a:cs typeface="Arial" panose="020B0604020202020204" pitchFamily="34" charset="0"/>
              </a:rPr>
              <a:t>library</a:t>
            </a:r>
            <a:r>
              <a:rPr lang="bg-BG" sz="2000" dirty="0">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 e </a:t>
            </a:r>
            <a:r>
              <a:rPr lang="bg-BG" sz="2000" dirty="0">
                <a:latin typeface="Arial" panose="020B0604020202020204" pitchFamily="34" charset="0"/>
                <a:cs typeface="Arial" panose="020B0604020202020204" pitchFamily="34" charset="0"/>
              </a:rPr>
              <a:t>проект (място), който съдържа програмен код, който върши определена работа и който може да използваме в нашите програми. </a:t>
            </a:r>
          </a:p>
          <a:p>
            <a:r>
              <a:rPr lang="bg-BG" sz="2000" dirty="0">
                <a:latin typeface="Arial" panose="020B0604020202020204" pitchFamily="34" charset="0"/>
                <a:cs typeface="Arial" panose="020B0604020202020204" pitchFamily="34" charset="0"/>
              </a:rPr>
              <a:t>Основната идея на програмните библиотеки е </a:t>
            </a:r>
            <a:r>
              <a:rPr lang="bg-BG" sz="2000" dirty="0" err="1">
                <a:latin typeface="Arial" panose="020B0604020202020204" pitchFamily="34" charset="0"/>
                <a:cs typeface="Arial" panose="020B0604020202020204" pitchFamily="34" charset="0"/>
              </a:rPr>
              <a:t>преизползването</a:t>
            </a:r>
            <a:r>
              <a:rPr lang="bg-BG" sz="2000" dirty="0">
                <a:latin typeface="Arial" panose="020B0604020202020204" pitchFamily="34" charset="0"/>
                <a:cs typeface="Arial" panose="020B0604020202020204" pitchFamily="34" charset="0"/>
              </a:rPr>
              <a:t> на програмен код. Т.е. не е нужно да „откриваме колелото“ всеки път наново.</a:t>
            </a:r>
          </a:p>
          <a:p>
            <a:r>
              <a:rPr lang="bg-BG" sz="2000" dirty="0">
                <a:latin typeface="Arial" panose="020B0604020202020204" pitchFamily="34" charset="0"/>
                <a:cs typeface="Arial" panose="020B0604020202020204" pitchFamily="34" charset="0"/>
              </a:rPr>
              <a:t>Кодът, който се съдържа в програмните библиотеки обикновено е колекция от функции и класове, които работят заедно за изпълнението на конкретна задача/и.</a:t>
            </a:r>
            <a:endParaRPr lang="en-US" sz="2000" dirty="0">
              <a:latin typeface="Arial" panose="020B0604020202020204" pitchFamily="34" charset="0"/>
              <a:cs typeface="Arial" panose="020B0604020202020204" pitchFamily="34" charset="0"/>
            </a:endParaRPr>
          </a:p>
          <a:p>
            <a:r>
              <a:rPr lang="bg-BG" sz="2000" dirty="0">
                <a:latin typeface="Arial" panose="020B0604020202020204" pitchFamily="34" charset="0"/>
                <a:cs typeface="Arial" panose="020B0604020202020204" pitchFamily="34" charset="0"/>
              </a:rPr>
              <a:t>Програмните библиотеки могат да се използват единствено в други проекти. Те не могат да се стартират самостоятелно.</a:t>
            </a:r>
          </a:p>
        </p:txBody>
      </p:sp>
    </p:spTree>
    <p:extLst>
      <p:ext uri="{BB962C8B-B14F-4D97-AF65-F5344CB8AC3E}">
        <p14:creationId xmlns:p14="http://schemas.microsoft.com/office/powerpoint/2010/main" val="1166316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bg-BG" dirty="0">
                <a:latin typeface="Arial" panose="020B0604020202020204" pitchFamily="34" charset="0"/>
                <a:cs typeface="Arial" panose="020B0604020202020204" pitchFamily="34" charset="0"/>
              </a:rPr>
              <a:t>Какво е </a:t>
            </a:r>
            <a:r>
              <a:rPr lang="en-US" dirty="0">
                <a:latin typeface="Arial" panose="020B0604020202020204" pitchFamily="34" charset="0"/>
                <a:cs typeface="Arial" panose="020B0604020202020204" pitchFamily="34" charset="0"/>
              </a:rPr>
              <a:t>.</a:t>
            </a:r>
            <a:r>
              <a:rPr lang="en-US" dirty="0">
                <a:solidFill>
                  <a:srgbClr val="FFFF00"/>
                </a:solidFill>
                <a:latin typeface="Arial" panose="020B0604020202020204" pitchFamily="34" charset="0"/>
                <a:cs typeface="Arial" panose="020B0604020202020204" pitchFamily="34" charset="0"/>
              </a:rPr>
              <a:t>NET</a:t>
            </a:r>
            <a:r>
              <a:rPr lang="en-US" dirty="0">
                <a:latin typeface="Arial" panose="020B0604020202020204" pitchFamily="34" charset="0"/>
                <a:cs typeface="Arial" panose="020B0604020202020204" pitchFamily="34" charset="0"/>
              </a:rPr>
              <a:t>?</a:t>
            </a:r>
          </a:p>
        </p:txBody>
      </p:sp>
      <p:sp>
        <p:nvSpPr>
          <p:cNvPr id="3" name="Content Placeholder 2"/>
          <p:cNvSpPr>
            <a:spLocks noGrp="1"/>
          </p:cNvSpPr>
          <p:nvPr>
            <p:ph idx="1"/>
          </p:nvPr>
        </p:nvSpPr>
        <p:spPr>
          <a:xfrm>
            <a:off x="1154954" y="2603500"/>
            <a:ext cx="9575250" cy="2456025"/>
          </a:xfrm>
        </p:spPr>
        <p:txBody>
          <a:bodyPr>
            <a:normAutofit lnSpcReduction="10000"/>
          </a:bodyPr>
          <a:lstStyle/>
          <a:p>
            <a:r>
              <a:rPr lang="en-US" sz="2000" b="1" dirty="0">
                <a:latin typeface="Arial" panose="020B0604020202020204" pitchFamily="34" charset="0"/>
                <a:cs typeface="Arial" panose="020B0604020202020204" pitchFamily="34" charset="0"/>
              </a:rPr>
              <a:t>.NET </a:t>
            </a:r>
            <a:r>
              <a:rPr lang="en-US" sz="2000" dirty="0">
                <a:latin typeface="Arial" panose="020B0604020202020204" pitchFamily="34" charset="0"/>
                <a:cs typeface="Arial" panose="020B0604020202020204" pitchFamily="34" charset="0"/>
              </a:rPr>
              <a:t>e </a:t>
            </a:r>
            <a:r>
              <a:rPr lang="bg-BG" sz="2000" dirty="0">
                <a:latin typeface="Arial" panose="020B0604020202020204" pitchFamily="34" charset="0"/>
                <a:cs typeface="Arial" panose="020B0604020202020204" pitchFamily="34" charset="0"/>
              </a:rPr>
              <a:t>безплатна</a:t>
            </a:r>
            <a:r>
              <a:rPr lang="en-US" sz="2000" dirty="0">
                <a:latin typeface="Arial" panose="020B0604020202020204" pitchFamily="34" charset="0"/>
                <a:cs typeface="Arial" panose="020B0604020202020204" pitchFamily="34" charset="0"/>
              </a:rPr>
              <a:t>,</a:t>
            </a:r>
            <a:r>
              <a:rPr lang="bg-BG" sz="2000"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cross-platform</a:t>
            </a:r>
            <a:r>
              <a:rPr lang="bg-BG" sz="2000" dirty="0">
                <a:latin typeface="Arial" panose="020B0604020202020204" pitchFamily="34" charset="0"/>
                <a:cs typeface="Arial" panose="020B0604020202020204" pitchFamily="34" charset="0"/>
              </a:rPr>
              <a:t> и </a:t>
            </a:r>
            <a:r>
              <a:rPr lang="en-US" sz="2000" dirty="0">
                <a:latin typeface="Arial" panose="020B0604020202020204" pitchFamily="34" charset="0"/>
                <a:cs typeface="Arial" panose="020B0604020202020204" pitchFamily="34" charset="0"/>
              </a:rPr>
              <a:t>open source</a:t>
            </a:r>
            <a:r>
              <a:rPr lang="bg-BG" sz="2000" dirty="0">
                <a:latin typeface="Arial" panose="020B0604020202020204" pitchFamily="34" charset="0"/>
                <a:cs typeface="Arial" panose="020B0604020202020204" pitchFamily="34" charset="0"/>
              </a:rPr>
              <a:t> платформа за разработка на различни видове приложения. </a:t>
            </a:r>
            <a:endParaRPr lang="en-US" sz="2000" dirty="0">
              <a:latin typeface="Arial" panose="020B0604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.NET</a:t>
            </a:r>
            <a:r>
              <a:rPr lang="en-US" sz="2000" dirty="0">
                <a:latin typeface="Arial" panose="020B0604020202020204" pitchFamily="34" charset="0"/>
                <a:cs typeface="Arial" panose="020B0604020202020204" pitchFamily="34" charset="0"/>
              </a:rPr>
              <a:t> </a:t>
            </a:r>
            <a:r>
              <a:rPr lang="bg-BG" sz="2000" dirty="0">
                <a:latin typeface="Arial" panose="020B0604020202020204" pitchFamily="34" charset="0"/>
                <a:cs typeface="Arial" panose="020B0604020202020204" pitchFamily="34" charset="0"/>
              </a:rPr>
              <a:t>съдържа</a:t>
            </a:r>
            <a:r>
              <a:rPr lang="en-US" sz="2000" dirty="0">
                <a:latin typeface="Arial" panose="020B0604020202020204" pitchFamily="34" charset="0"/>
                <a:cs typeface="Arial" panose="020B0604020202020204" pitchFamily="34" charset="0"/>
              </a:rPr>
              <a:t> </a:t>
            </a:r>
            <a:r>
              <a:rPr lang="bg-BG" sz="2000" dirty="0">
                <a:latin typeface="Arial" panose="020B0604020202020204" pitchFamily="34" charset="0"/>
                <a:cs typeface="Arial" panose="020B0604020202020204" pitchFamily="34" charset="0"/>
              </a:rPr>
              <a:t>програмни езици</a:t>
            </a:r>
            <a:r>
              <a:rPr lang="en-US" sz="2000" dirty="0">
                <a:latin typeface="Arial" panose="020B0604020202020204" pitchFamily="34" charset="0"/>
                <a:cs typeface="Arial" panose="020B0604020202020204" pitchFamily="34" charset="0"/>
              </a:rPr>
              <a:t>, </a:t>
            </a:r>
            <a:r>
              <a:rPr lang="bg-BG" sz="2000" dirty="0">
                <a:latin typeface="Arial" panose="020B0604020202020204" pitchFamily="34" charset="0"/>
                <a:cs typeface="Arial" panose="020B0604020202020204" pitchFamily="34" charset="0"/>
              </a:rPr>
              <a:t>среда за изпълнение на кода - </a:t>
            </a:r>
            <a:r>
              <a:rPr lang="en-US" sz="2000" dirty="0">
                <a:latin typeface="Arial" panose="020B0604020202020204" pitchFamily="34" charset="0"/>
                <a:cs typeface="Arial" panose="020B0604020202020204" pitchFamily="34" charset="0"/>
              </a:rPr>
              <a:t>runtime, </a:t>
            </a:r>
            <a:r>
              <a:rPr lang="bg-BG" sz="2000" dirty="0">
                <a:latin typeface="Arial" panose="020B0604020202020204" pitchFamily="34" charset="0"/>
                <a:cs typeface="Arial" panose="020B0604020202020204" pitchFamily="34" charset="0"/>
              </a:rPr>
              <a:t>и библиотеки за разработка на</a:t>
            </a:r>
            <a:r>
              <a:rPr lang="en-US" sz="2000" dirty="0">
                <a:latin typeface="Arial" panose="020B0604020202020204" pitchFamily="34" charset="0"/>
                <a:cs typeface="Arial" panose="020B0604020202020204" pitchFamily="34" charset="0"/>
              </a:rPr>
              <a:t> web, mobile, desktop, games, </a:t>
            </a:r>
            <a:r>
              <a:rPr lang="bg-BG" sz="2000" dirty="0">
                <a:latin typeface="Arial" panose="020B0604020202020204" pitchFamily="34" charset="0"/>
                <a:cs typeface="Arial" panose="020B0604020202020204" pitchFamily="34" charset="0"/>
              </a:rPr>
              <a:t>и</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IoT</a:t>
            </a:r>
            <a:r>
              <a:rPr lang="bg-BG" sz="2000" dirty="0">
                <a:latin typeface="Arial" panose="020B0604020202020204" pitchFamily="34" charset="0"/>
                <a:cs typeface="Arial" panose="020B0604020202020204" pitchFamily="34" charset="0"/>
              </a:rPr>
              <a:t> приложения</a:t>
            </a:r>
            <a:r>
              <a:rPr lang="en-US" sz="2000" dirty="0">
                <a:latin typeface="Arial" panose="020B0604020202020204" pitchFamily="34" charset="0"/>
                <a:cs typeface="Arial" panose="020B0604020202020204" pitchFamily="34" charset="0"/>
              </a:rPr>
              <a:t>.</a:t>
            </a:r>
          </a:p>
          <a:p>
            <a:r>
              <a:rPr lang="bg-BG" sz="2000" dirty="0">
                <a:latin typeface="Arial" panose="020B0604020202020204" pitchFamily="34" charset="0"/>
                <a:cs typeface="Arial" panose="020B0604020202020204" pitchFamily="34" charset="0"/>
              </a:rPr>
              <a:t>Двата основни компонента на </a:t>
            </a:r>
            <a:r>
              <a:rPr lang="en-US" sz="2000" dirty="0">
                <a:latin typeface="Arial" panose="020B0604020202020204" pitchFamily="34" charset="0"/>
                <a:cs typeface="Arial" panose="020B0604020202020204" pitchFamily="34" charset="0"/>
              </a:rPr>
              <a:t>.</a:t>
            </a:r>
            <a:r>
              <a:rPr lang="en-US" sz="2000" b="1" dirty="0">
                <a:latin typeface="Arial" panose="020B0604020202020204" pitchFamily="34" charset="0"/>
                <a:cs typeface="Arial" panose="020B0604020202020204" pitchFamily="34" charset="0"/>
              </a:rPr>
              <a:t>NET</a:t>
            </a:r>
            <a:r>
              <a:rPr lang="en-US" sz="2000" dirty="0">
                <a:latin typeface="Arial" panose="020B0604020202020204" pitchFamily="34" charset="0"/>
                <a:cs typeface="Arial" panose="020B0604020202020204" pitchFamily="34" charset="0"/>
              </a:rPr>
              <a:t> </a:t>
            </a:r>
            <a:r>
              <a:rPr lang="bg-BG" sz="2000" dirty="0">
                <a:latin typeface="Arial" panose="020B0604020202020204" pitchFamily="34" charset="0"/>
                <a:cs typeface="Arial" panose="020B0604020202020204" pitchFamily="34" charset="0"/>
              </a:rPr>
              <a:t>са</a:t>
            </a:r>
            <a:r>
              <a:rPr lang="en-US" sz="2000"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CoreCLR</a:t>
            </a:r>
            <a:r>
              <a:rPr lang="en-US" sz="2000" dirty="0">
                <a:latin typeface="Arial" panose="020B0604020202020204" pitchFamily="34" charset="0"/>
                <a:cs typeface="Arial" panose="020B0604020202020204" pitchFamily="34" charset="0"/>
              </a:rPr>
              <a:t> </a:t>
            </a:r>
            <a:r>
              <a:rPr lang="bg-BG" sz="2000" dirty="0">
                <a:latin typeface="Arial" panose="020B0604020202020204" pitchFamily="34" charset="0"/>
                <a:cs typeface="Arial" panose="020B0604020202020204" pitchFamily="34" charset="0"/>
              </a:rPr>
              <a:t>и</a:t>
            </a:r>
            <a:r>
              <a:rPr lang="en-US" sz="2000"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CoreFX</a:t>
            </a:r>
            <a:endParaRPr lang="en-US" sz="2000" dirty="0">
              <a:latin typeface="Arial" panose="020B0604020202020204" pitchFamily="34" charset="0"/>
              <a:cs typeface="Arial" panose="020B0604020202020204" pitchFamily="34" charset="0"/>
            </a:endParaRPr>
          </a:p>
          <a:p>
            <a:r>
              <a:rPr lang="bg-BG" sz="2000" dirty="0">
                <a:latin typeface="Arial" panose="020B0604020202020204" pitchFamily="34" charset="0"/>
                <a:cs typeface="Arial" panose="020B0604020202020204" pitchFamily="34" charset="0"/>
              </a:rPr>
              <a:t>Можем да пишем на </a:t>
            </a:r>
            <a:r>
              <a:rPr lang="en-US" sz="2000" b="1" dirty="0">
                <a:latin typeface="Arial" panose="020B0604020202020204" pitchFamily="34" charset="0"/>
                <a:cs typeface="Arial" panose="020B0604020202020204" pitchFamily="34" charset="0"/>
              </a:rPr>
              <a:t>C#</a:t>
            </a:r>
            <a:r>
              <a:rPr lang="en-US" sz="20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F#</a:t>
            </a:r>
            <a:r>
              <a:rPr lang="en-US" sz="20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Visual Basic </a:t>
            </a:r>
            <a:r>
              <a:rPr lang="bg-BG" sz="2000" dirty="0">
                <a:latin typeface="Arial" panose="020B0604020202020204" pitchFamily="34" charset="0"/>
                <a:cs typeface="Arial" panose="020B0604020202020204" pitchFamily="34" charset="0"/>
              </a:rPr>
              <a:t>и други програмни езици</a:t>
            </a:r>
            <a:r>
              <a:rPr lang="en-US" sz="2000" dirty="0">
                <a:latin typeface="Arial" panose="020B0604020202020204" pitchFamily="34" charset="0"/>
                <a:cs typeface="Arial" panose="020B0604020202020204" pitchFamily="34" charset="0"/>
              </a:rPr>
              <a:t>.</a:t>
            </a:r>
          </a:p>
          <a:p>
            <a:endParaRPr lang="en-US" dirty="0"/>
          </a:p>
          <a:p>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85472" y="5116979"/>
            <a:ext cx="1464128" cy="146412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7435" y="5287885"/>
            <a:ext cx="1056202" cy="105620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24721" y="5296544"/>
            <a:ext cx="1104997" cy="1104997"/>
          </a:xfrm>
          <a:prstGeom prst="rect">
            <a:avLst/>
          </a:prstGeom>
        </p:spPr>
      </p:pic>
    </p:spTree>
    <p:extLst>
      <p:ext uri="{BB962C8B-B14F-4D97-AF65-F5344CB8AC3E}">
        <p14:creationId xmlns:p14="http://schemas.microsoft.com/office/powerpoint/2010/main" val="12422038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FFFF00"/>
                </a:solidFill>
                <a:latin typeface="Arial" panose="020B0604020202020204" pitchFamily="34" charset="0"/>
                <a:cs typeface="Arial" panose="020B0604020202020204" pitchFamily="34" charset="0"/>
              </a:rPr>
              <a:t>.NET </a:t>
            </a:r>
            <a:r>
              <a:rPr lang="en-US" dirty="0">
                <a:latin typeface="Arial" panose="020B0604020202020204" pitchFamily="34" charset="0"/>
                <a:cs typeface="Arial" panose="020B0604020202020204" pitchFamily="34" charset="0"/>
              </a:rPr>
              <a:t>= </a:t>
            </a:r>
            <a:r>
              <a:rPr lang="bg-BG" dirty="0">
                <a:latin typeface="Arial" panose="020B0604020202020204" pitchFamily="34" charset="0"/>
                <a:cs typeface="Arial" panose="020B0604020202020204" pitchFamily="34" charset="0"/>
              </a:rPr>
              <a:t>Екосистемата</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20115" y="2948556"/>
            <a:ext cx="5884202" cy="3349431"/>
          </a:xfrm>
        </p:spPr>
        <p:txBody>
          <a:bodyPr>
            <a:normAutofit/>
          </a:bodyPr>
          <a:lstStyle/>
          <a:p>
            <a:r>
              <a:rPr lang="bg-BG" sz="3200" dirty="0">
                <a:latin typeface="Arial" panose="020B0604020202020204" pitchFamily="34" charset="0"/>
                <a:cs typeface="Arial" panose="020B0604020202020204" pitchFamily="34" charset="0"/>
              </a:rPr>
              <a:t>Програмни езици (</a:t>
            </a:r>
            <a:r>
              <a:rPr lang="en-US" sz="3200" dirty="0">
                <a:latin typeface="Arial" panose="020B0604020202020204" pitchFamily="34" charset="0"/>
                <a:cs typeface="Arial" panose="020B0604020202020204" pitchFamily="34" charset="0"/>
              </a:rPr>
              <a:t>C#, F#, VB.NET</a:t>
            </a:r>
            <a:r>
              <a:rPr lang="bg-BG" sz="3200" dirty="0">
                <a:latin typeface="Arial" panose="020B0604020202020204" pitchFamily="34" charset="0"/>
                <a:cs typeface="Arial" panose="020B0604020202020204" pitchFamily="34" charset="0"/>
              </a:rPr>
              <a:t>)</a:t>
            </a:r>
            <a:endParaRPr lang="en-US" sz="3200" dirty="0">
              <a:latin typeface="Arial" panose="020B0604020202020204" pitchFamily="34" charset="0"/>
              <a:cs typeface="Arial" panose="020B0604020202020204" pitchFamily="34" charset="0"/>
            </a:endParaRPr>
          </a:p>
          <a:p>
            <a:r>
              <a:rPr lang="bg-BG" sz="3200" dirty="0">
                <a:latin typeface="Arial" panose="020B0604020202020204" pitchFamily="34" charset="0"/>
                <a:cs typeface="Arial" panose="020B0604020202020204" pitchFamily="34" charset="0"/>
              </a:rPr>
              <a:t>Среда за изпълнение </a:t>
            </a:r>
            <a:r>
              <a:rPr lang="en-US" sz="3200" dirty="0">
                <a:latin typeface="Arial" panose="020B0604020202020204" pitchFamily="34" charset="0"/>
                <a:cs typeface="Arial" panose="020B0604020202020204" pitchFamily="34" charset="0"/>
              </a:rPr>
              <a:t>(</a:t>
            </a:r>
            <a:r>
              <a:rPr lang="en-US" sz="3200" dirty="0" err="1">
                <a:latin typeface="Arial" panose="020B0604020202020204" pitchFamily="34" charset="0"/>
                <a:cs typeface="Arial" panose="020B0604020202020204" pitchFamily="34" charset="0"/>
              </a:rPr>
              <a:t>CoreCLR</a:t>
            </a:r>
            <a:r>
              <a:rPr lang="en-US" sz="3200" dirty="0">
                <a:latin typeface="Arial" panose="020B0604020202020204" pitchFamily="34" charset="0"/>
                <a:cs typeface="Arial" panose="020B0604020202020204" pitchFamily="34" charset="0"/>
              </a:rPr>
              <a:t>)</a:t>
            </a:r>
          </a:p>
          <a:p>
            <a:r>
              <a:rPr lang="bg-BG" sz="3200" dirty="0">
                <a:latin typeface="Arial" panose="020B0604020202020204" pitchFamily="34" charset="0"/>
                <a:cs typeface="Arial" panose="020B0604020202020204" pitchFamily="34" charset="0"/>
              </a:rPr>
              <a:t>Библиотеки</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CoreFX</a:t>
            </a:r>
            <a:r>
              <a:rPr lang="en-US" sz="3200" dirty="0">
                <a:latin typeface="Arial" panose="020B0604020202020204" pitchFamily="34" charset="0"/>
                <a:cs typeface="Arial" panose="020B0604020202020204" pitchFamily="34" charset="0"/>
              </a:rPr>
              <a:t>)</a:t>
            </a:r>
          </a:p>
        </p:txBody>
      </p:sp>
      <p:pic>
        <p:nvPicPr>
          <p:cNvPr id="6" name="Picture 5" descr="Diagram&#10;&#10;Description automatically generated">
            <a:extLst>
              <a:ext uri="{FF2B5EF4-FFF2-40B4-BE49-F238E27FC236}">
                <a16:creationId xmlns:a16="http://schemas.microsoft.com/office/drawing/2014/main" id="{B5DC8463-45DA-6CA6-D6D6-1BA1FF3BD5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7615" y="3183146"/>
            <a:ext cx="5230328" cy="2701185"/>
          </a:xfrm>
          <a:prstGeom prst="rect">
            <a:avLst/>
          </a:prstGeom>
        </p:spPr>
      </p:pic>
    </p:spTree>
    <p:extLst>
      <p:ext uri="{BB962C8B-B14F-4D97-AF65-F5344CB8AC3E}">
        <p14:creationId xmlns:p14="http://schemas.microsoft.com/office/powerpoint/2010/main" val="4841275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56C99-9B77-E50F-9896-D5D2EAC575E6}"/>
              </a:ext>
            </a:extLst>
          </p:cNvPr>
          <p:cNvSpPr>
            <a:spLocks noGrp="1"/>
          </p:cNvSpPr>
          <p:nvPr>
            <p:ph type="title"/>
          </p:nvPr>
        </p:nvSpPr>
        <p:spPr/>
        <p:txBody>
          <a:bodyPr/>
          <a:lstStyle/>
          <a:p>
            <a:pPr algn="ctr"/>
            <a:r>
              <a:rPr lang="bg-BG" dirty="0">
                <a:latin typeface="Arial" panose="020B0604020202020204" pitchFamily="34" charset="0"/>
                <a:cs typeface="Arial" panose="020B0604020202020204" pitchFamily="34" charset="0"/>
              </a:rPr>
              <a:t>Какво ни дава </a:t>
            </a:r>
            <a:r>
              <a:rPr lang="en-US" dirty="0">
                <a:solidFill>
                  <a:srgbClr val="FFFF00"/>
                </a:solidFill>
                <a:latin typeface="Arial" panose="020B0604020202020204" pitchFamily="34" charset="0"/>
                <a:cs typeface="Arial" panose="020B0604020202020204" pitchFamily="34" charset="0"/>
              </a:rPr>
              <a:t>CLR</a:t>
            </a:r>
            <a:r>
              <a:rPr lang="en-US" dirty="0">
                <a:latin typeface="Arial" panose="020B0604020202020204" pitchFamily="34" charset="0"/>
                <a:cs typeface="Arial" panose="020B0604020202020204" pitchFamily="34" charset="0"/>
              </a:rPr>
              <a:t>?</a:t>
            </a:r>
            <a:endParaRPr lang="bg-BG"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33158BB4-F28E-127D-4F03-B9FA69CF01A1}"/>
              </a:ext>
            </a:extLst>
          </p:cNvPr>
          <p:cNvSpPr>
            <a:spLocks noGrp="1"/>
          </p:cNvSpPr>
          <p:nvPr>
            <p:ph idx="1"/>
          </p:nvPr>
        </p:nvSpPr>
        <p:spPr>
          <a:xfrm>
            <a:off x="1154954" y="2603500"/>
            <a:ext cx="8825659" cy="2969164"/>
          </a:xfrm>
        </p:spPr>
        <p:txBody>
          <a:bodyPr>
            <a:normAutofit/>
          </a:bodyPr>
          <a:lstStyle/>
          <a:p>
            <a:r>
              <a:rPr lang="bg-BG" sz="2400" dirty="0">
                <a:latin typeface="Arial" panose="020B0604020202020204" pitchFamily="34" charset="0"/>
                <a:cs typeface="Arial" panose="020B0604020202020204" pitchFamily="34" charset="0"/>
              </a:rPr>
              <a:t>Управлява изпълнението на нашата програма и взаимодейства с операционната система</a:t>
            </a:r>
          </a:p>
          <a:p>
            <a:r>
              <a:rPr lang="bg-BG" sz="2400" dirty="0">
                <a:latin typeface="Arial" panose="020B0604020202020204" pitchFamily="34" charset="0"/>
                <a:cs typeface="Arial" panose="020B0604020202020204" pitchFamily="34" charset="0"/>
              </a:rPr>
              <a:t>Компилира междинния </a:t>
            </a:r>
            <a:r>
              <a:rPr lang="en-US" sz="2400" b="1" dirty="0">
                <a:latin typeface="Arial" panose="020B0604020202020204" pitchFamily="34" charset="0"/>
                <a:cs typeface="Arial" panose="020B0604020202020204" pitchFamily="34" charset="0"/>
              </a:rPr>
              <a:t>IL </a:t>
            </a:r>
            <a:r>
              <a:rPr lang="bg-BG" sz="2400" dirty="0">
                <a:latin typeface="Arial" panose="020B0604020202020204" pitchFamily="34" charset="0"/>
                <a:cs typeface="Arial" panose="020B0604020202020204" pitchFamily="34" charset="0"/>
              </a:rPr>
              <a:t>код/език към съответните за машината машинни инструкции (</a:t>
            </a:r>
            <a:r>
              <a:rPr lang="en-US" sz="2400" dirty="0">
                <a:latin typeface="Arial" panose="020B0604020202020204" pitchFamily="34" charset="0"/>
                <a:cs typeface="Arial" panose="020B0604020202020204" pitchFamily="34" charset="0"/>
              </a:rPr>
              <a:t>Just-in-Time compiler</a:t>
            </a:r>
            <a:r>
              <a:rPr lang="bg-BG" sz="2400" dirty="0">
                <a:latin typeface="Arial" panose="020B0604020202020204" pitchFamily="34" charset="0"/>
                <a:cs typeface="Arial" panose="020B0604020202020204" pitchFamily="34" charset="0"/>
              </a:rPr>
              <a:t>)</a:t>
            </a:r>
          </a:p>
          <a:p>
            <a:r>
              <a:rPr lang="en-US" sz="2400" dirty="0">
                <a:latin typeface="Arial" panose="020B0604020202020204" pitchFamily="34" charset="0"/>
                <a:cs typeface="Arial" panose="020B0604020202020204" pitchFamily="34" charset="0"/>
              </a:rPr>
              <a:t>Garbage Collection </a:t>
            </a:r>
          </a:p>
          <a:p>
            <a:r>
              <a:rPr lang="bg-BG" sz="2400" dirty="0">
                <a:latin typeface="Arial" panose="020B0604020202020204" pitchFamily="34" charset="0"/>
                <a:cs typeface="Arial" panose="020B0604020202020204" pitchFamily="34" charset="0"/>
              </a:rPr>
              <a:t>Управление на паметта</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75631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4E08C-5523-4541-9132-01F6AF13B91C}"/>
              </a:ext>
            </a:extLst>
          </p:cNvPr>
          <p:cNvSpPr>
            <a:spLocks noGrp="1"/>
          </p:cNvSpPr>
          <p:nvPr>
            <p:ph type="title"/>
          </p:nvPr>
        </p:nvSpPr>
        <p:spPr>
          <a:xfrm>
            <a:off x="1249846" y="2311879"/>
            <a:ext cx="4107158" cy="1639018"/>
          </a:xfrm>
        </p:spPr>
        <p:txBody>
          <a:bodyPr>
            <a:normAutofit/>
          </a:bodyPr>
          <a:lstStyle/>
          <a:p>
            <a:r>
              <a:rPr lang="en-US" sz="4800" dirty="0">
                <a:solidFill>
                  <a:srgbClr val="FFFF00"/>
                </a:solidFill>
                <a:latin typeface="Arial" panose="020B0604020202020204" pitchFamily="34" charset="0"/>
                <a:cs typeface="Arial" panose="020B0604020202020204" pitchFamily="34" charset="0"/>
              </a:rPr>
              <a:t>.NET </a:t>
            </a:r>
            <a:r>
              <a:rPr lang="bg-BG" sz="4800" dirty="0">
                <a:latin typeface="Arial" panose="020B0604020202020204" pitchFamily="34" charset="0"/>
                <a:cs typeface="Arial" panose="020B0604020202020204" pitchFamily="34" charset="0"/>
              </a:rPr>
              <a:t>архитектура</a:t>
            </a:r>
          </a:p>
        </p:txBody>
      </p:sp>
      <p:pic>
        <p:nvPicPr>
          <p:cNvPr id="5" name="Content Placeholder 3" descr="Diagram&#10;&#10;Description automatically generated">
            <a:extLst>
              <a:ext uri="{FF2B5EF4-FFF2-40B4-BE49-F238E27FC236}">
                <a16:creationId xmlns:a16="http://schemas.microsoft.com/office/drawing/2014/main" id="{35086894-18D9-6A5E-1FA6-185FB66A74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44850" y="601534"/>
            <a:ext cx="4444595" cy="5928565"/>
          </a:xfrm>
          <a:prstGeom prst="rect">
            <a:avLst/>
          </a:prstGeom>
        </p:spPr>
      </p:pic>
    </p:spTree>
    <p:extLst>
      <p:ext uri="{BB962C8B-B14F-4D97-AF65-F5344CB8AC3E}">
        <p14:creationId xmlns:p14="http://schemas.microsoft.com/office/powerpoint/2010/main" val="23697331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FFFF00"/>
                </a:solidFill>
                <a:latin typeface="Arial" panose="020B0604020202020204" pitchFamily="34" charset="0"/>
                <a:cs typeface="Arial" panose="020B0604020202020204" pitchFamily="34" charset="0"/>
              </a:rPr>
              <a:t>C#</a:t>
            </a:r>
            <a:r>
              <a:rPr lang="en-US" dirty="0">
                <a:latin typeface="Arial" panose="020B0604020202020204" pitchFamily="34" charset="0"/>
                <a:cs typeface="Arial" panose="020B0604020202020204" pitchFamily="34" charset="0"/>
              </a:rPr>
              <a:t> </a:t>
            </a:r>
            <a:r>
              <a:rPr lang="bg-BG" dirty="0">
                <a:latin typeface="Arial" panose="020B0604020202020204" pitchFamily="34" charset="0"/>
                <a:cs typeface="Arial" panose="020B0604020202020204" pitchFamily="34" charset="0"/>
              </a:rPr>
              <a:t>не е </a:t>
            </a:r>
            <a:r>
              <a:rPr lang="en-US" dirty="0">
                <a:solidFill>
                  <a:srgbClr val="FFFF00"/>
                </a:solidFill>
                <a:latin typeface="Arial" panose="020B0604020202020204" pitchFamily="34" charset="0"/>
                <a:cs typeface="Arial" panose="020B0604020202020204" pitchFamily="34" charset="0"/>
              </a:rPr>
              <a:t>.NET</a:t>
            </a:r>
            <a:r>
              <a:rPr lang="en-US" dirty="0">
                <a:latin typeface="Arial" panose="020B0604020202020204" pitchFamily="34" charset="0"/>
                <a:cs typeface="Arial" panose="020B0604020202020204" pitchFamily="34" charset="0"/>
              </a:rPr>
              <a:t>!</a:t>
            </a:r>
          </a:p>
        </p:txBody>
      </p:sp>
      <p:pic>
        <p:nvPicPr>
          <p:cNvPr id="12" name="Picture Placeholder 11"/>
          <p:cNvPicPr>
            <a:picLocks noGrp="1" noChangeAspect="1"/>
          </p:cNvPicPr>
          <p:nvPr>
            <p:ph type="pic" idx="15"/>
          </p:nvPr>
        </p:nvPicPr>
        <p:blipFill>
          <a:blip r:embed="rId2" cstate="print">
            <a:extLst>
              <a:ext uri="{28A0092B-C50C-407E-A947-70E740481C1C}">
                <a14:useLocalDpi xmlns:a14="http://schemas.microsoft.com/office/drawing/2010/main" val="0"/>
              </a:ext>
            </a:extLst>
          </a:blip>
          <a:stretch>
            <a:fillRect/>
          </a:stretch>
        </p:blipFill>
        <p:spPr>
          <a:xfrm>
            <a:off x="1154954" y="2733040"/>
            <a:ext cx="2460402" cy="2460402"/>
          </a:xfrm>
          <a:prstGeom prst="rect">
            <a:avLst/>
          </a:prstGeom>
        </p:spPr>
      </p:pic>
      <p:pic>
        <p:nvPicPr>
          <p:cNvPr id="13" name="Picture Placeholder 12"/>
          <p:cNvPicPr>
            <a:picLocks noGrp="1" noChangeAspect="1"/>
          </p:cNvPicPr>
          <p:nvPr>
            <p:ph type="pic" idx="22"/>
          </p:nvPr>
        </p:nvPicPr>
        <p:blipFill>
          <a:blip r:embed="rId3">
            <a:extLst>
              <a:ext uri="{28A0092B-C50C-407E-A947-70E740481C1C}">
                <a14:useLocalDpi xmlns:a14="http://schemas.microsoft.com/office/drawing/2010/main" val="0"/>
              </a:ext>
            </a:extLst>
          </a:blip>
          <a:srcRect t="20413" b="20413"/>
          <a:stretch>
            <a:fillRect/>
          </a:stretch>
        </p:blipFill>
        <p:spPr>
          <a:xfrm>
            <a:off x="8125344" y="3019202"/>
            <a:ext cx="3504501" cy="2072444"/>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18" name="Picture Placeholder 17"/>
          <p:cNvPicPr>
            <a:picLocks noGrp="1" noChangeAspect="1"/>
          </p:cNvPicPr>
          <p:nvPr>
            <p:ph type="pic" idx="21"/>
          </p:nvPr>
        </p:nvPicPr>
        <p:blipFill>
          <a:blip r:embed="rId4">
            <a:extLst>
              <a:ext uri="{28A0092B-C50C-407E-A947-70E740481C1C}">
                <a14:useLocalDpi xmlns:a14="http://schemas.microsoft.com/office/drawing/2010/main" val="0"/>
              </a:ext>
            </a:extLst>
          </a:blip>
          <a:srcRect t="20413" b="20413"/>
          <a:stretch>
            <a:fillRect/>
          </a:stretch>
        </p:blipFill>
        <p:spPr>
          <a:xfrm>
            <a:off x="4775266" y="3252728"/>
            <a:ext cx="2765999" cy="1635718"/>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31702543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FFFF00"/>
                </a:solidFill>
                <a:latin typeface="Arial" panose="020B0604020202020204" pitchFamily="34" charset="0"/>
                <a:cs typeface="Arial" panose="020B0604020202020204" pitchFamily="34" charset="0"/>
              </a:rPr>
              <a:t>.NET </a:t>
            </a:r>
            <a:r>
              <a:rPr lang="bg-BG" dirty="0">
                <a:latin typeface="Arial" panose="020B0604020202020204" pitchFamily="34" charset="0"/>
                <a:cs typeface="Arial" panose="020B0604020202020204" pitchFamily="34" charset="0"/>
              </a:rPr>
              <a:t>платформата</a:t>
            </a:r>
            <a:r>
              <a:rPr lang="en-US" dirty="0">
                <a:latin typeface="Arial" panose="020B0604020202020204" pitchFamily="34" charset="0"/>
                <a:cs typeface="Arial" panose="020B0604020202020204" pitchFamily="34" charset="0"/>
              </a:rPr>
              <a:t> /</a:t>
            </a:r>
            <a:r>
              <a:rPr lang="bg-BG" dirty="0">
                <a:latin typeface="Arial" panose="020B0604020202020204" pitchFamily="34" charset="0"/>
                <a:cs typeface="Arial" panose="020B0604020202020204" pitchFamily="34" charset="0"/>
              </a:rPr>
              <a:t>цял нов свят</a:t>
            </a:r>
            <a:r>
              <a:rPr lang="en-US" dirty="0">
                <a:latin typeface="Arial" panose="020B0604020202020204" pitchFamily="34" charset="0"/>
                <a:cs typeface="Arial" panose="020B0604020202020204" pitchFamily="34" charset="0"/>
              </a:rPr>
              <a:t>/</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1055" y="2539452"/>
            <a:ext cx="10107301" cy="3674736"/>
          </a:xfrm>
        </p:spPr>
      </p:pic>
    </p:spTree>
    <p:extLst>
      <p:ext uri="{BB962C8B-B14F-4D97-AF65-F5344CB8AC3E}">
        <p14:creationId xmlns:p14="http://schemas.microsoft.com/office/powerpoint/2010/main" val="1523687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bg-BG" dirty="0">
                <a:latin typeface="Arial" panose="020B0604020202020204" pitchFamily="34" charset="0"/>
                <a:cs typeface="Arial" panose="020B0604020202020204" pitchFamily="34" charset="0"/>
              </a:rPr>
              <a:t>Какво е </a:t>
            </a:r>
            <a:r>
              <a:rPr lang="en-US" dirty="0">
                <a:solidFill>
                  <a:srgbClr val="FFFF00"/>
                </a:solidFill>
                <a:latin typeface="Arial" panose="020B0604020202020204" pitchFamily="34" charset="0"/>
                <a:cs typeface="Arial" panose="020B0604020202020204" pitchFamily="34" charset="0"/>
              </a:rPr>
              <a:t>IDE</a:t>
            </a:r>
            <a:r>
              <a:rPr lang="en-US" dirty="0">
                <a:latin typeface="Arial" panose="020B0604020202020204" pitchFamily="34" charset="0"/>
                <a:cs typeface="Arial" panose="020B0604020202020204" pitchFamily="34" charset="0"/>
              </a:rPr>
              <a:t>?</a:t>
            </a:r>
          </a:p>
        </p:txBody>
      </p:sp>
      <p:sp>
        <p:nvSpPr>
          <p:cNvPr id="7" name="Content Placeholder 3"/>
          <p:cNvSpPr>
            <a:spLocks noGrp="1"/>
          </p:cNvSpPr>
          <p:nvPr>
            <p:ph sz="half" idx="2"/>
          </p:nvPr>
        </p:nvSpPr>
        <p:spPr>
          <a:xfrm>
            <a:off x="6196902" y="2327563"/>
            <a:ext cx="4535753" cy="4054763"/>
          </a:xfrm>
        </p:spPr>
        <p:txBody>
          <a:bodyPr>
            <a:normAutofit/>
          </a:bodyPr>
          <a:lstStyle/>
          <a:p>
            <a:pPr marL="0" indent="0">
              <a:buNone/>
            </a:pPr>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p>
          <a:p>
            <a:endParaRPr lang="en-US" dirty="0"/>
          </a:p>
        </p:txBody>
      </p:sp>
      <p:sp>
        <p:nvSpPr>
          <p:cNvPr id="4" name="Content Placeholder 3"/>
          <p:cNvSpPr>
            <a:spLocks noGrp="1"/>
          </p:cNvSpPr>
          <p:nvPr>
            <p:ph sz="half" idx="2"/>
          </p:nvPr>
        </p:nvSpPr>
        <p:spPr>
          <a:xfrm>
            <a:off x="733039" y="2417137"/>
            <a:ext cx="10927726" cy="2490765"/>
          </a:xfrm>
        </p:spPr>
        <p:txBody>
          <a:bodyPr>
            <a:normAutofit lnSpcReduction="10000"/>
          </a:bodyPr>
          <a:lstStyle/>
          <a:p>
            <a:r>
              <a:rPr lang="en-US" sz="2000" b="1" dirty="0">
                <a:latin typeface="Arial" panose="020B0604020202020204" pitchFamily="34" charset="0"/>
                <a:cs typeface="Arial" panose="020B0604020202020204" pitchFamily="34" charset="0"/>
              </a:rPr>
              <a:t>IDE</a:t>
            </a:r>
            <a:r>
              <a:rPr lang="en-US" sz="2000" dirty="0">
                <a:latin typeface="Arial" panose="020B0604020202020204" pitchFamily="34" charset="0"/>
                <a:cs typeface="Arial" panose="020B0604020202020204" pitchFamily="34" charset="0"/>
              </a:rPr>
              <a:t> - </a:t>
            </a:r>
            <a:r>
              <a:rPr lang="en-US" sz="2000" b="1" dirty="0">
                <a:latin typeface="Arial" panose="020B0604020202020204" pitchFamily="34" charset="0"/>
                <a:cs typeface="Arial" panose="020B0604020202020204" pitchFamily="34" charset="0"/>
              </a:rPr>
              <a:t>Integrated Development Environment</a:t>
            </a:r>
            <a:r>
              <a:rPr lang="en-US" sz="2000" dirty="0">
                <a:latin typeface="Arial" panose="020B0604020202020204" pitchFamily="34" charset="0"/>
                <a:cs typeface="Arial" panose="020B0604020202020204" pitchFamily="34" charset="0"/>
              </a:rPr>
              <a:t> </a:t>
            </a:r>
            <a:r>
              <a:rPr lang="bg-BG" sz="2000" dirty="0">
                <a:latin typeface="Arial" panose="020B0604020202020204" pitchFamily="34" charset="0"/>
                <a:cs typeface="Arial" panose="020B0604020202020204" pitchFamily="34" charset="0"/>
              </a:rPr>
              <a:t>е софтуер, който ни позволява</a:t>
            </a:r>
            <a:r>
              <a:rPr lang="en-US" sz="2000" dirty="0">
                <a:latin typeface="Arial" panose="020B0604020202020204" pitchFamily="34" charset="0"/>
                <a:cs typeface="Arial" panose="020B0604020202020204" pitchFamily="34" charset="0"/>
              </a:rPr>
              <a:t> </a:t>
            </a:r>
            <a:r>
              <a:rPr lang="bg-BG" sz="2000" dirty="0">
                <a:latin typeface="Arial" panose="020B0604020202020204" pitchFamily="34" charset="0"/>
                <a:cs typeface="Arial" panose="020B0604020202020204" pitchFamily="34" charset="0"/>
              </a:rPr>
              <a:t>да</a:t>
            </a:r>
            <a:r>
              <a:rPr lang="en-US" sz="2000" dirty="0">
                <a:latin typeface="Arial" panose="020B0604020202020204" pitchFamily="34" charset="0"/>
                <a:cs typeface="Arial" panose="020B0604020202020204" pitchFamily="34" charset="0"/>
              </a:rPr>
              <a:t> </a:t>
            </a:r>
            <a:r>
              <a:rPr lang="bg-BG" sz="2000" dirty="0">
                <a:latin typeface="Arial" panose="020B0604020202020204" pitchFamily="34" charset="0"/>
                <a:cs typeface="Arial" panose="020B0604020202020204" pitchFamily="34" charset="0"/>
              </a:rPr>
              <a:t>пишем</a:t>
            </a:r>
            <a:r>
              <a:rPr lang="en-US" sz="2000" dirty="0">
                <a:latin typeface="Arial" panose="020B0604020202020204" pitchFamily="34" charset="0"/>
                <a:cs typeface="Arial" panose="020B0604020202020204" pitchFamily="34" charset="0"/>
              </a:rPr>
              <a:t>/</a:t>
            </a:r>
            <a:r>
              <a:rPr lang="bg-BG" sz="2000" dirty="0">
                <a:latin typeface="Arial" panose="020B0604020202020204" pitchFamily="34" charset="0"/>
                <a:cs typeface="Arial" panose="020B0604020202020204" pitchFamily="34" charset="0"/>
              </a:rPr>
              <a:t>дебъгваме</a:t>
            </a:r>
            <a:r>
              <a:rPr lang="en-US" sz="2000" dirty="0">
                <a:latin typeface="Arial" panose="020B0604020202020204" pitchFamily="34" charset="0"/>
                <a:cs typeface="Arial" panose="020B0604020202020204" pitchFamily="34" charset="0"/>
              </a:rPr>
              <a:t>/</a:t>
            </a:r>
            <a:r>
              <a:rPr lang="bg-BG" sz="2000" dirty="0">
                <a:latin typeface="Arial" panose="020B0604020202020204" pitchFamily="34" charset="0"/>
                <a:cs typeface="Arial" panose="020B0604020202020204" pitchFamily="34" charset="0"/>
              </a:rPr>
              <a:t>изпълняваме</a:t>
            </a:r>
            <a:r>
              <a:rPr lang="en-US" sz="2000" dirty="0">
                <a:latin typeface="Arial" panose="020B0604020202020204" pitchFamily="34" charset="0"/>
                <a:cs typeface="Arial" panose="020B0604020202020204" pitchFamily="34" charset="0"/>
              </a:rPr>
              <a:t> </a:t>
            </a:r>
            <a:r>
              <a:rPr lang="bg-BG" sz="2000" dirty="0">
                <a:latin typeface="Arial" panose="020B0604020202020204" pitchFamily="34" charset="0"/>
                <a:cs typeface="Arial" panose="020B0604020202020204" pitchFamily="34" charset="0"/>
              </a:rPr>
              <a:t>нашият код по-лесно и да създаваме </a:t>
            </a:r>
            <a:r>
              <a:rPr lang="bg-BG" sz="2000">
                <a:latin typeface="Arial" panose="020B0604020202020204" pitchFamily="34" charset="0"/>
                <a:cs typeface="Arial" panose="020B0604020202020204" pitchFamily="34" charset="0"/>
              </a:rPr>
              <a:t>нашите програми </a:t>
            </a:r>
            <a:r>
              <a:rPr lang="bg-BG" sz="2000" dirty="0">
                <a:latin typeface="Arial" panose="020B0604020202020204" pitchFamily="34" charset="0"/>
                <a:cs typeface="Arial" panose="020B0604020202020204" pitchFamily="34" charset="0"/>
              </a:rPr>
              <a:t>по по-добър начин</a:t>
            </a:r>
            <a:r>
              <a:rPr lang="en-US" sz="2000" dirty="0">
                <a:latin typeface="Arial" panose="020B0604020202020204" pitchFamily="34" charset="0"/>
                <a:cs typeface="Arial" panose="020B0604020202020204" pitchFamily="34" charset="0"/>
              </a:rPr>
              <a:t>.</a:t>
            </a:r>
          </a:p>
          <a:p>
            <a:r>
              <a:rPr lang="en-US" sz="2000" dirty="0">
                <a:latin typeface="Arial" panose="020B0604020202020204" pitchFamily="34" charset="0"/>
                <a:cs typeface="Arial" panose="020B0604020202020204" pitchFamily="34" charset="0"/>
              </a:rPr>
              <a:t>IDE </a:t>
            </a:r>
            <a:r>
              <a:rPr lang="bg-BG" sz="2000" dirty="0">
                <a:latin typeface="Arial" panose="020B0604020202020204" pitchFamily="34" charset="0"/>
                <a:cs typeface="Arial" panose="020B0604020202020204" pitchFamily="34" charset="0"/>
              </a:rPr>
              <a:t>съдържа главно</a:t>
            </a:r>
            <a:r>
              <a:rPr lang="en-US" sz="2000" dirty="0">
                <a:latin typeface="Arial" panose="020B0604020202020204" pitchFamily="34" charset="0"/>
                <a:cs typeface="Arial" panose="020B0604020202020204" pitchFamily="34" charset="0"/>
              </a:rPr>
              <a:t>:</a:t>
            </a:r>
          </a:p>
          <a:p>
            <a:pPr lvl="1"/>
            <a:r>
              <a:rPr lang="en-US" sz="1800" dirty="0">
                <a:latin typeface="Arial" panose="020B0604020202020204" pitchFamily="34" charset="0"/>
                <a:cs typeface="Arial" panose="020B0604020202020204" pitchFamily="34" charset="0"/>
              </a:rPr>
              <a:t>Source Code </a:t>
            </a:r>
            <a:r>
              <a:rPr lang="bg-BG" sz="1800" dirty="0">
                <a:latin typeface="Arial" panose="020B0604020202020204" pitchFamily="34" charset="0"/>
                <a:cs typeface="Arial" panose="020B0604020202020204" pitchFamily="34" charset="0"/>
              </a:rPr>
              <a:t>редактор</a:t>
            </a:r>
            <a:endParaRPr lang="en-US" sz="1800" dirty="0">
              <a:latin typeface="Arial" panose="020B0604020202020204" pitchFamily="34" charset="0"/>
              <a:cs typeface="Arial" panose="020B0604020202020204" pitchFamily="34" charset="0"/>
            </a:endParaRPr>
          </a:p>
          <a:p>
            <a:pPr lvl="1"/>
            <a:r>
              <a:rPr lang="en-US" sz="1800" dirty="0">
                <a:latin typeface="Arial" panose="020B0604020202020204" pitchFamily="34" charset="0"/>
                <a:cs typeface="Arial" panose="020B0604020202020204" pitchFamily="34" charset="0"/>
              </a:rPr>
              <a:t>Local Build Automation</a:t>
            </a:r>
          </a:p>
          <a:p>
            <a:pPr lvl="1"/>
            <a:r>
              <a:rPr lang="bg-BG" sz="1800" dirty="0">
                <a:latin typeface="Arial" panose="020B0604020202020204" pitchFamily="34" charset="0"/>
                <a:cs typeface="Arial" panose="020B0604020202020204" pitchFamily="34" charset="0"/>
              </a:rPr>
              <a:t>Дебъгер</a:t>
            </a:r>
            <a:endParaRPr lang="en-US" sz="18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p>
          <a:p>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3900" y="3662519"/>
            <a:ext cx="8073458" cy="2538535"/>
          </a:xfrm>
          <a:prstGeom prst="rect">
            <a:avLst/>
          </a:prstGeom>
        </p:spPr>
      </p:pic>
    </p:spTree>
    <p:extLst>
      <p:ext uri="{BB962C8B-B14F-4D97-AF65-F5344CB8AC3E}">
        <p14:creationId xmlns:p14="http://schemas.microsoft.com/office/powerpoint/2010/main" val="2469575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7E979-99B3-8EF4-7601-66E02FCE4E52}"/>
              </a:ext>
            </a:extLst>
          </p:cNvPr>
          <p:cNvSpPr>
            <a:spLocks noGrp="1"/>
          </p:cNvSpPr>
          <p:nvPr>
            <p:ph type="title"/>
          </p:nvPr>
        </p:nvSpPr>
        <p:spPr/>
        <p:txBody>
          <a:bodyPr/>
          <a:lstStyle/>
          <a:p>
            <a:pPr algn="ctr"/>
            <a:r>
              <a:rPr lang="bg-BG" dirty="0">
                <a:latin typeface="Arial" panose="020B0604020202020204" pitchFamily="34" charset="0"/>
                <a:cs typeface="Arial" panose="020B0604020202020204" pitchFamily="34" charset="0"/>
              </a:rPr>
              <a:t>Какво ще научим?</a:t>
            </a:r>
          </a:p>
        </p:txBody>
      </p:sp>
      <p:sp>
        <p:nvSpPr>
          <p:cNvPr id="3" name="Content Placeholder 2">
            <a:extLst>
              <a:ext uri="{FF2B5EF4-FFF2-40B4-BE49-F238E27FC236}">
                <a16:creationId xmlns:a16="http://schemas.microsoft.com/office/drawing/2014/main" id="{E13721AB-2411-B8ED-5AF1-75FDF8C21EA1}"/>
              </a:ext>
            </a:extLst>
          </p:cNvPr>
          <p:cNvSpPr>
            <a:spLocks noGrp="1"/>
          </p:cNvSpPr>
          <p:nvPr>
            <p:ph idx="1"/>
          </p:nvPr>
        </p:nvSpPr>
        <p:spPr/>
        <p:txBody>
          <a:bodyPr>
            <a:normAutofit fontScale="92500" lnSpcReduction="20000"/>
          </a:bodyPr>
          <a:lstStyle/>
          <a:p>
            <a:r>
              <a:rPr lang="bg-BG" dirty="0">
                <a:latin typeface="Arial" panose="020B0604020202020204" pitchFamily="34" charset="0"/>
                <a:cs typeface="Arial" panose="020B0604020202020204" pitchFamily="34" charset="0"/>
              </a:rPr>
              <a:t>Какво е </a:t>
            </a:r>
            <a:r>
              <a:rPr lang="en-US" dirty="0">
                <a:latin typeface="Arial" panose="020B0604020202020204" pitchFamily="34" charset="0"/>
                <a:cs typeface="Arial" panose="020B0604020202020204" pitchFamily="34" charset="0"/>
              </a:rPr>
              <a:t>C#?</a:t>
            </a:r>
          </a:p>
          <a:p>
            <a:r>
              <a:rPr lang="bg-BG" dirty="0">
                <a:latin typeface="Arial" panose="020B0604020202020204" pitchFamily="34" charset="0"/>
                <a:cs typeface="Arial" panose="020B0604020202020204" pitchFamily="34" charset="0"/>
              </a:rPr>
              <a:t>Какво е .</a:t>
            </a:r>
            <a:r>
              <a:rPr lang="en-US" dirty="0">
                <a:latin typeface="Arial" panose="020B0604020202020204" pitchFamily="34" charset="0"/>
                <a:cs typeface="Arial" panose="020B0604020202020204" pitchFamily="34" charset="0"/>
              </a:rPr>
              <a:t>NET?</a:t>
            </a:r>
          </a:p>
          <a:p>
            <a:r>
              <a:rPr lang="bg-BG" dirty="0">
                <a:latin typeface="Arial" panose="020B0604020202020204" pitchFamily="34" charset="0"/>
                <a:cs typeface="Arial" panose="020B0604020202020204" pitchFamily="34" charset="0"/>
              </a:rPr>
              <a:t>Какво е програмна библиотека? </a:t>
            </a:r>
          </a:p>
          <a:p>
            <a:r>
              <a:rPr lang="bg-BG" dirty="0">
                <a:latin typeface="Arial" panose="020B0604020202020204" pitchFamily="34" charset="0"/>
                <a:cs typeface="Arial" panose="020B0604020202020204" pitchFamily="34" charset="0"/>
              </a:rPr>
              <a:t>Какво е </a:t>
            </a:r>
            <a:r>
              <a:rPr lang="en-US" dirty="0">
                <a:latin typeface="Arial" panose="020B0604020202020204" pitchFamily="34" charset="0"/>
                <a:cs typeface="Arial" panose="020B0604020202020204" pitchFamily="34" charset="0"/>
              </a:rPr>
              <a:t>CLR?</a:t>
            </a:r>
          </a:p>
          <a:p>
            <a:r>
              <a:rPr lang="bg-BG" dirty="0">
                <a:latin typeface="Arial" panose="020B0604020202020204" pitchFamily="34" charset="0"/>
                <a:cs typeface="Arial" panose="020B0604020202020204" pitchFamily="34" charset="0"/>
              </a:rPr>
              <a:t>Какво е компилатор?</a:t>
            </a:r>
          </a:p>
          <a:p>
            <a:r>
              <a:rPr lang="bg-BG" dirty="0">
                <a:latin typeface="Arial" panose="020B0604020202020204" pitchFamily="34" charset="0"/>
                <a:cs typeface="Arial" panose="020B0604020202020204" pitchFamily="34" charset="0"/>
              </a:rPr>
              <a:t>Какво можем да създаваме със </a:t>
            </a:r>
            <a:r>
              <a:rPr lang="en-US" dirty="0">
                <a:latin typeface="Arial" panose="020B0604020202020204" pitchFamily="34" charset="0"/>
                <a:cs typeface="Arial" panose="020B0604020202020204" pitchFamily="34" charset="0"/>
              </a:rPr>
              <a:t>C#?</a:t>
            </a:r>
          </a:p>
          <a:p>
            <a:r>
              <a:rPr lang="bg-BG" dirty="0">
                <a:latin typeface="Arial" panose="020B0604020202020204" pitchFamily="34" charset="0"/>
                <a:cs typeface="Arial" panose="020B0604020202020204" pitchFamily="34" charset="0"/>
              </a:rPr>
              <a:t>Какво е </a:t>
            </a:r>
            <a:r>
              <a:rPr lang="en-US" dirty="0">
                <a:latin typeface="Arial" panose="020B0604020202020204" pitchFamily="34" charset="0"/>
                <a:cs typeface="Arial" panose="020B0604020202020204" pitchFamily="34" charset="0"/>
              </a:rPr>
              <a:t>IDE? </a:t>
            </a:r>
            <a:r>
              <a:rPr lang="bg-BG" dirty="0">
                <a:latin typeface="Arial" panose="020B0604020202020204" pitchFamily="34" charset="0"/>
                <a:cs typeface="Arial" panose="020B0604020202020204" pitchFamily="34" charset="0"/>
              </a:rPr>
              <a:t>Какво е </a:t>
            </a:r>
            <a:r>
              <a:rPr lang="en-US" dirty="0">
                <a:latin typeface="Arial" panose="020B0604020202020204" pitchFamily="34" charset="0"/>
                <a:cs typeface="Arial" panose="020B0604020202020204" pitchFamily="34" charset="0"/>
              </a:rPr>
              <a:t>Visual Studio?</a:t>
            </a:r>
          </a:p>
          <a:p>
            <a:r>
              <a:rPr lang="bg-BG" dirty="0">
                <a:latin typeface="Arial" panose="020B0604020202020204" pitchFamily="34" charset="0"/>
                <a:cs typeface="Arial" panose="020B0604020202020204" pitchFamily="34" charset="0"/>
              </a:rPr>
              <a:t>Как да пишем </a:t>
            </a:r>
            <a:r>
              <a:rPr lang="en-US" dirty="0">
                <a:latin typeface="Arial" panose="020B0604020202020204" pitchFamily="34" charset="0"/>
                <a:cs typeface="Arial" panose="020B0604020202020204" pitchFamily="34" charset="0"/>
              </a:rPr>
              <a:t>C# </a:t>
            </a:r>
            <a:r>
              <a:rPr lang="bg-BG" dirty="0">
                <a:latin typeface="Arial" panose="020B0604020202020204" pitchFamily="34" charset="0"/>
                <a:cs typeface="Arial" panose="020B0604020202020204" pitchFamily="34" charset="0"/>
              </a:rPr>
              <a:t>код?</a:t>
            </a:r>
          </a:p>
          <a:p>
            <a:r>
              <a:rPr lang="bg-BG" dirty="0">
                <a:latin typeface="Arial" panose="020B0604020202020204" pitchFamily="34" charset="0"/>
                <a:cs typeface="Arial" panose="020B0604020202020204" pitchFamily="34" charset="0"/>
              </a:rPr>
              <a:t>Работа с </a:t>
            </a:r>
            <a:r>
              <a:rPr lang="en-US" dirty="0">
                <a:latin typeface="Arial" panose="020B0604020202020204" pitchFamily="34" charset="0"/>
                <a:cs typeface="Arial" panose="020B0604020202020204" pitchFamily="34" charset="0"/>
              </a:rPr>
              <a:t>if/else, </a:t>
            </a:r>
            <a:r>
              <a:rPr lang="bg-BG" dirty="0">
                <a:latin typeface="Arial" panose="020B0604020202020204" pitchFamily="34" charset="0"/>
                <a:cs typeface="Arial" panose="020B0604020202020204" pitchFamily="34" charset="0"/>
              </a:rPr>
              <a:t>цикли, променливи, константи, вход/изход от конзолата</a:t>
            </a:r>
          </a:p>
          <a:p>
            <a:r>
              <a:rPr lang="bg-BG" dirty="0">
                <a:latin typeface="Arial" panose="020B0604020202020204" pitchFamily="34" charset="0"/>
                <a:cs typeface="Arial" panose="020B0604020202020204" pitchFamily="34" charset="0"/>
              </a:rPr>
              <a:t>Какво е да </a:t>
            </a:r>
            <a:r>
              <a:rPr lang="bg-BG" dirty="0" err="1">
                <a:latin typeface="Arial" panose="020B0604020202020204" pitchFamily="34" charset="0"/>
                <a:cs typeface="Arial" panose="020B0604020202020204" pitchFamily="34" charset="0"/>
              </a:rPr>
              <a:t>дебъгваме</a:t>
            </a:r>
            <a:r>
              <a:rPr lang="bg-BG" dirty="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endParaRPr lang="en-US" dirty="0"/>
          </a:p>
          <a:p>
            <a:endParaRPr lang="bg-BG" dirty="0"/>
          </a:p>
          <a:p>
            <a:endParaRPr lang="bg-BG" dirty="0"/>
          </a:p>
        </p:txBody>
      </p:sp>
      <p:pic>
        <p:nvPicPr>
          <p:cNvPr id="5" name="Picture 4" descr="Icon">
            <a:extLst>
              <a:ext uri="{FF2B5EF4-FFF2-40B4-BE49-F238E27FC236}">
                <a16:creationId xmlns:a16="http://schemas.microsoft.com/office/drawing/2014/main" id="{7687FFB9-AC74-1BC2-1973-E61A61D1DD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512005"/>
            <a:ext cx="5652347" cy="211963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14422913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Visual Studio</a:t>
            </a:r>
            <a:r>
              <a:rPr lang="bg-BG" dirty="0">
                <a:latin typeface="Arial" panose="020B0604020202020204" pitchFamily="34" charset="0"/>
                <a:cs typeface="Arial" panose="020B0604020202020204" pitchFamily="34" charset="0"/>
              </a:rPr>
              <a:t> 2022</a:t>
            </a:r>
            <a:r>
              <a:rPr lang="en-US" dirty="0">
                <a:latin typeface="Arial" panose="020B0604020202020204" pitchFamily="34" charset="0"/>
                <a:cs typeface="Arial" panose="020B0604020202020204" pitchFamily="34" charset="0"/>
              </a:rPr>
              <a:t> /</a:t>
            </a:r>
            <a:r>
              <a:rPr lang="bg-BG" dirty="0">
                <a:latin typeface="Arial" panose="020B0604020202020204" pitchFamily="34" charset="0"/>
                <a:cs typeface="Arial" panose="020B0604020202020204" pitchFamily="34" charset="0"/>
              </a:rPr>
              <a:t>инсталация</a:t>
            </a:r>
            <a:r>
              <a:rPr lang="en-US" dirty="0">
                <a:latin typeface="Arial" panose="020B0604020202020204" pitchFamily="34" charset="0"/>
                <a:cs typeface="Arial" panose="020B0604020202020204" pitchFamily="34" charset="0"/>
              </a:rPr>
              <a: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4792" y="2407556"/>
            <a:ext cx="7051094" cy="3966241"/>
          </a:xfrm>
        </p:spPr>
      </p:pic>
    </p:spTree>
    <p:extLst>
      <p:ext uri="{BB962C8B-B14F-4D97-AF65-F5344CB8AC3E}">
        <p14:creationId xmlns:p14="http://schemas.microsoft.com/office/powerpoint/2010/main" val="11449523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270CD-8D09-8F38-0D3F-70A589015531}"/>
              </a:ext>
            </a:extLst>
          </p:cNvPr>
          <p:cNvSpPr>
            <a:spLocks noGrp="1"/>
          </p:cNvSpPr>
          <p:nvPr>
            <p:ph type="title"/>
          </p:nvPr>
        </p:nvSpPr>
        <p:spPr/>
        <p:txBody>
          <a:bodyPr/>
          <a:lstStyle/>
          <a:p>
            <a:pPr algn="ctr"/>
            <a:r>
              <a:rPr lang="bg-BG" dirty="0">
                <a:latin typeface="Arial" panose="020B0604020202020204" pitchFamily="34" charset="0"/>
                <a:cs typeface="Arial" panose="020B0604020202020204" pitchFamily="34" charset="0"/>
              </a:rPr>
              <a:t>Създаване на </a:t>
            </a:r>
            <a:r>
              <a:rPr lang="en-US" dirty="0">
                <a:latin typeface="Arial" panose="020B0604020202020204" pitchFamily="34" charset="0"/>
                <a:cs typeface="Arial" panose="020B0604020202020204" pitchFamily="34" charset="0"/>
              </a:rPr>
              <a:t>C# </a:t>
            </a:r>
            <a:r>
              <a:rPr lang="bg-BG" dirty="0">
                <a:latin typeface="Arial" panose="020B0604020202020204" pitchFamily="34" charset="0"/>
                <a:cs typeface="Arial" panose="020B0604020202020204" pitchFamily="34" charset="0"/>
              </a:rPr>
              <a:t>проект</a:t>
            </a:r>
          </a:p>
        </p:txBody>
      </p:sp>
      <p:pic>
        <p:nvPicPr>
          <p:cNvPr id="9" name="Content Placeholder 8" descr="A picture containing text, clipart&#10;&#10;Description automatically generated">
            <a:extLst>
              <a:ext uri="{FF2B5EF4-FFF2-40B4-BE49-F238E27FC236}">
                <a16:creationId xmlns:a16="http://schemas.microsoft.com/office/drawing/2014/main" id="{1A581F32-410B-11DA-B639-F606E5DF26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9090" y="2782454"/>
            <a:ext cx="9638813" cy="3254664"/>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25722188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71616407-3E4D-4469-BDAF-3837EBF9FD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2" name="Title 1">
            <a:extLst>
              <a:ext uri="{FF2B5EF4-FFF2-40B4-BE49-F238E27FC236}">
                <a16:creationId xmlns:a16="http://schemas.microsoft.com/office/drawing/2014/main" id="{F7B5A884-14FE-DD0C-9641-9F6B0E1A2583}"/>
              </a:ext>
            </a:extLst>
          </p:cNvPr>
          <p:cNvSpPr>
            <a:spLocks noGrp="1"/>
          </p:cNvSpPr>
          <p:nvPr>
            <p:ph type="title"/>
          </p:nvPr>
        </p:nvSpPr>
        <p:spPr>
          <a:xfrm>
            <a:off x="1154954" y="973668"/>
            <a:ext cx="8761413" cy="706964"/>
          </a:xfrm>
        </p:spPr>
        <p:txBody>
          <a:bodyPr/>
          <a:lstStyle/>
          <a:p>
            <a:pPr algn="ctr"/>
            <a:r>
              <a:rPr lang="bg-BG" dirty="0">
                <a:solidFill>
                  <a:schemeClr val="bg1"/>
                </a:solidFill>
                <a:latin typeface="Arial" panose="020B0604020202020204" pitchFamily="34" charset="0"/>
                <a:cs typeface="Arial" panose="020B0604020202020204" pitchFamily="34" charset="0"/>
              </a:rPr>
              <a:t>Създаване на</a:t>
            </a:r>
            <a:r>
              <a:rPr lang="bg-BG" dirty="0">
                <a:solidFill>
                  <a:srgbClr val="FFFF00"/>
                </a:solidFill>
                <a:latin typeface="Arial" panose="020B0604020202020204" pitchFamily="34" charset="0"/>
                <a:cs typeface="Arial" panose="020B0604020202020204" pitchFamily="34" charset="0"/>
              </a:rPr>
              <a:t> </a:t>
            </a:r>
            <a:r>
              <a:rPr lang="en-US" dirty="0">
                <a:solidFill>
                  <a:srgbClr val="FFFF00"/>
                </a:solidFill>
                <a:latin typeface="Arial" panose="020B0604020202020204" pitchFamily="34" charset="0"/>
                <a:cs typeface="Arial" panose="020B0604020202020204" pitchFamily="34" charset="0"/>
              </a:rPr>
              <a:t>C# </a:t>
            </a:r>
            <a:r>
              <a:rPr lang="bg-BG" dirty="0">
                <a:solidFill>
                  <a:srgbClr val="FFFF00"/>
                </a:solidFill>
                <a:latin typeface="Arial" panose="020B0604020202020204" pitchFamily="34" charset="0"/>
                <a:cs typeface="Arial" panose="020B0604020202020204" pitchFamily="34" charset="0"/>
              </a:rPr>
              <a:t>проект </a:t>
            </a:r>
            <a:r>
              <a:rPr lang="bg-BG" dirty="0">
                <a:solidFill>
                  <a:schemeClr val="bg1"/>
                </a:solidFill>
                <a:latin typeface="Arial" panose="020B0604020202020204" pitchFamily="34" charset="0"/>
                <a:cs typeface="Arial" panose="020B0604020202020204" pitchFamily="34" charset="0"/>
              </a:rPr>
              <a:t>(</a:t>
            </a:r>
            <a:r>
              <a:rPr lang="en-US" dirty="0">
                <a:solidFill>
                  <a:schemeClr val="bg1"/>
                </a:solidFill>
                <a:latin typeface="Arial" panose="020B0604020202020204" pitchFamily="34" charset="0"/>
                <a:cs typeface="Arial" panose="020B0604020202020204" pitchFamily="34" charset="0"/>
              </a:rPr>
              <a:t>I </a:t>
            </a:r>
            <a:r>
              <a:rPr lang="bg-BG" dirty="0">
                <a:solidFill>
                  <a:schemeClr val="bg1"/>
                </a:solidFill>
                <a:latin typeface="Arial" panose="020B0604020202020204" pitchFamily="34" charset="0"/>
                <a:cs typeface="Arial" panose="020B0604020202020204" pitchFamily="34" charset="0"/>
              </a:rPr>
              <a:t>част)</a:t>
            </a:r>
            <a:endParaRPr lang="en-US" dirty="0">
              <a:solidFill>
                <a:schemeClr val="bg1"/>
              </a:solidFill>
              <a:latin typeface="Arial" panose="020B0604020202020204" pitchFamily="34" charset="0"/>
              <a:cs typeface="Arial" panose="020B0604020202020204" pitchFamily="34" charset="0"/>
            </a:endParaRPr>
          </a:p>
        </p:txBody>
      </p:sp>
      <p:pic>
        <p:nvPicPr>
          <p:cNvPr id="39" name="Picture 38" descr="Graphical user interface, application&#10;&#10;Description automatically generated">
            <a:extLst>
              <a:ext uri="{FF2B5EF4-FFF2-40B4-BE49-F238E27FC236}">
                <a16:creationId xmlns:a16="http://schemas.microsoft.com/office/drawing/2014/main" id="{BD9935BF-E18E-56D4-FCE1-97A2B551406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9093" y="2819400"/>
            <a:ext cx="4962581" cy="3307080"/>
          </a:xfrm>
          <a:prstGeom prst="rect">
            <a:avLst/>
          </a:prstGeom>
        </p:spPr>
      </p:pic>
      <p:pic>
        <p:nvPicPr>
          <p:cNvPr id="41" name="Picture 40">
            <a:extLst>
              <a:ext uri="{FF2B5EF4-FFF2-40B4-BE49-F238E27FC236}">
                <a16:creationId xmlns:a16="http://schemas.microsoft.com/office/drawing/2014/main" id="{BD1B4039-AEF8-438F-17E6-C227E5DEDB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10326" y="2807581"/>
            <a:ext cx="4962581" cy="3318899"/>
          </a:xfrm>
          <a:prstGeom prst="rect">
            <a:avLst/>
          </a:prstGeom>
        </p:spPr>
      </p:pic>
      <p:sp>
        <p:nvSpPr>
          <p:cNvPr id="44" name="TextBox 43">
            <a:extLst>
              <a:ext uri="{FF2B5EF4-FFF2-40B4-BE49-F238E27FC236}">
                <a16:creationId xmlns:a16="http://schemas.microsoft.com/office/drawing/2014/main" id="{50218543-DD08-82C4-14C8-F19250957584}"/>
              </a:ext>
            </a:extLst>
          </p:cNvPr>
          <p:cNvSpPr txBox="1"/>
          <p:nvPr/>
        </p:nvSpPr>
        <p:spPr>
          <a:xfrm>
            <a:off x="819093" y="2352675"/>
            <a:ext cx="1200150"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1)</a:t>
            </a:r>
            <a:endParaRPr lang="bg-BG" dirty="0">
              <a:latin typeface="Arial" panose="020B0604020202020204" pitchFamily="34" charset="0"/>
              <a:cs typeface="Arial" panose="020B0604020202020204" pitchFamily="34" charset="0"/>
            </a:endParaRPr>
          </a:p>
        </p:txBody>
      </p:sp>
      <p:sp>
        <p:nvSpPr>
          <p:cNvPr id="46" name="TextBox 45">
            <a:extLst>
              <a:ext uri="{FF2B5EF4-FFF2-40B4-BE49-F238E27FC236}">
                <a16:creationId xmlns:a16="http://schemas.microsoft.com/office/drawing/2014/main" id="{12D1B92F-84C1-0BB0-BDE2-43DB6B06EE7D}"/>
              </a:ext>
            </a:extLst>
          </p:cNvPr>
          <p:cNvSpPr txBox="1"/>
          <p:nvPr/>
        </p:nvSpPr>
        <p:spPr>
          <a:xfrm>
            <a:off x="6486526" y="2432415"/>
            <a:ext cx="1933574" cy="369332"/>
          </a:xfrm>
          <a:prstGeom prst="rect">
            <a:avLst/>
          </a:prstGeom>
          <a:noFill/>
        </p:spPr>
        <p:txBody>
          <a:bodyPr wrap="square" rtlCol="0">
            <a:spAutoFit/>
          </a:bodyPr>
          <a:lstStyle/>
          <a:p>
            <a:r>
              <a:rPr lang="en-US" dirty="0"/>
              <a:t>2)</a:t>
            </a:r>
            <a:endParaRPr lang="bg-BG" dirty="0"/>
          </a:p>
        </p:txBody>
      </p:sp>
    </p:spTree>
    <p:extLst>
      <p:ext uri="{BB962C8B-B14F-4D97-AF65-F5344CB8AC3E}">
        <p14:creationId xmlns:p14="http://schemas.microsoft.com/office/powerpoint/2010/main" val="37665294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F7B5A884-14FE-DD0C-9641-9F6B0E1A2583}"/>
              </a:ext>
            </a:extLst>
          </p:cNvPr>
          <p:cNvSpPr>
            <a:spLocks noGrp="1"/>
          </p:cNvSpPr>
          <p:nvPr>
            <p:ph type="title"/>
          </p:nvPr>
        </p:nvSpPr>
        <p:spPr>
          <a:xfrm>
            <a:off x="1154954" y="973668"/>
            <a:ext cx="8761413" cy="706964"/>
          </a:xfrm>
        </p:spPr>
        <p:txBody>
          <a:bodyPr/>
          <a:lstStyle/>
          <a:p>
            <a:pPr algn="ctr"/>
            <a:r>
              <a:rPr lang="bg-BG" dirty="0">
                <a:solidFill>
                  <a:schemeClr val="bg1"/>
                </a:solidFill>
                <a:latin typeface="Arial" panose="020B0604020202020204" pitchFamily="34" charset="0"/>
                <a:cs typeface="Arial" panose="020B0604020202020204" pitchFamily="34" charset="0"/>
              </a:rPr>
              <a:t>Създаване на</a:t>
            </a:r>
            <a:r>
              <a:rPr lang="bg-BG" dirty="0">
                <a:solidFill>
                  <a:srgbClr val="FFFF00"/>
                </a:solidFill>
                <a:latin typeface="Arial" panose="020B0604020202020204" pitchFamily="34" charset="0"/>
                <a:cs typeface="Arial" panose="020B0604020202020204" pitchFamily="34" charset="0"/>
              </a:rPr>
              <a:t> </a:t>
            </a:r>
            <a:r>
              <a:rPr lang="en-US" dirty="0">
                <a:solidFill>
                  <a:srgbClr val="FFFF00"/>
                </a:solidFill>
                <a:latin typeface="Arial" panose="020B0604020202020204" pitchFamily="34" charset="0"/>
                <a:cs typeface="Arial" panose="020B0604020202020204" pitchFamily="34" charset="0"/>
              </a:rPr>
              <a:t>C# </a:t>
            </a:r>
            <a:r>
              <a:rPr lang="bg-BG" dirty="0">
                <a:solidFill>
                  <a:srgbClr val="FFFF00"/>
                </a:solidFill>
                <a:latin typeface="Arial" panose="020B0604020202020204" pitchFamily="34" charset="0"/>
                <a:cs typeface="Arial" panose="020B0604020202020204" pitchFamily="34" charset="0"/>
              </a:rPr>
              <a:t>проект </a:t>
            </a:r>
            <a:r>
              <a:rPr lang="bg-BG" dirty="0">
                <a:solidFill>
                  <a:schemeClr val="bg1"/>
                </a:solidFill>
                <a:latin typeface="Arial" panose="020B0604020202020204" pitchFamily="34" charset="0"/>
                <a:cs typeface="Arial" panose="020B0604020202020204" pitchFamily="34" charset="0"/>
              </a:rPr>
              <a:t>(</a:t>
            </a:r>
            <a:r>
              <a:rPr lang="en-US" dirty="0">
                <a:solidFill>
                  <a:schemeClr val="bg1"/>
                </a:solidFill>
                <a:latin typeface="Arial" panose="020B0604020202020204" pitchFamily="34" charset="0"/>
                <a:cs typeface="Arial" panose="020B0604020202020204" pitchFamily="34" charset="0"/>
              </a:rPr>
              <a:t>II </a:t>
            </a:r>
            <a:r>
              <a:rPr lang="bg-BG" dirty="0">
                <a:solidFill>
                  <a:schemeClr val="bg1"/>
                </a:solidFill>
                <a:latin typeface="Arial" panose="020B0604020202020204" pitchFamily="34" charset="0"/>
                <a:cs typeface="Arial" panose="020B0604020202020204" pitchFamily="34" charset="0"/>
              </a:rPr>
              <a:t>част)</a:t>
            </a:r>
            <a:endParaRPr lang="en-US" dirty="0">
              <a:solidFill>
                <a:schemeClr val="bg1"/>
              </a:solidFill>
              <a:latin typeface="Arial" panose="020B0604020202020204" pitchFamily="34" charset="0"/>
              <a:cs typeface="Arial" panose="020B0604020202020204" pitchFamily="34" charset="0"/>
            </a:endParaRPr>
          </a:p>
        </p:txBody>
      </p:sp>
      <p:pic>
        <p:nvPicPr>
          <p:cNvPr id="3" name="Picture 2" descr="Graphical user interface, text, application&#10;&#10;Description automatically generated">
            <a:extLst>
              <a:ext uri="{FF2B5EF4-FFF2-40B4-BE49-F238E27FC236}">
                <a16:creationId xmlns:a16="http://schemas.microsoft.com/office/drawing/2014/main" id="{EC5BCB45-C088-D019-11C2-63148BF0666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674" y="2738525"/>
            <a:ext cx="4981575" cy="3314482"/>
          </a:xfrm>
          <a:prstGeom prst="rect">
            <a:avLst/>
          </a:prstGeom>
        </p:spPr>
      </p:pic>
      <p:pic>
        <p:nvPicPr>
          <p:cNvPr id="5" name="Picture 4" descr="Graphical user interface, text, application, email&#10;&#10;Description automatically generated">
            <a:extLst>
              <a:ext uri="{FF2B5EF4-FFF2-40B4-BE49-F238E27FC236}">
                <a16:creationId xmlns:a16="http://schemas.microsoft.com/office/drawing/2014/main" id="{49928189-6389-B1F1-D95A-8F7761AA8ED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96028" y="2738525"/>
            <a:ext cx="4952088" cy="3314482"/>
          </a:xfrm>
          <a:prstGeom prst="rect">
            <a:avLst/>
          </a:prstGeom>
        </p:spPr>
      </p:pic>
      <p:sp>
        <p:nvSpPr>
          <p:cNvPr id="6" name="TextBox 5">
            <a:extLst>
              <a:ext uri="{FF2B5EF4-FFF2-40B4-BE49-F238E27FC236}">
                <a16:creationId xmlns:a16="http://schemas.microsoft.com/office/drawing/2014/main" id="{4C457C6E-D509-787D-866B-BF9DBAED4707}"/>
              </a:ext>
            </a:extLst>
          </p:cNvPr>
          <p:cNvSpPr txBox="1"/>
          <p:nvPr/>
        </p:nvSpPr>
        <p:spPr>
          <a:xfrm>
            <a:off x="828674" y="2209800"/>
            <a:ext cx="2019301" cy="369332"/>
          </a:xfrm>
          <a:prstGeom prst="rect">
            <a:avLst/>
          </a:prstGeom>
          <a:noFill/>
        </p:spPr>
        <p:txBody>
          <a:bodyPr wrap="square" rtlCol="0">
            <a:spAutoFit/>
          </a:bodyPr>
          <a:lstStyle/>
          <a:p>
            <a:r>
              <a:rPr lang="en-US" dirty="0"/>
              <a:t>3)</a:t>
            </a:r>
            <a:endParaRPr lang="bg-BG" dirty="0"/>
          </a:p>
        </p:txBody>
      </p:sp>
      <p:sp>
        <p:nvSpPr>
          <p:cNvPr id="7" name="TextBox 6">
            <a:extLst>
              <a:ext uri="{FF2B5EF4-FFF2-40B4-BE49-F238E27FC236}">
                <a16:creationId xmlns:a16="http://schemas.microsoft.com/office/drawing/2014/main" id="{5DA2C9C0-2EA5-08A1-FA4E-B2A40C12804F}"/>
              </a:ext>
            </a:extLst>
          </p:cNvPr>
          <p:cNvSpPr txBox="1"/>
          <p:nvPr/>
        </p:nvSpPr>
        <p:spPr>
          <a:xfrm>
            <a:off x="6438900" y="2409825"/>
            <a:ext cx="1581150" cy="369332"/>
          </a:xfrm>
          <a:prstGeom prst="rect">
            <a:avLst/>
          </a:prstGeom>
          <a:noFill/>
        </p:spPr>
        <p:txBody>
          <a:bodyPr wrap="square" rtlCol="0">
            <a:spAutoFit/>
          </a:bodyPr>
          <a:lstStyle/>
          <a:p>
            <a:r>
              <a:rPr lang="en-US" dirty="0"/>
              <a:t>4)</a:t>
            </a:r>
            <a:endParaRPr lang="bg-BG" dirty="0"/>
          </a:p>
        </p:txBody>
      </p:sp>
    </p:spTree>
    <p:extLst>
      <p:ext uri="{BB962C8B-B14F-4D97-AF65-F5344CB8AC3E}">
        <p14:creationId xmlns:p14="http://schemas.microsoft.com/office/powerpoint/2010/main" val="14571648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F7B5A884-14FE-DD0C-9641-9F6B0E1A2583}"/>
              </a:ext>
            </a:extLst>
          </p:cNvPr>
          <p:cNvSpPr>
            <a:spLocks noGrp="1"/>
          </p:cNvSpPr>
          <p:nvPr>
            <p:ph type="title"/>
          </p:nvPr>
        </p:nvSpPr>
        <p:spPr>
          <a:xfrm>
            <a:off x="1154954" y="973668"/>
            <a:ext cx="8761413" cy="706964"/>
          </a:xfrm>
        </p:spPr>
        <p:txBody>
          <a:bodyPr/>
          <a:lstStyle/>
          <a:p>
            <a:pPr algn="ctr"/>
            <a:r>
              <a:rPr lang="bg-BG" dirty="0">
                <a:solidFill>
                  <a:schemeClr val="bg1"/>
                </a:solidFill>
                <a:latin typeface="Arial" panose="020B0604020202020204" pitchFamily="34" charset="0"/>
                <a:cs typeface="Arial" panose="020B0604020202020204" pitchFamily="34" charset="0"/>
              </a:rPr>
              <a:t>Изглед от проекта</a:t>
            </a:r>
            <a:endParaRPr lang="en-US" dirty="0">
              <a:solidFill>
                <a:schemeClr val="bg1"/>
              </a:solidFill>
              <a:latin typeface="Arial" panose="020B0604020202020204" pitchFamily="34" charset="0"/>
              <a:cs typeface="Arial" panose="020B0604020202020204" pitchFamily="34" charset="0"/>
            </a:endParaRPr>
          </a:p>
        </p:txBody>
      </p:sp>
      <p:pic>
        <p:nvPicPr>
          <p:cNvPr id="4" name="Picture 3" descr="Graphical user interface, application, Word&#10;&#10;Description automatically generated">
            <a:extLst>
              <a:ext uri="{FF2B5EF4-FFF2-40B4-BE49-F238E27FC236}">
                <a16:creationId xmlns:a16="http://schemas.microsoft.com/office/drawing/2014/main" id="{6F04B78D-7116-F593-2B55-0451537C72F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26715" y="2466975"/>
            <a:ext cx="7151792" cy="4120669"/>
          </a:xfrm>
          <a:prstGeom prst="rect">
            <a:avLst/>
          </a:prstGeom>
        </p:spPr>
      </p:pic>
    </p:spTree>
    <p:extLst>
      <p:ext uri="{BB962C8B-B14F-4D97-AF65-F5344CB8AC3E}">
        <p14:creationId xmlns:p14="http://schemas.microsoft.com/office/powerpoint/2010/main" val="3908196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E0AE81-D042-3D82-A73F-2395EE3AF4A0}"/>
              </a:ext>
            </a:extLst>
          </p:cNvPr>
          <p:cNvSpPr txBox="1"/>
          <p:nvPr/>
        </p:nvSpPr>
        <p:spPr>
          <a:xfrm>
            <a:off x="1045217" y="797510"/>
            <a:ext cx="10412084" cy="5262979"/>
          </a:xfrm>
          <a:prstGeom prst="rect">
            <a:avLst/>
          </a:prstGeom>
          <a:noFill/>
        </p:spPr>
        <p:txBody>
          <a:bodyPr wrap="square" rtlCol="0">
            <a:spAutoFit/>
          </a:bodyPr>
          <a:lstStyle/>
          <a:p>
            <a:r>
              <a:rPr lang="en-US" sz="2800" dirty="0">
                <a:solidFill>
                  <a:srgbClr val="0000FF"/>
                </a:solidFill>
                <a:latin typeface="Cascadia Mono" panose="020B0609020000020004" pitchFamily="49" charset="0"/>
              </a:rPr>
              <a:t>using</a:t>
            </a:r>
            <a:r>
              <a:rPr lang="en-US" sz="2800" dirty="0">
                <a:solidFill>
                  <a:srgbClr val="000000"/>
                </a:solidFill>
                <a:latin typeface="Cascadia Mono" panose="020B0609020000020004" pitchFamily="49" charset="0"/>
              </a:rPr>
              <a:t> System;</a:t>
            </a:r>
          </a:p>
          <a:p>
            <a:endParaRPr lang="bg-BG" sz="2800" dirty="0">
              <a:solidFill>
                <a:srgbClr val="000000"/>
              </a:solidFill>
              <a:latin typeface="Cascadia Mono" panose="020B0609020000020004" pitchFamily="49" charset="0"/>
            </a:endParaRPr>
          </a:p>
          <a:p>
            <a:r>
              <a:rPr lang="en-US" sz="2800" dirty="0">
                <a:solidFill>
                  <a:srgbClr val="0000FF"/>
                </a:solidFill>
                <a:latin typeface="Cascadia Mono" panose="020B0609020000020004" pitchFamily="49" charset="0"/>
              </a:rPr>
              <a:t>namespace</a:t>
            </a:r>
            <a:r>
              <a:rPr lang="en-US" sz="2800" dirty="0">
                <a:solidFill>
                  <a:srgbClr val="000000"/>
                </a:solidFill>
                <a:latin typeface="Cascadia Mono" panose="020B0609020000020004" pitchFamily="49" charset="0"/>
              </a:rPr>
              <a:t> </a:t>
            </a:r>
            <a:r>
              <a:rPr lang="en-US" sz="2800" dirty="0" err="1">
                <a:solidFill>
                  <a:srgbClr val="000000"/>
                </a:solidFill>
                <a:latin typeface="Cascadia Mono" panose="020B0609020000020004" pitchFamily="49" charset="0"/>
              </a:rPr>
              <a:t>MyApplication</a:t>
            </a:r>
            <a:endParaRPr lang="en-US" sz="2800" dirty="0">
              <a:solidFill>
                <a:srgbClr val="000000"/>
              </a:solidFill>
              <a:latin typeface="Cascadia Mono" panose="020B0609020000020004" pitchFamily="49" charset="0"/>
            </a:endParaRPr>
          </a:p>
          <a:p>
            <a:r>
              <a:rPr lang="bg-BG" sz="2800" dirty="0">
                <a:solidFill>
                  <a:srgbClr val="000000"/>
                </a:solidFill>
                <a:latin typeface="Cascadia Mono" panose="020B0609020000020004" pitchFamily="49" charset="0"/>
              </a:rPr>
              <a:t>{</a:t>
            </a:r>
          </a:p>
          <a:p>
            <a:r>
              <a:rPr lang="en-US" sz="2800" dirty="0">
                <a:solidFill>
                  <a:srgbClr val="000000"/>
                </a:solidFill>
                <a:latin typeface="Cascadia Mono" panose="020B0609020000020004" pitchFamily="49" charset="0"/>
              </a:rPr>
              <a:t>    </a:t>
            </a:r>
            <a:r>
              <a:rPr lang="en-US" sz="2800" dirty="0">
                <a:solidFill>
                  <a:srgbClr val="0000FF"/>
                </a:solidFill>
                <a:latin typeface="Cascadia Mono" panose="020B0609020000020004" pitchFamily="49" charset="0"/>
              </a:rPr>
              <a:t>class</a:t>
            </a:r>
            <a:r>
              <a:rPr lang="en-US" sz="2800" dirty="0">
                <a:solidFill>
                  <a:srgbClr val="000000"/>
                </a:solidFill>
                <a:latin typeface="Cascadia Mono" panose="020B0609020000020004" pitchFamily="49" charset="0"/>
              </a:rPr>
              <a:t> </a:t>
            </a:r>
            <a:r>
              <a:rPr lang="en-US" sz="2800" dirty="0">
                <a:solidFill>
                  <a:srgbClr val="2B91AF"/>
                </a:solidFill>
                <a:latin typeface="Cascadia Mono" panose="020B0609020000020004" pitchFamily="49" charset="0"/>
              </a:rPr>
              <a:t>Program</a:t>
            </a:r>
            <a:endParaRPr lang="en-US" sz="2800" dirty="0">
              <a:solidFill>
                <a:srgbClr val="000000"/>
              </a:solidFill>
              <a:latin typeface="Cascadia Mono" panose="020B0609020000020004" pitchFamily="49" charset="0"/>
            </a:endParaRPr>
          </a:p>
          <a:p>
            <a:r>
              <a:rPr lang="bg-BG" sz="2800" dirty="0">
                <a:solidFill>
                  <a:srgbClr val="000000"/>
                </a:solidFill>
                <a:latin typeface="Cascadia Mono" panose="020B0609020000020004" pitchFamily="49" charset="0"/>
              </a:rPr>
              <a:t>    {</a:t>
            </a:r>
          </a:p>
          <a:p>
            <a:r>
              <a:rPr lang="en-US" sz="2800" dirty="0">
                <a:solidFill>
                  <a:srgbClr val="000000"/>
                </a:solidFill>
                <a:latin typeface="Cascadia Mono" panose="020B0609020000020004" pitchFamily="49" charset="0"/>
              </a:rPr>
              <a:t>        </a:t>
            </a:r>
            <a:r>
              <a:rPr lang="en-US" sz="2800" dirty="0">
                <a:solidFill>
                  <a:srgbClr val="0000FF"/>
                </a:solidFill>
                <a:latin typeface="Cascadia Mono" panose="020B0609020000020004" pitchFamily="49" charset="0"/>
              </a:rPr>
              <a:t>static</a:t>
            </a:r>
            <a:r>
              <a:rPr lang="en-US" sz="2800" dirty="0">
                <a:solidFill>
                  <a:srgbClr val="000000"/>
                </a:solidFill>
                <a:latin typeface="Cascadia Mono" panose="020B0609020000020004" pitchFamily="49" charset="0"/>
              </a:rPr>
              <a:t> </a:t>
            </a:r>
            <a:r>
              <a:rPr lang="en-US" sz="2800" dirty="0">
                <a:solidFill>
                  <a:srgbClr val="0000FF"/>
                </a:solidFill>
                <a:latin typeface="Cascadia Mono" panose="020B0609020000020004" pitchFamily="49" charset="0"/>
              </a:rPr>
              <a:t>void</a:t>
            </a:r>
            <a:r>
              <a:rPr lang="en-US" sz="2800" dirty="0">
                <a:solidFill>
                  <a:srgbClr val="000000"/>
                </a:solidFill>
                <a:latin typeface="Cascadia Mono" panose="020B0609020000020004" pitchFamily="49" charset="0"/>
              </a:rPr>
              <a:t> Main(</a:t>
            </a:r>
            <a:r>
              <a:rPr lang="en-US" sz="2800" dirty="0">
                <a:solidFill>
                  <a:srgbClr val="0000FF"/>
                </a:solidFill>
                <a:latin typeface="Cascadia Mono" panose="020B0609020000020004" pitchFamily="49" charset="0"/>
              </a:rPr>
              <a:t>string</a:t>
            </a:r>
            <a:r>
              <a:rPr lang="en-US" sz="2800" dirty="0">
                <a:solidFill>
                  <a:srgbClr val="000000"/>
                </a:solidFill>
                <a:latin typeface="Cascadia Mono" panose="020B0609020000020004" pitchFamily="49" charset="0"/>
              </a:rPr>
              <a:t>[] </a:t>
            </a:r>
            <a:r>
              <a:rPr lang="en-US" sz="2800" dirty="0" err="1">
                <a:solidFill>
                  <a:srgbClr val="000000"/>
                </a:solidFill>
                <a:latin typeface="Cascadia Mono" panose="020B0609020000020004" pitchFamily="49" charset="0"/>
              </a:rPr>
              <a:t>args</a:t>
            </a:r>
            <a:r>
              <a:rPr lang="en-US" sz="2800" dirty="0">
                <a:solidFill>
                  <a:srgbClr val="000000"/>
                </a:solidFill>
                <a:latin typeface="Cascadia Mono" panose="020B0609020000020004" pitchFamily="49" charset="0"/>
              </a:rPr>
              <a:t>)</a:t>
            </a:r>
          </a:p>
          <a:p>
            <a:r>
              <a:rPr lang="bg-BG" sz="2800" dirty="0">
                <a:solidFill>
                  <a:srgbClr val="000000"/>
                </a:solidFill>
                <a:latin typeface="Cascadia Mono" panose="020B0609020000020004" pitchFamily="49" charset="0"/>
              </a:rPr>
              <a:t>        {</a:t>
            </a:r>
          </a:p>
          <a:p>
            <a:r>
              <a:rPr lang="en-US" sz="2800" dirty="0">
                <a:solidFill>
                  <a:srgbClr val="000000"/>
                </a:solidFill>
                <a:latin typeface="Cascadia Mono" panose="020B0609020000020004" pitchFamily="49" charset="0"/>
              </a:rPr>
              <a:t>            </a:t>
            </a:r>
            <a:r>
              <a:rPr lang="en-US" sz="2800" dirty="0" err="1">
                <a:solidFill>
                  <a:srgbClr val="000000"/>
                </a:solidFill>
                <a:latin typeface="Cascadia Mono" panose="020B0609020000020004" pitchFamily="49" charset="0"/>
              </a:rPr>
              <a:t>Console.WriteLine</a:t>
            </a:r>
            <a:r>
              <a:rPr lang="en-US" sz="2800" dirty="0">
                <a:solidFill>
                  <a:srgbClr val="000000"/>
                </a:solidFill>
                <a:latin typeface="Cascadia Mono" panose="020B0609020000020004" pitchFamily="49" charset="0"/>
              </a:rPr>
              <a:t>(</a:t>
            </a:r>
            <a:r>
              <a:rPr lang="en-US" sz="2800" dirty="0">
                <a:solidFill>
                  <a:srgbClr val="A31515"/>
                </a:solidFill>
                <a:latin typeface="Cascadia Mono" panose="020B0609020000020004" pitchFamily="49" charset="0"/>
              </a:rPr>
              <a:t>"Hello World!"</a:t>
            </a:r>
            <a:r>
              <a:rPr lang="en-US" sz="2800" dirty="0">
                <a:solidFill>
                  <a:srgbClr val="000000"/>
                </a:solidFill>
                <a:latin typeface="Cascadia Mono" panose="020B0609020000020004" pitchFamily="49" charset="0"/>
              </a:rPr>
              <a:t>);</a:t>
            </a:r>
          </a:p>
          <a:p>
            <a:r>
              <a:rPr lang="bg-BG" sz="2800" dirty="0">
                <a:solidFill>
                  <a:srgbClr val="000000"/>
                </a:solidFill>
                <a:latin typeface="Cascadia Mono" panose="020B0609020000020004" pitchFamily="49" charset="0"/>
              </a:rPr>
              <a:t>        }</a:t>
            </a:r>
          </a:p>
          <a:p>
            <a:r>
              <a:rPr lang="bg-BG" sz="2800" dirty="0">
                <a:solidFill>
                  <a:srgbClr val="000000"/>
                </a:solidFill>
                <a:latin typeface="Cascadia Mono" panose="020B0609020000020004" pitchFamily="49" charset="0"/>
              </a:rPr>
              <a:t>    }</a:t>
            </a:r>
          </a:p>
          <a:p>
            <a:r>
              <a:rPr lang="bg-BG" sz="2800" dirty="0">
                <a:solidFill>
                  <a:srgbClr val="000000"/>
                </a:solidFill>
                <a:latin typeface="Cascadia Mono" panose="020B0609020000020004" pitchFamily="49" charset="0"/>
              </a:rPr>
              <a:t>}</a:t>
            </a:r>
            <a:endParaRPr lang="bg-BG" sz="2800" dirty="0"/>
          </a:p>
        </p:txBody>
      </p:sp>
    </p:spTree>
    <p:extLst>
      <p:ext uri="{BB962C8B-B14F-4D97-AF65-F5344CB8AC3E}">
        <p14:creationId xmlns:p14="http://schemas.microsoft.com/office/powerpoint/2010/main" val="17917899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B1A5D-8AF0-1441-F123-8D93B073D8B7}"/>
              </a:ext>
            </a:extLst>
          </p:cNvPr>
          <p:cNvSpPr>
            <a:spLocks noGrp="1"/>
          </p:cNvSpPr>
          <p:nvPr>
            <p:ph type="title"/>
          </p:nvPr>
        </p:nvSpPr>
        <p:spPr>
          <a:xfrm>
            <a:off x="1154953" y="833120"/>
            <a:ext cx="2793158" cy="1125747"/>
          </a:xfrm>
        </p:spPr>
        <p:txBody>
          <a:bodyPr/>
          <a:lstStyle/>
          <a:p>
            <a:r>
              <a:rPr lang="bg-BG" sz="3200" dirty="0">
                <a:latin typeface="Arial" panose="020B0604020202020204" pitchFamily="34" charset="0"/>
                <a:cs typeface="Arial" panose="020B0604020202020204" pitchFamily="34" charset="0"/>
              </a:rPr>
              <a:t>Къде пишем нашият код?</a:t>
            </a:r>
          </a:p>
        </p:txBody>
      </p:sp>
      <p:pic>
        <p:nvPicPr>
          <p:cNvPr id="6" name="Content Placeholder 5" descr="Text&#10;&#10;Description automatically generated with low confidence">
            <a:extLst>
              <a:ext uri="{FF2B5EF4-FFF2-40B4-BE49-F238E27FC236}">
                <a16:creationId xmlns:a16="http://schemas.microsoft.com/office/drawing/2014/main" id="{EBE6B376-A776-D2E0-C8D2-131E7F9C82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60829" y="2640329"/>
            <a:ext cx="6561296" cy="1884045"/>
          </a:xfrm>
        </p:spPr>
      </p:pic>
      <p:sp>
        <p:nvSpPr>
          <p:cNvPr id="4" name="Text Placeholder 3">
            <a:extLst>
              <a:ext uri="{FF2B5EF4-FFF2-40B4-BE49-F238E27FC236}">
                <a16:creationId xmlns:a16="http://schemas.microsoft.com/office/drawing/2014/main" id="{8E77E77C-D300-C491-7806-ABDAD80FB3EE}"/>
              </a:ext>
            </a:extLst>
          </p:cNvPr>
          <p:cNvSpPr>
            <a:spLocks noGrp="1"/>
          </p:cNvSpPr>
          <p:nvPr>
            <p:ph type="body" sz="half" idx="2"/>
          </p:nvPr>
        </p:nvSpPr>
        <p:spPr>
          <a:xfrm>
            <a:off x="991052" y="2078966"/>
            <a:ext cx="3580948" cy="3945913"/>
          </a:xfrm>
        </p:spPr>
        <p:txBody>
          <a:bodyPr>
            <a:noAutofit/>
          </a:bodyPr>
          <a:lstStyle/>
          <a:p>
            <a:r>
              <a:rPr lang="bg-BG" sz="2400" dirty="0">
                <a:solidFill>
                  <a:schemeClr val="bg1"/>
                </a:solidFill>
                <a:latin typeface="Arial" panose="020B0604020202020204" pitchFamily="34" charset="0"/>
                <a:cs typeface="Arial" panose="020B0604020202020204" pitchFamily="34" charset="0"/>
              </a:rPr>
              <a:t>Кодът, който ние ще пишем трябва да бъде между 2-те къдрави скоби </a:t>
            </a:r>
            <a:r>
              <a:rPr lang="en-US" sz="2400" dirty="0">
                <a:solidFill>
                  <a:schemeClr val="bg1"/>
                </a:solidFill>
                <a:latin typeface="Arial" panose="020B0604020202020204" pitchFamily="34" charset="0"/>
                <a:cs typeface="Arial" panose="020B0604020202020204" pitchFamily="34" charset="0"/>
              </a:rPr>
              <a:t>{}.</a:t>
            </a:r>
          </a:p>
          <a:p>
            <a:r>
              <a:rPr lang="bg-BG" sz="2400" dirty="0">
                <a:solidFill>
                  <a:schemeClr val="bg1"/>
                </a:solidFill>
                <a:latin typeface="Arial" panose="020B0604020202020204" pitchFamily="34" charset="0"/>
                <a:cs typeface="Arial" panose="020B0604020202020204" pitchFamily="34" charset="0"/>
              </a:rPr>
              <a:t>По време на този мини курс кодът, който ще пишем ще се намира единствено и само там.</a:t>
            </a:r>
          </a:p>
        </p:txBody>
      </p:sp>
    </p:spTree>
    <p:extLst>
      <p:ext uri="{BB962C8B-B14F-4D97-AF65-F5344CB8AC3E}">
        <p14:creationId xmlns:p14="http://schemas.microsoft.com/office/powerpoint/2010/main" val="24138259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bg-BG" dirty="0">
                <a:latin typeface="Arial" panose="020B0604020202020204" pitchFamily="34" charset="0"/>
                <a:cs typeface="Arial" panose="020B0604020202020204" pitchFamily="34" charset="0"/>
              </a:rPr>
              <a:t>Архитектура</a:t>
            </a:r>
            <a:r>
              <a:rPr lang="en-US" dirty="0">
                <a:latin typeface="Arial" panose="020B0604020202020204" pitchFamily="34" charset="0"/>
                <a:cs typeface="Arial" panose="020B0604020202020204" pitchFamily="34" charset="0"/>
              </a:rPr>
              <a:t> </a:t>
            </a:r>
            <a:r>
              <a:rPr lang="bg-BG" dirty="0">
                <a:latin typeface="Arial" panose="020B0604020202020204" pitchFamily="34" charset="0"/>
                <a:cs typeface="Arial" panose="020B0604020202020204" pitchFamily="34" charset="0"/>
              </a:rPr>
              <a:t>на</a:t>
            </a:r>
            <a:r>
              <a:rPr lang="en-US" dirty="0">
                <a:latin typeface="Arial" panose="020B0604020202020204" pitchFamily="34" charset="0"/>
                <a:cs typeface="Arial" panose="020B0604020202020204" pitchFamily="34" charset="0"/>
              </a:rPr>
              <a:t> .</a:t>
            </a:r>
            <a:r>
              <a:rPr lang="en-US" dirty="0">
                <a:solidFill>
                  <a:srgbClr val="FFFF00"/>
                </a:solidFill>
                <a:latin typeface="Arial" panose="020B0604020202020204" pitchFamily="34" charset="0"/>
                <a:cs typeface="Arial" panose="020B0604020202020204" pitchFamily="34" charset="0"/>
              </a:rPr>
              <a:t>NET </a:t>
            </a:r>
            <a:r>
              <a:rPr lang="bg-BG" dirty="0">
                <a:solidFill>
                  <a:srgbClr val="FFFF00"/>
                </a:solidFill>
                <a:latin typeface="Arial" panose="020B0604020202020204" pitchFamily="34" charset="0"/>
                <a:cs typeface="Arial" panose="020B0604020202020204" pitchFamily="34" charset="0"/>
              </a:rPr>
              <a:t>приложенията</a:t>
            </a:r>
            <a:endParaRPr lang="en-US" dirty="0">
              <a:solidFill>
                <a:srgbClr val="FFFF00"/>
              </a:solidFill>
              <a:latin typeface="Arial" panose="020B0604020202020204" pitchFamily="34" charset="0"/>
              <a:cs typeface="Arial" panose="020B0604020202020204" pitchFamily="34" charset="0"/>
            </a:endParaRPr>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6842" y="2622161"/>
            <a:ext cx="5187950" cy="3416300"/>
          </a:xfr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7210" y="2622161"/>
            <a:ext cx="5032933" cy="3484882"/>
          </a:xfrm>
          <a:prstGeom prst="rect">
            <a:avLst/>
          </a:prstGeom>
        </p:spPr>
      </p:pic>
    </p:spTree>
    <p:extLst>
      <p:ext uri="{BB962C8B-B14F-4D97-AF65-F5344CB8AC3E}">
        <p14:creationId xmlns:p14="http://schemas.microsoft.com/office/powerpoint/2010/main" val="14972673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21" name="Freeform: Shape 13">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23"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B08C716C-8EFF-E526-921A-EDE16B99407A}"/>
              </a:ext>
            </a:extLst>
          </p:cNvPr>
          <p:cNvSpPr>
            <a:spLocks noGrp="1"/>
          </p:cNvSpPr>
          <p:nvPr>
            <p:ph type="title"/>
          </p:nvPr>
        </p:nvSpPr>
        <p:spPr>
          <a:xfrm>
            <a:off x="1154955" y="973668"/>
            <a:ext cx="2942210" cy="1020232"/>
          </a:xfrm>
        </p:spPr>
        <p:txBody>
          <a:bodyPr>
            <a:normAutofit/>
          </a:bodyPr>
          <a:lstStyle/>
          <a:p>
            <a:r>
              <a:rPr lang="bg-BG" sz="3300" dirty="0">
                <a:solidFill>
                  <a:srgbClr val="EBEBEB"/>
                </a:solidFill>
                <a:latin typeface="Arial" panose="020B0604020202020204" pitchFamily="34" charset="0"/>
                <a:cs typeface="Arial" panose="020B0604020202020204" pitchFamily="34" charset="0"/>
              </a:rPr>
              <a:t>Какво е </a:t>
            </a:r>
            <a:r>
              <a:rPr lang="bg-BG" sz="3300" dirty="0">
                <a:solidFill>
                  <a:srgbClr val="FFFF00"/>
                </a:solidFill>
                <a:latin typeface="Arial" panose="020B0604020202020204" pitchFamily="34" charset="0"/>
                <a:cs typeface="Arial" panose="020B0604020202020204" pitchFamily="34" charset="0"/>
              </a:rPr>
              <a:t>клас</a:t>
            </a:r>
            <a:r>
              <a:rPr lang="bg-BG" sz="3300" dirty="0">
                <a:solidFill>
                  <a:srgbClr val="EBEBEB"/>
                </a:solidFill>
                <a:latin typeface="Arial" panose="020B0604020202020204" pitchFamily="34" charset="0"/>
                <a:cs typeface="Arial" panose="020B0604020202020204" pitchFamily="34" charset="0"/>
              </a:rPr>
              <a:t>?</a:t>
            </a:r>
          </a:p>
        </p:txBody>
      </p:sp>
      <p:pic>
        <p:nvPicPr>
          <p:cNvPr id="5" name="Content Placeholder 4" descr="Graphical user interface, text, application">
            <a:extLst>
              <a:ext uri="{FF2B5EF4-FFF2-40B4-BE49-F238E27FC236}">
                <a16:creationId xmlns:a16="http://schemas.microsoft.com/office/drawing/2014/main" id="{F16F7BC4-6DC9-6488-77C4-72818322F6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4607" y="1104080"/>
            <a:ext cx="6391533" cy="4649840"/>
          </a:xfrm>
          <a:prstGeom prst="rect">
            <a:avLst/>
          </a:prstGeom>
        </p:spPr>
      </p:pic>
      <p:sp>
        <p:nvSpPr>
          <p:cNvPr id="18" name="Rectangle 17">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Oval 19">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A47F9C8C-DFAA-7D1F-B143-1FCE3E224A38}"/>
              </a:ext>
            </a:extLst>
          </p:cNvPr>
          <p:cNvSpPr>
            <a:spLocks noGrp="1"/>
          </p:cNvSpPr>
          <p:nvPr>
            <p:ph idx="1"/>
          </p:nvPr>
        </p:nvSpPr>
        <p:spPr>
          <a:xfrm>
            <a:off x="1154954" y="2120900"/>
            <a:ext cx="3422331" cy="3898900"/>
          </a:xfrm>
        </p:spPr>
        <p:txBody>
          <a:bodyPr>
            <a:normAutofit lnSpcReduction="10000"/>
          </a:bodyPr>
          <a:lstStyle/>
          <a:p>
            <a:pPr>
              <a:buClr>
                <a:schemeClr val="tx1"/>
              </a:buClr>
            </a:pPr>
            <a:r>
              <a:rPr lang="bg-BG" sz="2400" dirty="0">
                <a:solidFill>
                  <a:srgbClr val="FFFFFF"/>
                </a:solidFill>
                <a:latin typeface="Arial" panose="020B0604020202020204" pitchFamily="34" charset="0"/>
                <a:cs typeface="Arial" panose="020B0604020202020204" pitchFamily="34" charset="0"/>
              </a:rPr>
              <a:t>Класът е шаблон за създаване на обекти, т.е. инстанции на класа.</a:t>
            </a:r>
          </a:p>
          <a:p>
            <a:pPr>
              <a:buClr>
                <a:schemeClr val="tx1"/>
              </a:buClr>
            </a:pPr>
            <a:r>
              <a:rPr lang="bg-BG" sz="2400" dirty="0">
                <a:solidFill>
                  <a:srgbClr val="FFFFFF"/>
                </a:solidFill>
                <a:latin typeface="Arial" panose="020B0604020202020204" pitchFamily="34" charset="0"/>
                <a:cs typeface="Arial" panose="020B0604020202020204" pitchFamily="34" charset="0"/>
              </a:rPr>
              <a:t>Класа съдържа данни и методи</a:t>
            </a:r>
            <a:endParaRPr lang="en-US" sz="2400" dirty="0">
              <a:solidFill>
                <a:srgbClr val="FFFFFF"/>
              </a:solidFill>
              <a:latin typeface="Arial" panose="020B0604020202020204" pitchFamily="34" charset="0"/>
              <a:cs typeface="Arial" panose="020B0604020202020204" pitchFamily="34" charset="0"/>
            </a:endParaRPr>
          </a:p>
          <a:p>
            <a:pPr>
              <a:buClr>
                <a:schemeClr val="tx1"/>
              </a:buClr>
            </a:pPr>
            <a:r>
              <a:rPr lang="bg-BG" sz="2400" dirty="0">
                <a:solidFill>
                  <a:srgbClr val="FFFFFF"/>
                </a:solidFill>
                <a:latin typeface="Arial" panose="020B0604020202020204" pitchFamily="34" charset="0"/>
                <a:cs typeface="Arial" panose="020B0604020202020204" pitchFamily="34" charset="0"/>
              </a:rPr>
              <a:t>Фундаментална част от програмирането със </a:t>
            </a:r>
            <a:r>
              <a:rPr lang="en-US" sz="2400" dirty="0">
                <a:solidFill>
                  <a:srgbClr val="FFFFFF"/>
                </a:solidFill>
                <a:latin typeface="Arial" panose="020B0604020202020204" pitchFamily="34" charset="0"/>
                <a:cs typeface="Arial" panose="020B0604020202020204" pitchFamily="34" charset="0"/>
              </a:rPr>
              <a:t>C#.</a:t>
            </a:r>
          </a:p>
        </p:txBody>
      </p:sp>
      <p:sp>
        <p:nvSpPr>
          <p:cNvPr id="24"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Tree>
    <p:extLst>
      <p:ext uri="{BB962C8B-B14F-4D97-AF65-F5344CB8AC3E}">
        <p14:creationId xmlns:p14="http://schemas.microsoft.com/office/powerpoint/2010/main" val="3249538139"/>
      </p:ext>
    </p:extLst>
  </p:cSld>
  <p:clrMapOvr>
    <a:overrideClrMapping bg1="dk1" tx1="lt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34503-4B81-0AD8-8C87-66D3884B8883}"/>
              </a:ext>
            </a:extLst>
          </p:cNvPr>
          <p:cNvSpPr>
            <a:spLocks noGrp="1"/>
          </p:cNvSpPr>
          <p:nvPr>
            <p:ph type="title"/>
          </p:nvPr>
        </p:nvSpPr>
        <p:spPr/>
        <p:txBody>
          <a:bodyPr/>
          <a:lstStyle/>
          <a:p>
            <a:pPr algn="ctr"/>
            <a:r>
              <a:rPr lang="bg-BG" dirty="0">
                <a:latin typeface="Arial" panose="020B0604020202020204" pitchFamily="34" charset="0"/>
                <a:cs typeface="Arial" panose="020B0604020202020204" pitchFamily="34" charset="0"/>
              </a:rPr>
              <a:t>Какво е </a:t>
            </a:r>
            <a:r>
              <a:rPr lang="bg-BG" dirty="0">
                <a:solidFill>
                  <a:srgbClr val="FFFF00"/>
                </a:solidFill>
                <a:latin typeface="Arial" panose="020B0604020202020204" pitchFamily="34" charset="0"/>
                <a:cs typeface="Arial" panose="020B0604020202020204" pitchFamily="34" charset="0"/>
              </a:rPr>
              <a:t>променлива</a:t>
            </a:r>
            <a:r>
              <a:rPr lang="bg-BG" dirty="0">
                <a:latin typeface="Arial" panose="020B0604020202020204" pitchFamily="34" charset="0"/>
                <a:cs typeface="Arial" panose="020B0604020202020204" pitchFamily="34" charset="0"/>
              </a:rPr>
              <a:t>?</a:t>
            </a:r>
          </a:p>
        </p:txBody>
      </p:sp>
      <p:pic>
        <p:nvPicPr>
          <p:cNvPr id="5" name="Content Placeholder 4" descr="A picture containing icon&#10;&#10;Description automatically generated">
            <a:extLst>
              <a:ext uri="{FF2B5EF4-FFF2-40B4-BE49-F238E27FC236}">
                <a16:creationId xmlns:a16="http://schemas.microsoft.com/office/drawing/2014/main" id="{7A82A8C6-2696-42D0-052F-DA5302EEF8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6137" y="3618972"/>
            <a:ext cx="8824913" cy="2748330"/>
          </a:xfrm>
        </p:spPr>
      </p:pic>
      <p:sp>
        <p:nvSpPr>
          <p:cNvPr id="6" name="TextBox 5">
            <a:extLst>
              <a:ext uri="{FF2B5EF4-FFF2-40B4-BE49-F238E27FC236}">
                <a16:creationId xmlns:a16="http://schemas.microsoft.com/office/drawing/2014/main" id="{1C903AA1-E61A-5972-E83E-D4AA5BFCB6D0}"/>
              </a:ext>
            </a:extLst>
          </p:cNvPr>
          <p:cNvSpPr txBox="1"/>
          <p:nvPr/>
        </p:nvSpPr>
        <p:spPr>
          <a:xfrm>
            <a:off x="2572109" y="2381389"/>
            <a:ext cx="8065699" cy="1107996"/>
          </a:xfrm>
          <a:prstGeom prst="rect">
            <a:avLst/>
          </a:prstGeom>
          <a:noFill/>
        </p:spPr>
        <p:txBody>
          <a:bodyPr wrap="square" rtlCol="0">
            <a:spAutoFit/>
          </a:bodyPr>
          <a:lstStyle/>
          <a:p>
            <a:r>
              <a:rPr lang="bg-BG" sz="2400" dirty="0">
                <a:latin typeface="Arial" panose="020B0604020202020204" pitchFamily="34" charset="0"/>
                <a:cs typeface="Arial" panose="020B0604020202020204" pitchFamily="34" charset="0"/>
              </a:rPr>
              <a:t>Променливите са наименувани контейнери за съхранение на различни типове данни</a:t>
            </a:r>
            <a:r>
              <a:rPr lang="en-US" sz="2400" dirty="0">
                <a:latin typeface="Arial" panose="020B0604020202020204" pitchFamily="34" charset="0"/>
                <a:cs typeface="Arial" panose="020B0604020202020204" pitchFamily="34" charset="0"/>
              </a:rPr>
              <a:t>.</a:t>
            </a:r>
          </a:p>
          <a:p>
            <a:endParaRPr lang="bg-BG" dirty="0"/>
          </a:p>
        </p:txBody>
      </p:sp>
    </p:spTree>
    <p:extLst>
      <p:ext uri="{BB962C8B-B14F-4D97-AF65-F5344CB8AC3E}">
        <p14:creationId xmlns:p14="http://schemas.microsoft.com/office/powerpoint/2010/main" val="711283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89EA2611-DCBA-4E97-A2B2-9A466E76B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dk2"/>
          </a:fillRef>
          <a:effectRef idx="0">
            <a:schemeClr val="accent1"/>
          </a:effectRef>
          <a:fontRef idx="minor">
            <a:schemeClr val="lt1"/>
          </a:fontRef>
        </p:style>
      </p:sp>
      <p:sp>
        <p:nvSpPr>
          <p:cNvPr id="29" name="Freeform 5">
            <a:extLst>
              <a:ext uri="{FF2B5EF4-FFF2-40B4-BE49-F238E27FC236}">
                <a16:creationId xmlns:a16="http://schemas.microsoft.com/office/drawing/2014/main" id="{BBC615D1-6E12-40EF-915B-316CFDB550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794"/>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31" name="Freeform 5">
            <a:extLst>
              <a:ext uri="{FF2B5EF4-FFF2-40B4-BE49-F238E27FC236}">
                <a16:creationId xmlns:a16="http://schemas.microsoft.com/office/drawing/2014/main" id="{B9797D36-DE1E-47CD-881A-6C1F582826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2" name="Title 1"/>
          <p:cNvSpPr>
            <a:spLocks noGrp="1"/>
          </p:cNvSpPr>
          <p:nvPr>
            <p:ph type="title"/>
          </p:nvPr>
        </p:nvSpPr>
        <p:spPr>
          <a:xfrm>
            <a:off x="639098" y="629265"/>
            <a:ext cx="6072776" cy="1622322"/>
          </a:xfrm>
        </p:spPr>
        <p:txBody>
          <a:bodyPr>
            <a:normAutofit/>
          </a:bodyPr>
          <a:lstStyle/>
          <a:p>
            <a:r>
              <a:rPr lang="bg-BG" dirty="0">
                <a:solidFill>
                  <a:srgbClr val="FFFFFF"/>
                </a:solidFill>
                <a:latin typeface="Arial" panose="020B0604020202020204" pitchFamily="34" charset="0"/>
                <a:cs typeface="Arial" panose="020B0604020202020204" pitchFamily="34" charset="0"/>
              </a:rPr>
              <a:t>Какво означава </a:t>
            </a:r>
            <a:r>
              <a:rPr lang="en-US" dirty="0">
                <a:solidFill>
                  <a:srgbClr val="FFFFFF"/>
                </a:solidFill>
                <a:latin typeface="Arial" panose="020B0604020202020204" pitchFamily="34" charset="0"/>
                <a:cs typeface="Arial" panose="020B0604020202020204" pitchFamily="34" charset="0"/>
              </a:rPr>
              <a:t>“</a:t>
            </a:r>
            <a:r>
              <a:rPr lang="bg-BG" dirty="0">
                <a:solidFill>
                  <a:srgbClr val="FFFFFF"/>
                </a:solidFill>
                <a:latin typeface="Arial" panose="020B0604020202020204" pitchFamily="34" charset="0"/>
                <a:cs typeface="Arial" panose="020B0604020202020204" pitchFamily="34" charset="0"/>
              </a:rPr>
              <a:t>да програмираме</a:t>
            </a:r>
            <a:r>
              <a:rPr lang="en-US" dirty="0">
                <a:solidFill>
                  <a:srgbClr val="FFFFFF"/>
                </a:solidFill>
                <a:latin typeface="Arial" panose="020B0604020202020204" pitchFamily="34" charset="0"/>
                <a:cs typeface="Arial" panose="020B0604020202020204" pitchFamily="34" charset="0"/>
              </a:rPr>
              <a:t>”</a:t>
            </a:r>
            <a:r>
              <a:rPr lang="bg-BG" dirty="0">
                <a:solidFill>
                  <a:srgbClr val="FFFFFF"/>
                </a:solidFill>
                <a:latin typeface="Arial" panose="020B0604020202020204" pitchFamily="34" charset="0"/>
                <a:cs typeface="Arial" panose="020B0604020202020204" pitchFamily="34" charset="0"/>
              </a:rPr>
              <a:t>?</a:t>
            </a:r>
            <a:endParaRPr lang="en-US" dirty="0">
              <a:solidFill>
                <a:srgbClr val="FFFFFF"/>
              </a:solidFill>
              <a:latin typeface="Arial" panose="020B0604020202020204" pitchFamily="34" charset="0"/>
              <a:cs typeface="Arial" panose="020B0604020202020204" pitchFamily="34" charset="0"/>
            </a:endParaRPr>
          </a:p>
        </p:txBody>
      </p:sp>
      <p:pic>
        <p:nvPicPr>
          <p:cNvPr id="5" name="Picture 4" descr="A person using a computer&#10;&#10;Description automatically generated with medium confidence">
            <a:extLst>
              <a:ext uri="{FF2B5EF4-FFF2-40B4-BE49-F238E27FC236}">
                <a16:creationId xmlns:a16="http://schemas.microsoft.com/office/drawing/2014/main" id="{6997E060-407A-19EB-8EA0-AB3AA7C3FF4F}"/>
              </a:ext>
            </a:extLst>
          </p:cNvPr>
          <p:cNvPicPr>
            <a:picLocks noChangeAspect="1"/>
          </p:cNvPicPr>
          <p:nvPr/>
        </p:nvPicPr>
        <p:blipFill rotWithShape="1">
          <a:blip r:embed="rId2">
            <a:extLst>
              <a:ext uri="{28A0092B-C50C-407E-A947-70E740481C1C}">
                <a14:useLocalDpi xmlns:a14="http://schemas.microsoft.com/office/drawing/2010/main" val="0"/>
              </a:ext>
            </a:extLst>
          </a:blip>
          <a:srcRect l="10248" r="47958" b="-1"/>
          <a:stretch/>
        </p:blipFill>
        <p:spPr>
          <a:xfrm>
            <a:off x="6774511" y="480060"/>
            <a:ext cx="4929808" cy="5897880"/>
          </a:xfrm>
          <a:custGeom>
            <a:avLst/>
            <a:gdLst/>
            <a:ahLst/>
            <a:cxnLst/>
            <a:rect l="l" t="t" r="r" b="b"/>
            <a:pathLst>
              <a:path w="4929808" h="5897880">
                <a:moveTo>
                  <a:pt x="104535" y="0"/>
                </a:moveTo>
                <a:lnTo>
                  <a:pt x="2751151" y="0"/>
                </a:lnTo>
                <a:lnTo>
                  <a:pt x="4769032" y="0"/>
                </a:lnTo>
                <a:lnTo>
                  <a:pt x="4929808" y="0"/>
                </a:lnTo>
                <a:lnTo>
                  <a:pt x="4929808" y="5897880"/>
                </a:lnTo>
                <a:lnTo>
                  <a:pt x="4769032" y="5897880"/>
                </a:lnTo>
                <a:lnTo>
                  <a:pt x="2751151" y="5897880"/>
                </a:lnTo>
                <a:lnTo>
                  <a:pt x="0" y="5897880"/>
                </a:lnTo>
                <a:lnTo>
                  <a:pt x="0" y="5896985"/>
                </a:lnTo>
                <a:lnTo>
                  <a:pt x="103291" y="5896985"/>
                </a:lnTo>
                <a:lnTo>
                  <a:pt x="112340" y="5838313"/>
                </a:lnTo>
                <a:lnTo>
                  <a:pt x="123631" y="5762037"/>
                </a:lnTo>
                <a:lnTo>
                  <a:pt x="135550" y="5671232"/>
                </a:lnTo>
                <a:lnTo>
                  <a:pt x="149820" y="5563476"/>
                </a:lnTo>
                <a:lnTo>
                  <a:pt x="164875" y="5444219"/>
                </a:lnTo>
                <a:lnTo>
                  <a:pt x="180714" y="5309828"/>
                </a:lnTo>
                <a:lnTo>
                  <a:pt x="197494" y="5163329"/>
                </a:lnTo>
                <a:lnTo>
                  <a:pt x="214273" y="5004117"/>
                </a:lnTo>
                <a:lnTo>
                  <a:pt x="231367" y="4834615"/>
                </a:lnTo>
                <a:lnTo>
                  <a:pt x="247205" y="4651794"/>
                </a:lnTo>
                <a:lnTo>
                  <a:pt x="262417" y="4460498"/>
                </a:lnTo>
                <a:lnTo>
                  <a:pt x="276217" y="4258305"/>
                </a:lnTo>
                <a:lnTo>
                  <a:pt x="289390" y="4047637"/>
                </a:lnTo>
                <a:lnTo>
                  <a:pt x="301779" y="3827889"/>
                </a:lnTo>
                <a:lnTo>
                  <a:pt x="306170" y="3715291"/>
                </a:lnTo>
                <a:lnTo>
                  <a:pt x="311031" y="3600271"/>
                </a:lnTo>
                <a:lnTo>
                  <a:pt x="315579" y="3483435"/>
                </a:lnTo>
                <a:lnTo>
                  <a:pt x="318558" y="3365994"/>
                </a:lnTo>
                <a:lnTo>
                  <a:pt x="321224" y="3246131"/>
                </a:lnTo>
                <a:lnTo>
                  <a:pt x="324047" y="3125058"/>
                </a:lnTo>
                <a:lnTo>
                  <a:pt x="325929" y="3001563"/>
                </a:lnTo>
                <a:lnTo>
                  <a:pt x="325929" y="2876858"/>
                </a:lnTo>
                <a:lnTo>
                  <a:pt x="326870" y="2750941"/>
                </a:lnTo>
                <a:lnTo>
                  <a:pt x="325929" y="2623814"/>
                </a:lnTo>
                <a:lnTo>
                  <a:pt x="324047" y="2494871"/>
                </a:lnTo>
                <a:lnTo>
                  <a:pt x="322322" y="2365928"/>
                </a:lnTo>
                <a:lnTo>
                  <a:pt x="318558" y="2235169"/>
                </a:lnTo>
                <a:lnTo>
                  <a:pt x="314638" y="2103199"/>
                </a:lnTo>
                <a:lnTo>
                  <a:pt x="310090" y="1971229"/>
                </a:lnTo>
                <a:lnTo>
                  <a:pt x="303660" y="1838048"/>
                </a:lnTo>
                <a:lnTo>
                  <a:pt x="295976" y="1703656"/>
                </a:lnTo>
                <a:lnTo>
                  <a:pt x="288606" y="1568660"/>
                </a:lnTo>
                <a:lnTo>
                  <a:pt x="279197" y="1433663"/>
                </a:lnTo>
                <a:lnTo>
                  <a:pt x="267906" y="1296850"/>
                </a:lnTo>
                <a:lnTo>
                  <a:pt x="256615" y="1161853"/>
                </a:lnTo>
                <a:lnTo>
                  <a:pt x="243598" y="1024435"/>
                </a:lnTo>
                <a:lnTo>
                  <a:pt x="229328" y="886411"/>
                </a:lnTo>
                <a:lnTo>
                  <a:pt x="214273" y="750203"/>
                </a:lnTo>
                <a:lnTo>
                  <a:pt x="196709" y="612180"/>
                </a:lnTo>
                <a:lnTo>
                  <a:pt x="177891" y="474761"/>
                </a:lnTo>
                <a:lnTo>
                  <a:pt x="159229" y="336738"/>
                </a:lnTo>
                <a:lnTo>
                  <a:pt x="137432" y="199320"/>
                </a:lnTo>
                <a:lnTo>
                  <a:pt x="115163" y="62507"/>
                </a:lnTo>
                <a:close/>
              </a:path>
            </a:pathLst>
          </a:custGeom>
        </p:spPr>
      </p:pic>
      <p:sp>
        <p:nvSpPr>
          <p:cNvPr id="33" name="Rectangle 32">
            <a:extLst>
              <a:ext uri="{FF2B5EF4-FFF2-40B4-BE49-F238E27FC236}">
                <a16:creationId xmlns:a16="http://schemas.microsoft.com/office/drawing/2014/main" id="{4A2FAF1F-F462-46AF-A9E6-CC93C4E2C3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5" name="Oval 34">
            <a:extLst>
              <a:ext uri="{FF2B5EF4-FFF2-40B4-BE49-F238E27FC236}">
                <a16:creationId xmlns:a16="http://schemas.microsoft.com/office/drawing/2014/main" id="{7146BED8-BAE9-42C5-A3DD-7B946445D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7" name="Oval 36">
            <a:extLst>
              <a:ext uri="{FF2B5EF4-FFF2-40B4-BE49-F238E27FC236}">
                <a16:creationId xmlns:a16="http://schemas.microsoft.com/office/drawing/2014/main" id="{15765FE8-B62F-41E4-A73C-74C91A8FD9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idx="1"/>
          </p:nvPr>
        </p:nvSpPr>
        <p:spPr>
          <a:xfrm>
            <a:off x="639098" y="2133600"/>
            <a:ext cx="6072776" cy="4096875"/>
          </a:xfrm>
        </p:spPr>
        <p:txBody>
          <a:bodyPr anchor="ctr">
            <a:normAutofit/>
          </a:bodyPr>
          <a:lstStyle/>
          <a:p>
            <a:pPr>
              <a:buClr>
                <a:schemeClr val="tx1"/>
              </a:buClr>
            </a:pPr>
            <a:r>
              <a:rPr lang="bg-BG" sz="2400" dirty="0">
                <a:solidFill>
                  <a:srgbClr val="FFFFFF"/>
                </a:solidFill>
                <a:latin typeface="Arial" panose="020B0604020202020204" pitchFamily="34" charset="0"/>
                <a:cs typeface="Arial" panose="020B0604020202020204" pitchFamily="34" charset="0"/>
              </a:rPr>
              <a:t>Програмирането е процес, при който задаваме някакви команди на компютъра.</a:t>
            </a:r>
          </a:p>
          <a:p>
            <a:pPr>
              <a:buClr>
                <a:schemeClr val="tx1"/>
              </a:buClr>
            </a:pPr>
            <a:r>
              <a:rPr lang="bg-BG" sz="2400" dirty="0">
                <a:solidFill>
                  <a:srgbClr val="FFFFFF"/>
                </a:solidFill>
                <a:latin typeface="Arial" panose="020B0604020202020204" pitchFamily="34" charset="0"/>
                <a:cs typeface="Arial" panose="020B0604020202020204" pitchFamily="34" charset="0"/>
              </a:rPr>
              <a:t>Командите се пишат на някакъв програмен език</a:t>
            </a:r>
          </a:p>
          <a:p>
            <a:pPr>
              <a:buClr>
                <a:schemeClr val="tx1"/>
              </a:buClr>
            </a:pPr>
            <a:r>
              <a:rPr lang="bg-BG" sz="2400" dirty="0">
                <a:solidFill>
                  <a:srgbClr val="FFFFFF"/>
                </a:solidFill>
                <a:latin typeface="Arial" panose="020B0604020202020204" pitchFamily="34" charset="0"/>
                <a:cs typeface="Arial" panose="020B0604020202020204" pitchFamily="34" charset="0"/>
              </a:rPr>
              <a:t>Командите се подреждат една след друга </a:t>
            </a:r>
          </a:p>
          <a:p>
            <a:pPr>
              <a:buClr>
                <a:schemeClr val="tx1"/>
              </a:buClr>
            </a:pPr>
            <a:r>
              <a:rPr lang="bg-BG" sz="2400" dirty="0">
                <a:solidFill>
                  <a:srgbClr val="FFFFFF"/>
                </a:solidFill>
                <a:latin typeface="Arial" panose="020B0604020202020204" pitchFamily="34" charset="0"/>
                <a:cs typeface="Arial" panose="020B0604020202020204" pitchFamily="34" charset="0"/>
              </a:rPr>
              <a:t>В поредица, командите образуват компютърна програма </a:t>
            </a:r>
            <a:endParaRPr lang="en-US" sz="2400" dirty="0">
              <a:solidFill>
                <a:srgbClr val="FF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4891279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C# </a:t>
            </a:r>
            <a:r>
              <a:rPr lang="bg-BG" dirty="0">
                <a:solidFill>
                  <a:srgbClr val="FFFF00"/>
                </a:solidFill>
                <a:latin typeface="Arial" panose="020B0604020202020204" pitchFamily="34" charset="0"/>
                <a:cs typeface="Arial" panose="020B0604020202020204" pitchFamily="34" charset="0"/>
              </a:rPr>
              <a:t>променливи</a:t>
            </a:r>
            <a:r>
              <a:rPr lang="en-US" dirty="0">
                <a:solidFill>
                  <a:srgbClr val="FFFF00"/>
                </a:solidFill>
                <a:latin typeface="Arial" panose="020B0604020202020204" pitchFamily="34" charset="0"/>
                <a:cs typeface="Arial" panose="020B0604020202020204" pitchFamily="34" charset="0"/>
              </a:rPr>
              <a:t> (variables)</a:t>
            </a:r>
          </a:p>
        </p:txBody>
      </p:sp>
      <p:sp>
        <p:nvSpPr>
          <p:cNvPr id="3" name="Content Placeholder 2"/>
          <p:cNvSpPr>
            <a:spLocks noGrp="1"/>
          </p:cNvSpPr>
          <p:nvPr>
            <p:ph idx="1"/>
          </p:nvPr>
        </p:nvSpPr>
        <p:spPr>
          <a:xfrm>
            <a:off x="763069" y="2855427"/>
            <a:ext cx="6893274" cy="3651648"/>
          </a:xfrm>
        </p:spPr>
        <p:txBody>
          <a:bodyPr>
            <a:normAutofit/>
          </a:bodyPr>
          <a:lstStyle/>
          <a:p>
            <a:r>
              <a:rPr lang="bg-BG" sz="2000" dirty="0">
                <a:latin typeface="Arial" panose="020B0604020202020204" pitchFamily="34" charset="0"/>
                <a:cs typeface="Arial" panose="020B0604020202020204" pitchFamily="34" charset="0"/>
              </a:rPr>
              <a:t>В</a:t>
            </a:r>
            <a:r>
              <a:rPr lang="en-US" sz="20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C#</a:t>
            </a:r>
            <a:r>
              <a:rPr lang="en-US" sz="2000" dirty="0">
                <a:latin typeface="Arial" panose="020B0604020202020204" pitchFamily="34" charset="0"/>
                <a:cs typeface="Arial" panose="020B0604020202020204" pitchFamily="34" charset="0"/>
              </a:rPr>
              <a:t>,</a:t>
            </a:r>
            <a:r>
              <a:rPr lang="bg-BG" sz="2000" dirty="0">
                <a:latin typeface="Arial" panose="020B0604020202020204" pitchFamily="34" charset="0"/>
                <a:cs typeface="Arial" panose="020B0604020202020204" pitchFamily="34" charset="0"/>
              </a:rPr>
              <a:t> има различни типове променливи</a:t>
            </a:r>
          </a:p>
          <a:p>
            <a:r>
              <a:rPr lang="bg-BG" sz="2000" dirty="0">
                <a:latin typeface="Arial" panose="020B0604020202020204" pitchFamily="34" charset="0"/>
                <a:cs typeface="Arial" panose="020B0604020202020204" pitchFamily="34" charset="0"/>
              </a:rPr>
              <a:t>Примери за променливи (</a:t>
            </a:r>
            <a:r>
              <a:rPr lang="en-US" sz="2000" dirty="0">
                <a:latin typeface="Arial" panose="020B0604020202020204" pitchFamily="34" charset="0"/>
                <a:cs typeface="Arial" panose="020B0604020202020204" pitchFamily="34" charset="0"/>
              </a:rPr>
              <a:t>variables</a:t>
            </a:r>
            <a:r>
              <a:rPr lang="bg-BG" sz="2000" dirty="0">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a:t>
            </a:r>
          </a:p>
          <a:p>
            <a:pPr marL="457200" lvl="1" indent="0">
              <a:buNone/>
            </a:pPr>
            <a:r>
              <a:rPr lang="en-US" sz="1800" b="1" dirty="0">
                <a:latin typeface="Arial" panose="020B0604020202020204" pitchFamily="34" charset="0"/>
                <a:cs typeface="Arial" panose="020B0604020202020204" pitchFamily="34" charset="0"/>
              </a:rPr>
              <a:t>string</a:t>
            </a:r>
            <a:r>
              <a:rPr lang="en-US" sz="1800" dirty="0">
                <a:latin typeface="Arial" panose="020B0604020202020204" pitchFamily="34" charset="0"/>
                <a:cs typeface="Arial" panose="020B0604020202020204" pitchFamily="34" charset="0"/>
              </a:rPr>
              <a:t> </a:t>
            </a:r>
            <a:r>
              <a:rPr lang="en-US" sz="1800" dirty="0" err="1">
                <a:solidFill>
                  <a:schemeClr val="accent5">
                    <a:lumMod val="50000"/>
                  </a:schemeClr>
                </a:solidFill>
                <a:latin typeface="Arial" panose="020B0604020202020204" pitchFamily="34" charset="0"/>
                <a:cs typeface="Arial" panose="020B0604020202020204" pitchFamily="34" charset="0"/>
              </a:rPr>
              <a:t>firstName</a:t>
            </a:r>
            <a:r>
              <a:rPr lang="en-US" sz="1800" dirty="0">
                <a:latin typeface="Arial" panose="020B0604020202020204" pitchFamily="34" charset="0"/>
                <a:cs typeface="Arial" panose="020B0604020202020204" pitchFamily="34" charset="0"/>
              </a:rPr>
              <a:t> = “</a:t>
            </a:r>
            <a:r>
              <a:rPr lang="en-US" sz="1800" dirty="0" err="1">
                <a:latin typeface="Arial" panose="020B0604020202020204" pitchFamily="34" charset="0"/>
                <a:cs typeface="Arial" panose="020B0604020202020204" pitchFamily="34" charset="0"/>
              </a:rPr>
              <a:t>Velizar</a:t>
            </a:r>
            <a:r>
              <a:rPr lang="en-US" sz="1800" dirty="0">
                <a:latin typeface="Arial" panose="020B0604020202020204" pitchFamily="34" charset="0"/>
                <a:cs typeface="Arial" panose="020B0604020202020204" pitchFamily="34" charset="0"/>
              </a:rPr>
              <a:t>”; </a:t>
            </a:r>
            <a:r>
              <a:rPr lang="en-US" sz="1800" dirty="0">
                <a:solidFill>
                  <a:schemeClr val="tx1"/>
                </a:solidFill>
                <a:latin typeface="Arial" panose="020B0604020202020204" pitchFamily="34" charset="0"/>
                <a:cs typeface="Arial" panose="020B0604020202020204" pitchFamily="34" charset="0"/>
              </a:rPr>
              <a:t> //</a:t>
            </a:r>
            <a:r>
              <a:rPr lang="bg-BG" sz="1800" dirty="0">
                <a:solidFill>
                  <a:srgbClr val="00B050"/>
                </a:solidFill>
                <a:latin typeface="Arial" panose="020B0604020202020204" pitchFamily="34" charset="0"/>
                <a:cs typeface="Arial" panose="020B0604020202020204" pitchFamily="34" charset="0"/>
              </a:rPr>
              <a:t>Валидно </a:t>
            </a:r>
            <a:r>
              <a:rPr lang="bg-BG" sz="1800" dirty="0">
                <a:solidFill>
                  <a:schemeClr val="tx1"/>
                </a:solidFill>
                <a:latin typeface="Arial" panose="020B0604020202020204" pitchFamily="34" charset="0"/>
                <a:cs typeface="Arial" panose="020B0604020202020204" pitchFamily="34" charset="0"/>
              </a:rPr>
              <a:t>име на променлива</a:t>
            </a:r>
            <a:endParaRPr lang="en-US" sz="1800" dirty="0">
              <a:solidFill>
                <a:schemeClr val="tx1"/>
              </a:solidFill>
              <a:latin typeface="Arial" panose="020B0604020202020204" pitchFamily="34" charset="0"/>
              <a:cs typeface="Arial" panose="020B0604020202020204" pitchFamily="34" charset="0"/>
            </a:endParaRPr>
          </a:p>
          <a:p>
            <a:pPr marL="457200" lvl="1" indent="0">
              <a:buNone/>
            </a:pPr>
            <a:r>
              <a:rPr lang="en-US" sz="1800" b="1" dirty="0">
                <a:latin typeface="Arial" panose="020B0604020202020204" pitchFamily="34" charset="0"/>
                <a:cs typeface="Arial" panose="020B0604020202020204" pitchFamily="34" charset="0"/>
              </a:rPr>
              <a:t>string</a:t>
            </a:r>
            <a:r>
              <a:rPr lang="en-US" sz="1800" dirty="0">
                <a:latin typeface="Arial" panose="020B0604020202020204" pitchFamily="34" charset="0"/>
                <a:cs typeface="Arial" panose="020B0604020202020204" pitchFamily="34" charset="0"/>
              </a:rPr>
              <a:t> </a:t>
            </a:r>
            <a:r>
              <a:rPr lang="en-US" sz="1800" dirty="0">
                <a:solidFill>
                  <a:srgbClr val="FF0000"/>
                </a:solidFill>
                <a:latin typeface="Arial" panose="020B0604020202020204" pitchFamily="34" charset="0"/>
                <a:cs typeface="Arial" panose="020B0604020202020204" pitchFamily="34" charset="0"/>
              </a:rPr>
              <a:t>12Test</a:t>
            </a:r>
            <a:r>
              <a:rPr lang="en-US" sz="1800" dirty="0">
                <a:latin typeface="Arial" panose="020B0604020202020204" pitchFamily="34" charset="0"/>
                <a:cs typeface="Arial" panose="020B0604020202020204" pitchFamily="34" charset="0"/>
              </a:rPr>
              <a:t> = “test”;  </a:t>
            </a:r>
            <a:r>
              <a:rPr lang="en-US" dirty="0"/>
              <a:t>//</a:t>
            </a:r>
            <a:r>
              <a:rPr lang="bg-BG" sz="1800" dirty="0">
                <a:solidFill>
                  <a:srgbClr val="FF0000"/>
                </a:solidFill>
                <a:latin typeface="Arial" panose="020B0604020202020204" pitchFamily="34" charset="0"/>
                <a:cs typeface="Arial" panose="020B0604020202020204" pitchFamily="34" charset="0"/>
              </a:rPr>
              <a:t>Невалидно</a:t>
            </a:r>
            <a:r>
              <a:rPr lang="en-US" sz="1800" dirty="0">
                <a:solidFill>
                  <a:schemeClr val="tx1"/>
                </a:solidFill>
                <a:latin typeface="Arial" panose="020B0604020202020204" pitchFamily="34" charset="0"/>
                <a:cs typeface="Arial" panose="020B0604020202020204" pitchFamily="34" charset="0"/>
              </a:rPr>
              <a:t>: </a:t>
            </a:r>
            <a:r>
              <a:rPr lang="bg-BG" sz="1800" dirty="0">
                <a:solidFill>
                  <a:schemeClr val="tx1"/>
                </a:solidFill>
                <a:latin typeface="Arial" panose="020B0604020202020204" pitchFamily="34" charset="0"/>
                <a:cs typeface="Arial" panose="020B0604020202020204" pitchFamily="34" charset="0"/>
              </a:rPr>
              <a:t>не може да стартира с число</a:t>
            </a:r>
            <a:endParaRPr lang="en-US" sz="1800" dirty="0">
              <a:solidFill>
                <a:schemeClr val="tx1"/>
              </a:solidFill>
              <a:latin typeface="Arial" panose="020B0604020202020204" pitchFamily="34" charset="0"/>
              <a:cs typeface="Arial" panose="020B0604020202020204" pitchFamily="34" charset="0"/>
            </a:endParaRPr>
          </a:p>
          <a:p>
            <a:pPr marL="457200" lvl="1" indent="0">
              <a:buNone/>
            </a:pPr>
            <a:r>
              <a:rPr lang="en-US" sz="1800" b="1" dirty="0" err="1">
                <a:latin typeface="Arial" panose="020B0604020202020204" pitchFamily="34" charset="0"/>
                <a:cs typeface="Arial" panose="020B0604020202020204" pitchFamily="34" charset="0"/>
              </a:rPr>
              <a:t>int</a:t>
            </a:r>
            <a:r>
              <a:rPr lang="en-US" sz="1800" dirty="0">
                <a:latin typeface="Arial" panose="020B0604020202020204" pitchFamily="34" charset="0"/>
                <a:cs typeface="Arial" panose="020B0604020202020204" pitchFamily="34" charset="0"/>
              </a:rPr>
              <a:t> </a:t>
            </a:r>
            <a:r>
              <a:rPr lang="en-US" sz="1800" dirty="0">
                <a:solidFill>
                  <a:srgbClr val="FF0000"/>
                </a:solidFill>
                <a:latin typeface="Arial" panose="020B0604020202020204" pitchFamily="34" charset="0"/>
                <a:cs typeface="Arial" panose="020B0604020202020204" pitchFamily="34" charset="0"/>
              </a:rPr>
              <a:t>my Number</a:t>
            </a:r>
            <a:r>
              <a:rPr lang="en-US" sz="1800" dirty="0">
                <a:latin typeface="Arial" panose="020B0604020202020204" pitchFamily="34" charset="0"/>
                <a:cs typeface="Arial" panose="020B0604020202020204" pitchFamily="34" charset="0"/>
              </a:rPr>
              <a:t> = 2; </a:t>
            </a:r>
            <a:r>
              <a:rPr lang="en-US" sz="1800" dirty="0">
                <a:solidFill>
                  <a:schemeClr val="tx1"/>
                </a:solidFill>
                <a:latin typeface="Arial" panose="020B0604020202020204" pitchFamily="34" charset="0"/>
                <a:cs typeface="Arial" panose="020B0604020202020204" pitchFamily="34" charset="0"/>
              </a:rPr>
              <a:t>//</a:t>
            </a:r>
            <a:r>
              <a:rPr lang="bg-BG" sz="1800" dirty="0">
                <a:solidFill>
                  <a:srgbClr val="FF0000"/>
                </a:solidFill>
                <a:latin typeface="Arial" panose="020B0604020202020204" pitchFamily="34" charset="0"/>
                <a:cs typeface="Arial" panose="020B0604020202020204" pitchFamily="34" charset="0"/>
              </a:rPr>
              <a:t>Невалидно</a:t>
            </a:r>
            <a:r>
              <a:rPr lang="en-US" sz="1800" dirty="0">
                <a:solidFill>
                  <a:schemeClr val="tx1"/>
                </a:solidFill>
                <a:latin typeface="Arial" panose="020B0604020202020204" pitchFamily="34" charset="0"/>
                <a:cs typeface="Arial" panose="020B0604020202020204" pitchFamily="34" charset="0"/>
              </a:rPr>
              <a:t>: </a:t>
            </a:r>
            <a:r>
              <a:rPr lang="bg-BG" sz="1800" dirty="0">
                <a:solidFill>
                  <a:schemeClr val="tx1"/>
                </a:solidFill>
                <a:latin typeface="Arial" panose="020B0604020202020204" pitchFamily="34" charset="0"/>
                <a:cs typeface="Arial" panose="020B0604020202020204" pitchFamily="34" charset="0"/>
              </a:rPr>
              <a:t>не може да съдържа празно място</a:t>
            </a:r>
            <a:endParaRPr lang="en-US" sz="1800" dirty="0">
              <a:solidFill>
                <a:schemeClr val="tx1"/>
              </a:solidFill>
              <a:latin typeface="Arial" panose="020B0604020202020204" pitchFamily="34" charset="0"/>
              <a:cs typeface="Arial" panose="020B0604020202020204" pitchFamily="34" charset="0"/>
            </a:endParaRPr>
          </a:p>
          <a:p>
            <a:pPr marL="457200" lvl="1" indent="0">
              <a:buNone/>
            </a:pPr>
            <a:r>
              <a:rPr lang="en-US" sz="1800" b="1" dirty="0">
                <a:latin typeface="Arial" panose="020B0604020202020204" pitchFamily="34" charset="0"/>
                <a:cs typeface="Arial" panose="020B0604020202020204" pitchFamily="34" charset="0"/>
              </a:rPr>
              <a:t>string</a:t>
            </a:r>
            <a:r>
              <a:rPr lang="en-US" sz="1800" dirty="0">
                <a:latin typeface="Arial" panose="020B0604020202020204" pitchFamily="34" charset="0"/>
                <a:cs typeface="Arial" panose="020B0604020202020204" pitchFamily="34" charset="0"/>
              </a:rPr>
              <a:t> </a:t>
            </a:r>
            <a:r>
              <a:rPr lang="en-US" sz="1800" dirty="0">
                <a:solidFill>
                  <a:srgbClr val="FFC000"/>
                </a:solidFill>
                <a:latin typeface="Arial" panose="020B0604020202020204" pitchFamily="34" charset="0"/>
                <a:cs typeface="Arial" panose="020B0604020202020204" pitchFamily="34" charset="0"/>
              </a:rPr>
              <a:t>ln</a:t>
            </a:r>
            <a:r>
              <a:rPr lang="en-US" sz="1800" dirty="0">
                <a:latin typeface="Arial" panose="020B0604020202020204" pitchFamily="34" charset="0"/>
                <a:cs typeface="Arial" panose="020B0604020202020204" pitchFamily="34" charset="0"/>
              </a:rPr>
              <a:t> = “</a:t>
            </a:r>
            <a:r>
              <a:rPr lang="en-US" sz="1800" dirty="0" err="1">
                <a:latin typeface="Arial" panose="020B0604020202020204" pitchFamily="34" charset="0"/>
                <a:cs typeface="Arial" panose="020B0604020202020204" pitchFamily="34" charset="0"/>
              </a:rPr>
              <a:t>Gerasimov</a:t>
            </a:r>
            <a:r>
              <a:rPr lang="en-US" sz="1800" dirty="0">
                <a:latin typeface="Arial" panose="020B0604020202020204" pitchFamily="34" charset="0"/>
                <a:cs typeface="Arial" panose="020B0604020202020204" pitchFamily="34" charset="0"/>
              </a:rPr>
              <a:t>”; //</a:t>
            </a:r>
            <a:r>
              <a:rPr lang="bg-BG" sz="1800" dirty="0">
                <a:solidFill>
                  <a:srgbClr val="00B050"/>
                </a:solidFill>
                <a:latin typeface="Arial" panose="020B0604020202020204" pitchFamily="34" charset="0"/>
                <a:cs typeface="Arial" panose="020B0604020202020204" pitchFamily="34" charset="0"/>
              </a:rPr>
              <a:t>Валидно</a:t>
            </a:r>
            <a:r>
              <a:rPr lang="en-US" sz="1800" dirty="0">
                <a:solidFill>
                  <a:schemeClr val="tx1"/>
                </a:solidFill>
                <a:latin typeface="Arial" panose="020B0604020202020204" pitchFamily="34" charset="0"/>
                <a:cs typeface="Arial" panose="020B0604020202020204" pitchFamily="34" charset="0"/>
              </a:rPr>
              <a:t>, </a:t>
            </a:r>
            <a:r>
              <a:rPr lang="bg-BG" sz="1800" dirty="0">
                <a:solidFill>
                  <a:schemeClr val="tx1"/>
                </a:solidFill>
                <a:latin typeface="Arial" panose="020B0604020202020204" pitchFamily="34" charset="0"/>
                <a:cs typeface="Arial" panose="020B0604020202020204" pitchFamily="34" charset="0"/>
              </a:rPr>
              <a:t>но</a:t>
            </a:r>
            <a:r>
              <a:rPr lang="en-US" sz="1800" dirty="0">
                <a:solidFill>
                  <a:schemeClr val="tx1"/>
                </a:solidFill>
                <a:latin typeface="Arial" panose="020B0604020202020204" pitchFamily="34" charset="0"/>
                <a:cs typeface="Arial" panose="020B0604020202020204" pitchFamily="34" charset="0"/>
              </a:rPr>
              <a:t> </a:t>
            </a:r>
            <a:r>
              <a:rPr lang="bg-BG" sz="1800" dirty="0">
                <a:solidFill>
                  <a:srgbClr val="FF0000"/>
                </a:solidFill>
                <a:latin typeface="Arial" panose="020B0604020202020204" pitchFamily="34" charset="0"/>
                <a:cs typeface="Arial" panose="020B0604020202020204" pitchFamily="34" charset="0"/>
              </a:rPr>
              <a:t>Не</a:t>
            </a:r>
            <a:r>
              <a:rPr lang="en-US" sz="1800" dirty="0">
                <a:solidFill>
                  <a:srgbClr val="00B050"/>
                </a:solidFill>
                <a:latin typeface="Arial" panose="020B0604020202020204" pitchFamily="34" charset="0"/>
                <a:cs typeface="Arial" panose="020B0604020202020204" pitchFamily="34" charset="0"/>
              </a:rPr>
              <a:t> </a:t>
            </a:r>
            <a:r>
              <a:rPr lang="bg-BG" sz="1800" dirty="0">
                <a:solidFill>
                  <a:schemeClr val="tx1"/>
                </a:solidFill>
                <a:latin typeface="Arial" panose="020B0604020202020204" pitchFamily="34" charset="0"/>
                <a:cs typeface="Arial" panose="020B0604020202020204" pitchFamily="34" charset="0"/>
              </a:rPr>
              <a:t>препоръчително</a:t>
            </a:r>
            <a:r>
              <a:rPr lang="en-US" sz="1800" dirty="0">
                <a:solidFill>
                  <a:srgbClr val="00B050"/>
                </a:solidFill>
                <a:latin typeface="Arial" panose="020B0604020202020204" pitchFamily="34" charset="0"/>
                <a:cs typeface="Arial" panose="020B0604020202020204" pitchFamily="34" charset="0"/>
              </a:rPr>
              <a:t>! </a:t>
            </a:r>
            <a:r>
              <a:rPr lang="bg-BG" sz="1800" dirty="0">
                <a:solidFill>
                  <a:schemeClr val="tx1"/>
                </a:solidFill>
                <a:latin typeface="Arial" panose="020B0604020202020204" pitchFamily="34" charset="0"/>
                <a:cs typeface="Arial" panose="020B0604020202020204" pitchFamily="34" charset="0"/>
              </a:rPr>
              <a:t>Вместо това трябва да бъде </a:t>
            </a:r>
            <a:r>
              <a:rPr lang="en-US" sz="1800" dirty="0" err="1">
                <a:solidFill>
                  <a:schemeClr val="accent5">
                    <a:lumMod val="50000"/>
                  </a:schemeClr>
                </a:solidFill>
                <a:latin typeface="Arial" panose="020B0604020202020204" pitchFamily="34" charset="0"/>
                <a:cs typeface="Arial" panose="020B0604020202020204" pitchFamily="34" charset="0"/>
              </a:rPr>
              <a:t>lastName</a:t>
            </a:r>
            <a:r>
              <a:rPr lang="bg-BG" sz="1800" dirty="0">
                <a:solidFill>
                  <a:schemeClr val="tx1"/>
                </a:solidFill>
                <a:latin typeface="Arial" panose="020B0604020202020204" pitchFamily="34" charset="0"/>
                <a:cs typeface="Arial" panose="020B0604020202020204" pitchFamily="34" charset="0"/>
              </a:rPr>
              <a:t>, защото е смислено</a:t>
            </a:r>
            <a:r>
              <a:rPr lang="en-US" sz="1800" dirty="0">
                <a:latin typeface="Arial" panose="020B0604020202020204" pitchFamily="34" charset="0"/>
                <a:cs typeface="Arial" panose="020B0604020202020204" pitchFamily="34" charset="0"/>
              </a:rPr>
              <a:t>.</a:t>
            </a:r>
          </a:p>
          <a:p>
            <a:pPr marL="457200" lvl="1" indent="0">
              <a:buNone/>
            </a:pPr>
            <a:endParaRPr lang="en-US" sz="18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6343" y="2855427"/>
            <a:ext cx="3671020" cy="3651648"/>
          </a:xfrm>
          <a:prstGeom prst="rect">
            <a:avLst/>
          </a:prstGeom>
        </p:spPr>
      </p:pic>
    </p:spTree>
    <p:extLst>
      <p:ext uri="{BB962C8B-B14F-4D97-AF65-F5344CB8AC3E}">
        <p14:creationId xmlns:p14="http://schemas.microsoft.com/office/powerpoint/2010/main" val="6441801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4C54B-52CF-2BAF-A01A-098463F02D1C}"/>
              </a:ext>
            </a:extLst>
          </p:cNvPr>
          <p:cNvSpPr>
            <a:spLocks noGrp="1"/>
          </p:cNvSpPr>
          <p:nvPr>
            <p:ph type="title"/>
          </p:nvPr>
        </p:nvSpPr>
        <p:spPr>
          <a:xfrm>
            <a:off x="1154954" y="973668"/>
            <a:ext cx="8761413" cy="706964"/>
          </a:xfrm>
        </p:spPr>
        <p:txBody>
          <a:bodyPr>
            <a:normAutofit/>
          </a:bodyPr>
          <a:lstStyle/>
          <a:p>
            <a:pPr algn="ctr"/>
            <a:r>
              <a:rPr lang="bg-BG" dirty="0">
                <a:latin typeface="Arial" panose="020B0604020202020204" pitchFamily="34" charset="0"/>
                <a:cs typeface="Arial" panose="020B0604020202020204" pitchFamily="34" charset="0"/>
              </a:rPr>
              <a:t>Какво е </a:t>
            </a:r>
            <a:r>
              <a:rPr lang="bg-BG" dirty="0">
                <a:solidFill>
                  <a:srgbClr val="FFFF00"/>
                </a:solidFill>
                <a:latin typeface="Arial" panose="020B0604020202020204" pitchFamily="34" charset="0"/>
                <a:cs typeface="Arial" panose="020B0604020202020204" pitchFamily="34" charset="0"/>
              </a:rPr>
              <a:t>константа</a:t>
            </a:r>
            <a:r>
              <a:rPr lang="bg-BG" dirty="0">
                <a:latin typeface="Arial" panose="020B0604020202020204" pitchFamily="34" charset="0"/>
                <a:cs typeface="Arial" panose="020B0604020202020204" pitchFamily="34" charset="0"/>
              </a:rPr>
              <a:t>?</a:t>
            </a:r>
          </a:p>
        </p:txBody>
      </p:sp>
      <p:pic>
        <p:nvPicPr>
          <p:cNvPr id="5" name="Picture 4" descr="A picture containing suitcase, luggage, wooden, stacked">
            <a:extLst>
              <a:ext uri="{FF2B5EF4-FFF2-40B4-BE49-F238E27FC236}">
                <a16:creationId xmlns:a16="http://schemas.microsoft.com/office/drawing/2014/main" id="{2760A780-50D4-43F6-5CD7-783609191A7F}"/>
              </a:ext>
            </a:extLst>
          </p:cNvPr>
          <p:cNvPicPr>
            <a:picLocks noChangeAspect="1"/>
          </p:cNvPicPr>
          <p:nvPr/>
        </p:nvPicPr>
        <p:blipFill rotWithShape="1">
          <a:blip r:embed="rId2">
            <a:extLst>
              <a:ext uri="{28A0092B-C50C-407E-A947-70E740481C1C}">
                <a14:useLocalDpi xmlns:a14="http://schemas.microsoft.com/office/drawing/2010/main" val="0"/>
              </a:ext>
            </a:extLst>
          </a:blip>
          <a:srcRect t="1702" r="4" b="4182"/>
          <a:stretch/>
        </p:blipFill>
        <p:spPr>
          <a:xfrm>
            <a:off x="1151467" y="2775951"/>
            <a:ext cx="4345024" cy="3067163"/>
          </a:xfrm>
          <a:prstGeom prst="roundRect">
            <a:avLst>
              <a:gd name="adj" fmla="val 1858"/>
            </a:avLst>
          </a:prstGeom>
          <a:effectLst>
            <a:outerShdw blurRad="50800" dist="50800" dir="5400000" algn="tl" rotWithShape="0">
              <a:srgbClr val="000000">
                <a:alpha val="43000"/>
              </a:srgbClr>
            </a:outerShdw>
          </a:effectLst>
        </p:spPr>
      </p:pic>
      <p:sp>
        <p:nvSpPr>
          <p:cNvPr id="3" name="Content Placeholder 2">
            <a:extLst>
              <a:ext uri="{FF2B5EF4-FFF2-40B4-BE49-F238E27FC236}">
                <a16:creationId xmlns:a16="http://schemas.microsoft.com/office/drawing/2014/main" id="{5B9E825B-859B-FD2B-5456-C9568474E574}"/>
              </a:ext>
            </a:extLst>
          </p:cNvPr>
          <p:cNvSpPr>
            <a:spLocks noGrp="1"/>
          </p:cNvSpPr>
          <p:nvPr>
            <p:ph idx="1"/>
          </p:nvPr>
        </p:nvSpPr>
        <p:spPr>
          <a:xfrm>
            <a:off x="5951457" y="2775951"/>
            <a:ext cx="5719433" cy="3939481"/>
          </a:xfrm>
        </p:spPr>
        <p:txBody>
          <a:bodyPr anchor="ctr">
            <a:normAutofit/>
          </a:bodyPr>
          <a:lstStyle/>
          <a:p>
            <a:r>
              <a:rPr lang="bg-BG" sz="2800" dirty="0">
                <a:latin typeface="Arial" panose="020B0604020202020204" pitchFamily="34" charset="0"/>
                <a:cs typeface="Arial" panose="020B0604020202020204" pitchFamily="34" charset="0"/>
              </a:rPr>
              <a:t>Константите са наименувани контейнери за съхранение на различни типове данни, които НЕ могат да бъдат променяни по време на изпълнение на програмата или докато пишем нашият код, след като веднъж са дефинирани.</a:t>
            </a:r>
            <a:endParaRPr lang="en-US" sz="2800"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bg-B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193438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bg1"/>
                </a:solidFill>
                <a:latin typeface="Arial" panose="020B0604020202020204" pitchFamily="34" charset="0"/>
                <a:cs typeface="Arial" panose="020B0604020202020204" pitchFamily="34" charset="0"/>
              </a:rPr>
              <a:t>C# </a:t>
            </a:r>
            <a:r>
              <a:rPr lang="bg-BG" dirty="0">
                <a:solidFill>
                  <a:srgbClr val="FFFF00"/>
                </a:solidFill>
                <a:latin typeface="Arial" panose="020B0604020202020204" pitchFamily="34" charset="0"/>
                <a:cs typeface="Arial" panose="020B0604020202020204" pitchFamily="34" charset="0"/>
              </a:rPr>
              <a:t>константи</a:t>
            </a:r>
            <a:endParaRPr lang="en-US" dirty="0">
              <a:solidFill>
                <a:srgbClr val="FFFF00"/>
              </a:solidFill>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54537" y="3624807"/>
            <a:ext cx="4088850" cy="1074846"/>
          </a:xfrm>
        </p:spPr>
      </p:pic>
      <p:sp>
        <p:nvSpPr>
          <p:cNvPr id="5" name="TextBox 4"/>
          <p:cNvSpPr txBox="1"/>
          <p:nvPr/>
        </p:nvSpPr>
        <p:spPr>
          <a:xfrm>
            <a:off x="886408" y="2565918"/>
            <a:ext cx="5840963" cy="3693319"/>
          </a:xfrm>
          <a:prstGeom prst="rect">
            <a:avLst/>
          </a:prstGeom>
          <a:noFill/>
        </p:spPr>
        <p:txBody>
          <a:bodyPr wrap="square" rtlCol="0">
            <a:spAutoFit/>
          </a:bodyPr>
          <a:lstStyle/>
          <a:p>
            <a:r>
              <a:rPr lang="bg-BG" dirty="0"/>
              <a:t>Нейминг конвенции за </a:t>
            </a:r>
            <a:r>
              <a:rPr lang="bg-BG" dirty="0">
                <a:solidFill>
                  <a:srgbClr val="0070C0"/>
                </a:solidFill>
              </a:rPr>
              <a:t>променливи</a:t>
            </a:r>
            <a:r>
              <a:rPr lang="en-US" dirty="0"/>
              <a:t> </a:t>
            </a:r>
            <a:r>
              <a:rPr lang="bg-BG" dirty="0"/>
              <a:t>и</a:t>
            </a:r>
            <a:r>
              <a:rPr lang="en-US" dirty="0"/>
              <a:t> </a:t>
            </a:r>
            <a:r>
              <a:rPr lang="bg-BG" dirty="0">
                <a:solidFill>
                  <a:schemeClr val="accent2">
                    <a:lumMod val="75000"/>
                  </a:schemeClr>
                </a:solidFill>
              </a:rPr>
              <a:t>константи</a:t>
            </a:r>
            <a:r>
              <a:rPr lang="en-US" dirty="0"/>
              <a:t>:</a:t>
            </a:r>
          </a:p>
          <a:p>
            <a:endParaRPr lang="en-US" dirty="0"/>
          </a:p>
          <a:p>
            <a:r>
              <a:rPr lang="bg-BG" dirty="0"/>
              <a:t>За</a:t>
            </a:r>
            <a:r>
              <a:rPr lang="en-US" dirty="0"/>
              <a:t> </a:t>
            </a:r>
            <a:r>
              <a:rPr lang="bg-BG" dirty="0">
                <a:solidFill>
                  <a:srgbClr val="0070C0"/>
                </a:solidFill>
              </a:rPr>
              <a:t>променливи</a:t>
            </a:r>
            <a:r>
              <a:rPr lang="en-US" dirty="0"/>
              <a:t>: </a:t>
            </a:r>
            <a:r>
              <a:rPr lang="en-US" dirty="0" err="1">
                <a:solidFill>
                  <a:srgbClr val="0070C0"/>
                </a:solidFill>
              </a:rPr>
              <a:t>camelCase</a:t>
            </a:r>
            <a:endParaRPr lang="en-US" dirty="0">
              <a:solidFill>
                <a:srgbClr val="0070C0"/>
              </a:solidFill>
            </a:endParaRPr>
          </a:p>
          <a:p>
            <a:r>
              <a:rPr lang="bg-BG" dirty="0"/>
              <a:t>За</a:t>
            </a:r>
            <a:r>
              <a:rPr lang="en-US" dirty="0"/>
              <a:t> </a:t>
            </a:r>
            <a:r>
              <a:rPr lang="bg-BG" dirty="0">
                <a:solidFill>
                  <a:schemeClr val="accent2">
                    <a:lumMod val="75000"/>
                  </a:schemeClr>
                </a:solidFill>
              </a:rPr>
              <a:t>константи</a:t>
            </a:r>
            <a:r>
              <a:rPr lang="en-US" dirty="0"/>
              <a:t>: </a:t>
            </a:r>
            <a:r>
              <a:rPr lang="en-US" dirty="0" err="1">
                <a:solidFill>
                  <a:schemeClr val="accent2">
                    <a:lumMod val="75000"/>
                  </a:schemeClr>
                </a:solidFill>
              </a:rPr>
              <a:t>PascalCase</a:t>
            </a:r>
            <a:endParaRPr lang="en-US" dirty="0">
              <a:solidFill>
                <a:schemeClr val="accent2">
                  <a:lumMod val="75000"/>
                </a:schemeClr>
              </a:solidFill>
            </a:endParaRPr>
          </a:p>
          <a:p>
            <a:endParaRPr lang="en-US" dirty="0">
              <a:solidFill>
                <a:schemeClr val="accent2">
                  <a:lumMod val="75000"/>
                </a:schemeClr>
              </a:solidFill>
            </a:endParaRPr>
          </a:p>
          <a:p>
            <a:endParaRPr lang="en-US" dirty="0">
              <a:solidFill>
                <a:schemeClr val="accent2">
                  <a:lumMod val="75000"/>
                </a:schemeClr>
              </a:solidFill>
            </a:endParaRPr>
          </a:p>
          <a:p>
            <a:r>
              <a:rPr lang="bg-BG" b="1" i="1" u="sng" dirty="0"/>
              <a:t>Бележка</a:t>
            </a:r>
            <a:r>
              <a:rPr lang="en-US" b="1" i="1" u="sng" dirty="0"/>
              <a:t>: </a:t>
            </a:r>
            <a:r>
              <a:rPr lang="bg-BG" dirty="0"/>
              <a:t>В</a:t>
            </a:r>
            <a:r>
              <a:rPr lang="en-US" dirty="0"/>
              <a:t> C# </a:t>
            </a:r>
            <a:r>
              <a:rPr lang="bg-BG" dirty="0"/>
              <a:t>не е препоръчително да се използва </a:t>
            </a:r>
            <a:r>
              <a:rPr lang="bg-BG" dirty="0">
                <a:solidFill>
                  <a:srgbClr val="FF0000"/>
                </a:solidFill>
              </a:rPr>
              <a:t>Унгарската нотация (</a:t>
            </a:r>
            <a:r>
              <a:rPr lang="en-US" dirty="0">
                <a:solidFill>
                  <a:srgbClr val="FF0000"/>
                </a:solidFill>
              </a:rPr>
              <a:t>Hungarian notation</a:t>
            </a:r>
            <a:r>
              <a:rPr lang="bg-BG" dirty="0">
                <a:solidFill>
                  <a:srgbClr val="FF0000"/>
                </a:solidFill>
              </a:rPr>
              <a:t>)</a:t>
            </a:r>
            <a:r>
              <a:rPr lang="en-US" dirty="0"/>
              <a:t>.</a:t>
            </a:r>
          </a:p>
          <a:p>
            <a:endParaRPr lang="en-US" dirty="0"/>
          </a:p>
          <a:p>
            <a:r>
              <a:rPr lang="en-US" b="1" dirty="0"/>
              <a:t>string</a:t>
            </a:r>
            <a:r>
              <a:rPr lang="en-US" dirty="0"/>
              <a:t> </a:t>
            </a:r>
            <a:r>
              <a:rPr lang="en-US" dirty="0" err="1">
                <a:solidFill>
                  <a:srgbClr val="C00000"/>
                </a:solidFill>
              </a:rPr>
              <a:t>strFirstName</a:t>
            </a:r>
            <a:r>
              <a:rPr lang="en-US" dirty="0"/>
              <a:t> = “</a:t>
            </a:r>
            <a:r>
              <a:rPr lang="en-US" dirty="0" err="1"/>
              <a:t>Velizar</a:t>
            </a:r>
            <a:r>
              <a:rPr lang="en-US" dirty="0"/>
              <a:t>”;</a:t>
            </a:r>
          </a:p>
          <a:p>
            <a:endParaRPr lang="en-US" dirty="0"/>
          </a:p>
          <a:p>
            <a:endParaRPr lang="en-US" dirty="0"/>
          </a:p>
        </p:txBody>
      </p:sp>
    </p:spTree>
    <p:extLst>
      <p:ext uri="{BB962C8B-B14F-4D97-AF65-F5344CB8AC3E}">
        <p14:creationId xmlns:p14="http://schemas.microsoft.com/office/powerpoint/2010/main" val="25682914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bg-BG" dirty="0">
                <a:latin typeface="Arial" panose="020B0604020202020204" pitchFamily="34" charset="0"/>
                <a:cs typeface="Arial" panose="020B0604020202020204" pitchFamily="34" charset="0"/>
              </a:rPr>
              <a:t>Типове данни в</a:t>
            </a:r>
            <a:r>
              <a:rPr lang="bg-BG" dirty="0">
                <a:solidFill>
                  <a:srgbClr val="FFFF00"/>
                </a:solidFill>
                <a:latin typeface="Arial" panose="020B0604020202020204" pitchFamily="34" charset="0"/>
                <a:cs typeface="Arial" panose="020B0604020202020204" pitchFamily="34" charset="0"/>
              </a:rPr>
              <a:t> </a:t>
            </a:r>
            <a:r>
              <a:rPr lang="en-US" dirty="0">
                <a:solidFill>
                  <a:srgbClr val="FFFF00"/>
                </a:solidFill>
                <a:latin typeface="Arial" panose="020B0604020202020204" pitchFamily="34" charset="0"/>
                <a:cs typeface="Arial" panose="020B0604020202020204" pitchFamily="34" charset="0"/>
              </a:rPr>
              <a:t>C# </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8700" y="2407556"/>
            <a:ext cx="5942099" cy="4164017"/>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1271" y="2407556"/>
            <a:ext cx="5031365" cy="4074924"/>
          </a:xfrm>
          <a:prstGeom prst="rect">
            <a:avLst/>
          </a:prstGeom>
        </p:spPr>
      </p:pic>
    </p:spTree>
    <p:extLst>
      <p:ext uri="{BB962C8B-B14F-4D97-AF65-F5344CB8AC3E}">
        <p14:creationId xmlns:p14="http://schemas.microsoft.com/office/powerpoint/2010/main" val="1790782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07086-C8B4-FCC6-4B42-6C22DE4F0D92}"/>
              </a:ext>
            </a:extLst>
          </p:cNvPr>
          <p:cNvSpPr>
            <a:spLocks noGrp="1"/>
          </p:cNvSpPr>
          <p:nvPr>
            <p:ph type="title"/>
          </p:nvPr>
        </p:nvSpPr>
        <p:spPr/>
        <p:txBody>
          <a:bodyPr/>
          <a:lstStyle/>
          <a:p>
            <a:pPr algn="ctr"/>
            <a:r>
              <a:rPr lang="bg-BG" dirty="0">
                <a:latin typeface="Arial" panose="020B0604020202020204" pitchFamily="34" charset="0"/>
                <a:cs typeface="Arial" panose="020B0604020202020204" pitchFamily="34" charset="0"/>
              </a:rPr>
              <a:t>Конвертиране от един тип в друг</a:t>
            </a:r>
          </a:p>
        </p:txBody>
      </p:sp>
      <p:sp>
        <p:nvSpPr>
          <p:cNvPr id="3" name="Content Placeholder 2">
            <a:extLst>
              <a:ext uri="{FF2B5EF4-FFF2-40B4-BE49-F238E27FC236}">
                <a16:creationId xmlns:a16="http://schemas.microsoft.com/office/drawing/2014/main" id="{D86BE7E6-AE05-0271-62A2-7A6C667B881E}"/>
              </a:ext>
            </a:extLst>
          </p:cNvPr>
          <p:cNvSpPr>
            <a:spLocks noGrp="1"/>
          </p:cNvSpPr>
          <p:nvPr>
            <p:ph idx="1"/>
          </p:nvPr>
        </p:nvSpPr>
        <p:spPr/>
        <p:txBody>
          <a:bodyPr>
            <a:normAutofit/>
          </a:bodyPr>
          <a:lstStyle/>
          <a:p>
            <a:r>
              <a:rPr lang="bg-BG" sz="2400" dirty="0">
                <a:latin typeface="Arial" panose="020B0604020202020204" pitchFamily="34" charset="0"/>
                <a:cs typeface="Arial" panose="020B0604020202020204" pitchFamily="34" charset="0"/>
              </a:rPr>
              <a:t>Конвертирането от един тип в друг е нещо важно, което трябва да знаем как се случва.</a:t>
            </a:r>
          </a:p>
          <a:p>
            <a:r>
              <a:rPr lang="bg-BG" sz="2400" dirty="0">
                <a:latin typeface="Arial" panose="020B0604020202020204" pitchFamily="34" charset="0"/>
                <a:cs typeface="Arial" panose="020B0604020202020204" pitchFamily="34" charset="0"/>
              </a:rPr>
              <a:t>Има три типа конвертиране:</a:t>
            </a:r>
          </a:p>
          <a:p>
            <a:pPr lvl="1"/>
            <a:r>
              <a:rPr lang="bg-BG" sz="2400" dirty="0">
                <a:latin typeface="Arial" panose="020B0604020202020204" pitchFamily="34" charset="0"/>
                <a:cs typeface="Arial" panose="020B0604020202020204" pitchFamily="34" charset="0"/>
              </a:rPr>
              <a:t>Имплицитно</a:t>
            </a:r>
          </a:p>
          <a:p>
            <a:pPr lvl="1"/>
            <a:r>
              <a:rPr lang="bg-BG" sz="2400" dirty="0">
                <a:latin typeface="Arial" panose="020B0604020202020204" pitchFamily="34" charset="0"/>
                <a:cs typeface="Arial" panose="020B0604020202020204" pitchFamily="34" charset="0"/>
              </a:rPr>
              <a:t>Експлицитно</a:t>
            </a:r>
          </a:p>
          <a:p>
            <a:pPr lvl="1"/>
            <a:r>
              <a:rPr lang="bg-BG" sz="2400" dirty="0">
                <a:latin typeface="Arial" panose="020B0604020202020204" pitchFamily="34" charset="0"/>
                <a:cs typeface="Arial" panose="020B0604020202020204" pitchFamily="34" charset="0"/>
              </a:rPr>
              <a:t>С помощта на помощни методи (за несъвместими типове данни)</a:t>
            </a:r>
          </a:p>
        </p:txBody>
      </p:sp>
    </p:spTree>
    <p:extLst>
      <p:ext uri="{BB962C8B-B14F-4D97-AF65-F5344CB8AC3E}">
        <p14:creationId xmlns:p14="http://schemas.microsoft.com/office/powerpoint/2010/main" val="23960318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4171B-13A1-1172-5A95-544206AA6578}"/>
              </a:ext>
            </a:extLst>
          </p:cNvPr>
          <p:cNvSpPr>
            <a:spLocks noGrp="1"/>
          </p:cNvSpPr>
          <p:nvPr>
            <p:ph type="title"/>
          </p:nvPr>
        </p:nvSpPr>
        <p:spPr/>
        <p:txBody>
          <a:bodyPr/>
          <a:lstStyle/>
          <a:p>
            <a:pPr algn="ctr"/>
            <a:r>
              <a:rPr lang="bg-BG" dirty="0">
                <a:solidFill>
                  <a:srgbClr val="FFFF00"/>
                </a:solidFill>
                <a:latin typeface="Arial" panose="020B0604020202020204" pitchFamily="34" charset="0"/>
                <a:cs typeface="Arial" panose="020B0604020202020204" pitchFamily="34" charset="0"/>
              </a:rPr>
              <a:t>Оператори</a:t>
            </a:r>
            <a:r>
              <a:rPr lang="bg-BG" dirty="0">
                <a:latin typeface="Arial" panose="020B0604020202020204" pitchFamily="34" charset="0"/>
                <a:cs typeface="Arial" panose="020B0604020202020204" pitchFamily="34" charset="0"/>
              </a:rPr>
              <a:t> в </a:t>
            </a:r>
            <a:r>
              <a:rPr lang="en-US" dirty="0">
                <a:latin typeface="Arial" panose="020B0604020202020204" pitchFamily="34" charset="0"/>
                <a:cs typeface="Arial" panose="020B0604020202020204" pitchFamily="34" charset="0"/>
              </a:rPr>
              <a:t>C#</a:t>
            </a:r>
            <a:endParaRPr lang="bg-BG"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3C01766B-53D8-8760-538C-457646D9E989}"/>
              </a:ext>
            </a:extLst>
          </p:cNvPr>
          <p:cNvSpPr>
            <a:spLocks noGrp="1"/>
          </p:cNvSpPr>
          <p:nvPr>
            <p:ph idx="1"/>
          </p:nvPr>
        </p:nvSpPr>
        <p:spPr/>
        <p:txBody>
          <a:bodyPr/>
          <a:lstStyle/>
          <a:p>
            <a:r>
              <a:rPr lang="bg-BG" sz="3200" dirty="0">
                <a:latin typeface="Arial" panose="020B0604020202020204" pitchFamily="34" charset="0"/>
                <a:cs typeface="Arial" panose="020B0604020202020204" pitchFamily="34" charset="0"/>
              </a:rPr>
              <a:t>Аритметични: </a:t>
            </a:r>
            <a:r>
              <a:rPr lang="bg-BG" sz="3200" dirty="0">
                <a:solidFill>
                  <a:schemeClr val="accent5">
                    <a:lumMod val="75000"/>
                  </a:schemeClr>
                </a:solidFill>
                <a:latin typeface="Arial" panose="020B0604020202020204" pitchFamily="34" charset="0"/>
                <a:cs typeface="Arial" panose="020B0604020202020204" pitchFamily="34" charset="0"/>
              </a:rPr>
              <a:t>+, -, *, /, %, ++, --</a:t>
            </a:r>
          </a:p>
          <a:p>
            <a:r>
              <a:rPr lang="bg-BG" sz="3200" dirty="0">
                <a:latin typeface="Arial" panose="020B0604020202020204" pitchFamily="34" charset="0"/>
                <a:cs typeface="Arial" panose="020B0604020202020204" pitchFamily="34" charset="0"/>
              </a:rPr>
              <a:t>За присвояване: </a:t>
            </a:r>
            <a:r>
              <a:rPr lang="bg-BG" sz="3200" dirty="0">
                <a:solidFill>
                  <a:srgbClr val="0070C0"/>
                </a:solidFill>
                <a:latin typeface="Arial" panose="020B0604020202020204" pitchFamily="34" charset="0"/>
                <a:cs typeface="Arial" panose="020B0604020202020204" pitchFamily="34" charset="0"/>
              </a:rPr>
              <a:t>=, +=, -=, *=, /=</a:t>
            </a:r>
          </a:p>
          <a:p>
            <a:r>
              <a:rPr lang="bg-BG" sz="3200" dirty="0">
                <a:latin typeface="Arial" panose="020B0604020202020204" pitchFamily="34" charset="0"/>
                <a:cs typeface="Arial" panose="020B0604020202020204" pitchFamily="34" charset="0"/>
              </a:rPr>
              <a:t>Сравняващи: </a:t>
            </a:r>
            <a:r>
              <a:rPr lang="bg-BG" sz="3200" dirty="0">
                <a:solidFill>
                  <a:srgbClr val="FF0000"/>
                </a:solidFill>
                <a:latin typeface="Arial" panose="020B0604020202020204" pitchFamily="34" charset="0"/>
                <a:cs typeface="Arial" panose="020B0604020202020204" pitchFamily="34" charset="0"/>
              </a:rPr>
              <a:t>&lt;, &gt;, &lt;=, &gt;=, !=, ==</a:t>
            </a:r>
          </a:p>
          <a:p>
            <a:r>
              <a:rPr lang="bg-BG" sz="3200" dirty="0">
                <a:latin typeface="Arial" panose="020B0604020202020204" pitchFamily="34" charset="0"/>
                <a:cs typeface="Arial" panose="020B0604020202020204" pitchFamily="34" charset="0"/>
              </a:rPr>
              <a:t>Логически:</a:t>
            </a:r>
            <a:r>
              <a:rPr lang="en-US" sz="3200" dirty="0">
                <a:latin typeface="Arial" panose="020B0604020202020204" pitchFamily="34" charset="0"/>
                <a:cs typeface="Arial" panose="020B0604020202020204" pitchFamily="34" charset="0"/>
              </a:rPr>
              <a:t> </a:t>
            </a:r>
            <a:r>
              <a:rPr lang="en-US" sz="3200" dirty="0">
                <a:solidFill>
                  <a:schemeClr val="accent6">
                    <a:lumMod val="75000"/>
                  </a:schemeClr>
                </a:solidFill>
                <a:latin typeface="Arial" panose="020B0604020202020204" pitchFamily="34" charset="0"/>
                <a:cs typeface="Arial" panose="020B0604020202020204" pitchFamily="34" charset="0"/>
              </a:rPr>
              <a:t>&amp;&amp;, ||, !</a:t>
            </a:r>
          </a:p>
          <a:p>
            <a:pPr marL="0" indent="0">
              <a:buNone/>
            </a:pPr>
            <a:endParaRPr lang="bg-BG" dirty="0"/>
          </a:p>
        </p:txBody>
      </p:sp>
    </p:spTree>
    <p:extLst>
      <p:ext uri="{BB962C8B-B14F-4D97-AF65-F5344CB8AC3E}">
        <p14:creationId xmlns:p14="http://schemas.microsoft.com/office/powerpoint/2010/main" val="16211834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C# Console </a:t>
            </a:r>
            <a:r>
              <a:rPr lang="en-US" dirty="0" err="1">
                <a:solidFill>
                  <a:srgbClr val="FFFF00"/>
                </a:solidFill>
                <a:latin typeface="Arial" panose="020B0604020202020204" pitchFamily="34" charset="0"/>
                <a:cs typeface="Arial" panose="020B0604020202020204" pitchFamily="34" charset="0"/>
              </a:rPr>
              <a:t>Input/Output</a:t>
            </a:r>
            <a:endParaRPr lang="en-US" dirty="0">
              <a:solidFill>
                <a:srgbClr val="FFFF00"/>
              </a:solidFill>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5996" y="5077624"/>
            <a:ext cx="5472366" cy="111584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5064" y="3049436"/>
            <a:ext cx="5030445" cy="3144028"/>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3" name="TextBox 2">
            <a:extLst>
              <a:ext uri="{FF2B5EF4-FFF2-40B4-BE49-F238E27FC236}">
                <a16:creationId xmlns:a16="http://schemas.microsoft.com/office/drawing/2014/main" id="{08096BAE-2861-DC6F-67EC-322BC39F43E4}"/>
              </a:ext>
            </a:extLst>
          </p:cNvPr>
          <p:cNvSpPr txBox="1"/>
          <p:nvPr/>
        </p:nvSpPr>
        <p:spPr>
          <a:xfrm>
            <a:off x="498489" y="4708292"/>
            <a:ext cx="2783690" cy="369332"/>
          </a:xfrm>
          <a:prstGeom prst="rect">
            <a:avLst/>
          </a:prstGeom>
          <a:noFill/>
        </p:spPr>
        <p:txBody>
          <a:bodyPr wrap="square" rtlCol="0">
            <a:spAutoFit/>
          </a:bodyPr>
          <a:lstStyle/>
          <a:p>
            <a:r>
              <a:rPr lang="bg-BG" dirty="0">
                <a:latin typeface="Arial" panose="020B0604020202020204" pitchFamily="34" charset="0"/>
                <a:cs typeface="Arial" panose="020B0604020202020204" pitchFamily="34" charset="0"/>
              </a:rPr>
              <a:t>Вкарване на число</a:t>
            </a:r>
          </a:p>
        </p:txBody>
      </p:sp>
      <p:pic>
        <p:nvPicPr>
          <p:cNvPr id="8" name="Picture 7" descr="Text&#10;&#10;Description automatically generated">
            <a:extLst>
              <a:ext uri="{FF2B5EF4-FFF2-40B4-BE49-F238E27FC236}">
                <a16:creationId xmlns:a16="http://schemas.microsoft.com/office/drawing/2014/main" id="{92477C59-7618-BF7D-B409-3F39193178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1074" y="3231070"/>
            <a:ext cx="5030445" cy="1059041"/>
          </a:xfrm>
          <a:prstGeom prst="rect">
            <a:avLst/>
          </a:prstGeom>
        </p:spPr>
      </p:pic>
      <p:sp>
        <p:nvSpPr>
          <p:cNvPr id="9" name="TextBox 8">
            <a:extLst>
              <a:ext uri="{FF2B5EF4-FFF2-40B4-BE49-F238E27FC236}">
                <a16:creationId xmlns:a16="http://schemas.microsoft.com/office/drawing/2014/main" id="{34828A3C-BC18-07C6-07BA-A15E3093775F}"/>
              </a:ext>
            </a:extLst>
          </p:cNvPr>
          <p:cNvSpPr txBox="1"/>
          <p:nvPr/>
        </p:nvSpPr>
        <p:spPr>
          <a:xfrm>
            <a:off x="498489" y="2812889"/>
            <a:ext cx="2783690" cy="369332"/>
          </a:xfrm>
          <a:prstGeom prst="rect">
            <a:avLst/>
          </a:prstGeom>
          <a:noFill/>
        </p:spPr>
        <p:txBody>
          <a:bodyPr wrap="square" rtlCol="0">
            <a:spAutoFit/>
          </a:bodyPr>
          <a:lstStyle/>
          <a:p>
            <a:r>
              <a:rPr lang="bg-BG" dirty="0">
                <a:latin typeface="Arial" panose="020B0604020202020204" pitchFamily="34" charset="0"/>
                <a:cs typeface="Arial" panose="020B0604020202020204" pitchFamily="34" charset="0"/>
              </a:rPr>
              <a:t>Вкарване на текст</a:t>
            </a:r>
          </a:p>
        </p:txBody>
      </p:sp>
    </p:spTree>
    <p:extLst>
      <p:ext uri="{BB962C8B-B14F-4D97-AF65-F5344CB8AC3E}">
        <p14:creationId xmlns:p14="http://schemas.microsoft.com/office/powerpoint/2010/main" val="29294562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C1E45-64BB-7F3B-F7DC-F4C98F5E2F0E}"/>
              </a:ext>
            </a:extLst>
          </p:cNvPr>
          <p:cNvSpPr>
            <a:spLocks noGrp="1"/>
          </p:cNvSpPr>
          <p:nvPr>
            <p:ph type="title"/>
          </p:nvPr>
        </p:nvSpPr>
        <p:spPr/>
        <p:txBody>
          <a:bodyPr/>
          <a:lstStyle/>
          <a:p>
            <a:pPr algn="ctr"/>
            <a:r>
              <a:rPr lang="bg-BG" dirty="0">
                <a:solidFill>
                  <a:srgbClr val="FFFF00"/>
                </a:solidFill>
                <a:latin typeface="Arial" panose="020B0604020202020204" pitchFamily="34" charset="0"/>
                <a:cs typeface="Arial" panose="020B0604020202020204" pitchFamily="34" charset="0"/>
              </a:rPr>
              <a:t>Форматиране</a:t>
            </a:r>
            <a:r>
              <a:rPr lang="bg-BG" dirty="0">
                <a:latin typeface="Arial" panose="020B0604020202020204" pitchFamily="34" charset="0"/>
                <a:cs typeface="Arial" panose="020B0604020202020204" pitchFamily="34" charset="0"/>
              </a:rPr>
              <a:t> на </a:t>
            </a:r>
            <a:r>
              <a:rPr lang="en-US" dirty="0">
                <a:solidFill>
                  <a:schemeClr val="bg1"/>
                </a:solidFill>
                <a:latin typeface="Arial" panose="020B0604020202020204" pitchFamily="34" charset="0"/>
                <a:cs typeface="Arial" panose="020B0604020202020204" pitchFamily="34" charset="0"/>
              </a:rPr>
              <a:t>string</a:t>
            </a:r>
            <a:endParaRPr lang="bg-BG" dirty="0">
              <a:solidFill>
                <a:schemeClr val="bg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4B599E0D-AA18-22BE-8448-616F2CA63888}"/>
              </a:ext>
            </a:extLst>
          </p:cNvPr>
          <p:cNvSpPr>
            <a:spLocks noGrp="1"/>
          </p:cNvSpPr>
          <p:nvPr>
            <p:ph idx="1"/>
          </p:nvPr>
        </p:nvSpPr>
        <p:spPr/>
        <p:txBody>
          <a:bodyPr/>
          <a:lstStyle/>
          <a:p>
            <a:r>
              <a:rPr lang="bg-BG" sz="2400" dirty="0">
                <a:latin typeface="Arial" panose="020B0604020202020204" pitchFamily="34" charset="0"/>
                <a:cs typeface="Arial" panose="020B0604020202020204" pitchFamily="34" charset="0"/>
              </a:rPr>
              <a:t>Конкатенация</a:t>
            </a:r>
            <a:r>
              <a:rPr lang="en-US" sz="2400" dirty="0">
                <a:latin typeface="Arial" panose="020B0604020202020204" pitchFamily="34" charset="0"/>
                <a:cs typeface="Arial" panose="020B0604020202020204" pitchFamily="34" charset="0"/>
              </a:rPr>
              <a:t> (+)</a:t>
            </a:r>
            <a:endParaRPr lang="bg-BG" sz="2400" dirty="0">
              <a:latin typeface="Arial" panose="020B0604020202020204" pitchFamily="34" charset="0"/>
              <a:cs typeface="Arial" panose="020B0604020202020204" pitchFamily="34" charset="0"/>
            </a:endParaRPr>
          </a:p>
          <a:p>
            <a:r>
              <a:rPr lang="bg-BG" sz="2400" dirty="0">
                <a:latin typeface="Arial" panose="020B0604020202020204" pitchFamily="34" charset="0"/>
                <a:cs typeface="Arial" panose="020B0604020202020204" pitchFamily="34" charset="0"/>
              </a:rPr>
              <a:t>Стрингово интерполиране (</a:t>
            </a:r>
            <a:r>
              <a:rPr lang="en-US" sz="2400" dirty="0">
                <a:latin typeface="Arial" panose="020B0604020202020204" pitchFamily="34" charset="0"/>
                <a:cs typeface="Arial" panose="020B0604020202020204" pitchFamily="34" charset="0"/>
              </a:rPr>
              <a:t>String interpolation</a:t>
            </a:r>
            <a:r>
              <a:rPr lang="bg-BG" sz="2400" dirty="0">
                <a:latin typeface="Arial" panose="020B0604020202020204" pitchFamily="34" charset="0"/>
                <a:cs typeface="Arial" panose="020B0604020202020204" pitchFamily="34" charset="0"/>
              </a:rPr>
              <a:t>)</a:t>
            </a:r>
            <a:r>
              <a:rPr lang="en-US" sz="2400" dirty="0">
                <a:latin typeface="Arial" panose="020B0604020202020204" pitchFamily="34" charset="0"/>
                <a:cs typeface="Arial" panose="020B0604020202020204" pitchFamily="34" charset="0"/>
              </a:rPr>
              <a:t> ($ {})</a:t>
            </a:r>
          </a:p>
          <a:p>
            <a:r>
              <a:rPr lang="en-US" sz="2400" dirty="0" err="1">
                <a:latin typeface="Arial" panose="020B0604020202020204" pitchFamily="34" charset="0"/>
                <a:cs typeface="Arial" panose="020B0604020202020204" pitchFamily="34" charset="0"/>
              </a:rPr>
              <a:t>String.Format</a:t>
            </a:r>
            <a:r>
              <a:rPr lang="en-US" sz="2400" dirty="0">
                <a:latin typeface="Arial" panose="020B0604020202020204" pitchFamily="34" charset="0"/>
                <a:cs typeface="Arial" panose="020B0604020202020204" pitchFamily="34" charset="0"/>
              </a:rPr>
              <a:t>()</a:t>
            </a:r>
            <a:r>
              <a:rPr lang="bg-BG" sz="2400" dirty="0">
                <a:latin typeface="Arial" panose="020B0604020202020204" pitchFamily="34" charset="0"/>
                <a:cs typeface="Arial" panose="020B0604020202020204" pitchFamily="34" charset="0"/>
              </a:rPr>
              <a:t>ч</a:t>
            </a:r>
            <a:endParaRPr lang="en-US" sz="2400" dirty="0">
              <a:latin typeface="Arial" panose="020B0604020202020204" pitchFamily="34" charset="0"/>
              <a:cs typeface="Arial" panose="020B0604020202020204" pitchFamily="34" charset="0"/>
            </a:endParaRPr>
          </a:p>
          <a:p>
            <a:r>
              <a:rPr lang="en-US" sz="2400" dirty="0" err="1">
                <a:latin typeface="Arial" panose="020B0604020202020204" pitchFamily="34" charset="0"/>
                <a:cs typeface="Arial" panose="020B0604020202020204" pitchFamily="34" charset="0"/>
              </a:rPr>
              <a:t>Console.WriteLine</a:t>
            </a:r>
            <a:r>
              <a:rPr lang="en-US" sz="2400" dirty="0">
                <a:latin typeface="Arial" panose="020B0604020202020204" pitchFamily="34" charset="0"/>
                <a:cs typeface="Arial" panose="020B0604020202020204" pitchFamily="34" charset="0"/>
              </a:rPr>
              <a:t> (</a:t>
            </a:r>
            <a:r>
              <a:rPr lang="bg-BG" sz="2400" dirty="0">
                <a:latin typeface="Arial" panose="020B0604020202020204" pitchFamily="34" charset="0"/>
                <a:cs typeface="Arial" panose="020B0604020202020204" pitchFamily="34" charset="0"/>
              </a:rPr>
              <a:t>директно в него</a:t>
            </a:r>
            <a:r>
              <a:rPr lang="en-US" sz="2400" dirty="0">
                <a:latin typeface="Arial" panose="020B0604020202020204" pitchFamily="34" charset="0"/>
                <a:cs typeface="Arial" panose="020B0604020202020204" pitchFamily="34" charset="0"/>
              </a:rPr>
              <a:t>)</a:t>
            </a:r>
            <a:r>
              <a:rPr lang="bg-BG" sz="24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a:t>
            </a:r>
          </a:p>
          <a:p>
            <a:endParaRPr lang="bg-BG" dirty="0"/>
          </a:p>
        </p:txBody>
      </p:sp>
    </p:spTree>
    <p:extLst>
      <p:ext uri="{BB962C8B-B14F-4D97-AF65-F5344CB8AC3E}">
        <p14:creationId xmlns:p14="http://schemas.microsoft.com/office/powerpoint/2010/main" val="24310041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12901-BAEC-D010-3572-6289D878EFA6}"/>
              </a:ext>
            </a:extLst>
          </p:cNvPr>
          <p:cNvSpPr>
            <a:spLocks noGrp="1"/>
          </p:cNvSpPr>
          <p:nvPr>
            <p:ph type="title"/>
          </p:nvPr>
        </p:nvSpPr>
        <p:spPr/>
        <p:txBody>
          <a:bodyPr/>
          <a:lstStyle/>
          <a:p>
            <a:pPr algn="ctr"/>
            <a:r>
              <a:rPr lang="bg-BG" dirty="0">
                <a:solidFill>
                  <a:srgbClr val="FFFF00"/>
                </a:solidFill>
                <a:latin typeface="Arial" panose="020B0604020202020204" pitchFamily="34" charset="0"/>
                <a:cs typeface="Arial" panose="020B0604020202020204" pitchFamily="34" charset="0"/>
              </a:rPr>
              <a:t>Приоритет</a:t>
            </a:r>
            <a:r>
              <a:rPr lang="bg-BG" dirty="0">
                <a:latin typeface="Arial" panose="020B0604020202020204" pitchFamily="34" charset="0"/>
                <a:cs typeface="Arial" panose="020B0604020202020204" pitchFamily="34" charset="0"/>
              </a:rPr>
              <a:t> на операторите</a:t>
            </a:r>
          </a:p>
        </p:txBody>
      </p:sp>
      <p:pic>
        <p:nvPicPr>
          <p:cNvPr id="5" name="Content Placeholder 4" descr="Table">
            <a:extLst>
              <a:ext uri="{FF2B5EF4-FFF2-40B4-BE49-F238E27FC236}">
                <a16:creationId xmlns:a16="http://schemas.microsoft.com/office/drawing/2014/main" id="{E1C41935-8121-950E-CA35-F7A9A1A6BA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92358" y="2379406"/>
            <a:ext cx="6619422" cy="4317968"/>
          </a:xfrm>
        </p:spPr>
      </p:pic>
    </p:spTree>
    <p:extLst>
      <p:ext uri="{BB962C8B-B14F-4D97-AF65-F5344CB8AC3E}">
        <p14:creationId xmlns:p14="http://schemas.microsoft.com/office/powerpoint/2010/main" val="41459014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bg-BG" dirty="0">
                <a:latin typeface="Arial" panose="020B0604020202020204" pitchFamily="34" charset="0"/>
                <a:cs typeface="Arial" panose="020B0604020202020204" pitchFamily="34" charset="0"/>
              </a:rPr>
              <a:t>Условна логика </a:t>
            </a:r>
            <a:r>
              <a:rPr lang="en-US" dirty="0">
                <a:latin typeface="Arial" panose="020B0604020202020204" pitchFamily="34" charset="0"/>
                <a:cs typeface="Arial" panose="020B0604020202020204" pitchFamily="34" charset="0"/>
              </a:rPr>
              <a:t>(</a:t>
            </a:r>
            <a:r>
              <a:rPr lang="en-US" dirty="0">
                <a:solidFill>
                  <a:srgbClr val="FFFF00"/>
                </a:solidFill>
                <a:latin typeface="Arial" panose="020B0604020202020204" pitchFamily="34" charset="0"/>
                <a:cs typeface="Arial" panose="020B0604020202020204" pitchFamily="34" charset="0"/>
              </a:rPr>
              <a:t>if/else if/else</a:t>
            </a:r>
            <a:r>
              <a:rPr lang="en-US" dirty="0">
                <a:latin typeface="Arial" panose="020B0604020202020204" pitchFamily="34" charset="0"/>
                <a:cs typeface="Arial" panose="020B0604020202020204" pitchFamily="34" charset="0"/>
              </a:rPr>
              <a: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53053" y="2632449"/>
            <a:ext cx="6569649" cy="3650809"/>
          </a:xfrm>
        </p:spPr>
      </p:pic>
    </p:spTree>
    <p:extLst>
      <p:ext uri="{BB962C8B-B14F-4D97-AF65-F5344CB8AC3E}">
        <p14:creationId xmlns:p14="http://schemas.microsoft.com/office/powerpoint/2010/main" val="2584292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5FB15-2BA3-B74E-8FB6-C746C750E7DC}"/>
              </a:ext>
            </a:extLst>
          </p:cNvPr>
          <p:cNvSpPr>
            <a:spLocks noGrp="1"/>
          </p:cNvSpPr>
          <p:nvPr>
            <p:ph type="title"/>
          </p:nvPr>
        </p:nvSpPr>
        <p:spPr/>
        <p:txBody>
          <a:bodyPr/>
          <a:lstStyle/>
          <a:p>
            <a:pPr algn="ctr"/>
            <a:r>
              <a:rPr lang="bg-BG" dirty="0">
                <a:latin typeface="Arial" panose="020B0604020202020204" pitchFamily="34" charset="0"/>
                <a:cs typeface="Arial" panose="020B0604020202020204" pitchFamily="34" charset="0"/>
              </a:rPr>
              <a:t>Какво разбира машината ни?</a:t>
            </a:r>
          </a:p>
        </p:txBody>
      </p:sp>
      <p:sp>
        <p:nvSpPr>
          <p:cNvPr id="3" name="Content Placeholder 2">
            <a:extLst>
              <a:ext uri="{FF2B5EF4-FFF2-40B4-BE49-F238E27FC236}">
                <a16:creationId xmlns:a16="http://schemas.microsoft.com/office/drawing/2014/main" id="{A6591EBF-8EA8-DBF3-4315-7E3BAEF10A10}"/>
              </a:ext>
            </a:extLst>
          </p:cNvPr>
          <p:cNvSpPr>
            <a:spLocks noGrp="1"/>
          </p:cNvSpPr>
          <p:nvPr>
            <p:ph idx="1"/>
          </p:nvPr>
        </p:nvSpPr>
        <p:spPr>
          <a:xfrm>
            <a:off x="1154954" y="2603500"/>
            <a:ext cx="8825659" cy="1183496"/>
          </a:xfrm>
        </p:spPr>
        <p:txBody>
          <a:bodyPr>
            <a:normAutofit fontScale="25000" lnSpcReduction="20000"/>
          </a:bodyPr>
          <a:lstStyle/>
          <a:p>
            <a:r>
              <a:rPr lang="bg-BG" sz="12800" dirty="0">
                <a:latin typeface="Arial" panose="020B0604020202020204" pitchFamily="34" charset="0"/>
                <a:cs typeface="Arial" panose="020B0604020202020204" pitchFamily="34" charset="0"/>
              </a:rPr>
              <a:t>01001000 01100101 01101100 01101100 01101111 00100000 01010111 01101111 01110010 01101100 01100100</a:t>
            </a:r>
            <a:endParaRPr lang="en-US" sz="12800" dirty="0">
              <a:latin typeface="Arial" panose="020B0604020202020204" pitchFamily="34" charset="0"/>
              <a:cs typeface="Arial" panose="020B0604020202020204" pitchFamily="34" charset="0"/>
            </a:endParaRPr>
          </a:p>
          <a:p>
            <a:endParaRPr lang="en-US" sz="12800" dirty="0">
              <a:latin typeface="Arial" panose="020B0604020202020204" pitchFamily="34" charset="0"/>
              <a:cs typeface="Arial" panose="020B0604020202020204" pitchFamily="34" charset="0"/>
            </a:endParaRPr>
          </a:p>
          <a:p>
            <a:r>
              <a:rPr lang="en-US" sz="12800" dirty="0">
                <a:latin typeface="Arial" panose="020B0604020202020204" pitchFamily="34" charset="0"/>
                <a:cs typeface="Arial" panose="020B0604020202020204" pitchFamily="34" charset="0"/>
              </a:rPr>
              <a:t>Hello World</a:t>
            </a:r>
          </a:p>
          <a:p>
            <a:endParaRPr lang="en-US" dirty="0"/>
          </a:p>
          <a:p>
            <a:endParaRPr lang="bg-BG" dirty="0"/>
          </a:p>
        </p:txBody>
      </p:sp>
    </p:spTree>
    <p:extLst>
      <p:ext uri="{BB962C8B-B14F-4D97-AF65-F5344CB8AC3E}">
        <p14:creationId xmlns:p14="http://schemas.microsoft.com/office/powerpoint/2010/main" val="18138663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FFFF00"/>
                </a:solidFill>
                <a:latin typeface="Arial" panose="020B0604020202020204" pitchFamily="34" charset="0"/>
                <a:cs typeface="Arial" panose="020B0604020202020204" pitchFamily="34" charset="0"/>
              </a:rPr>
              <a:t>Switch/case</a:t>
            </a:r>
            <a:r>
              <a:rPr lang="en-US" dirty="0">
                <a:latin typeface="Arial" panose="020B0604020202020204" pitchFamily="34" charset="0"/>
                <a:cs typeface="Arial" panose="020B0604020202020204" pitchFamily="34" charset="0"/>
              </a:rPr>
              <a:t> </a:t>
            </a:r>
            <a:r>
              <a:rPr lang="bg-BG" dirty="0">
                <a:latin typeface="Arial" panose="020B0604020202020204" pitchFamily="34" charset="0"/>
                <a:cs typeface="Arial" panose="020B0604020202020204" pitchFamily="34" charset="0"/>
              </a:rPr>
              <a:t>логика</a:t>
            </a:r>
            <a:endParaRPr lang="en-US" dirty="0">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8536" y="2491532"/>
            <a:ext cx="6597472" cy="4082595"/>
          </a:xfrm>
        </p:spPr>
      </p:pic>
    </p:spTree>
    <p:extLst>
      <p:ext uri="{BB962C8B-B14F-4D97-AF65-F5344CB8AC3E}">
        <p14:creationId xmlns:p14="http://schemas.microsoft.com/office/powerpoint/2010/main" val="18733946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bg-BG" dirty="0">
                <a:latin typeface="Arial" panose="020B0604020202020204" pitchFamily="34" charset="0"/>
                <a:cs typeface="Arial" panose="020B0604020202020204" pitchFamily="34" charset="0"/>
              </a:rPr>
              <a:t>Цикли</a:t>
            </a:r>
            <a:r>
              <a:rPr lang="en-US" dirty="0">
                <a:latin typeface="Arial" panose="020B0604020202020204" pitchFamily="34" charset="0"/>
                <a:cs typeface="Arial" panose="020B0604020202020204" pitchFamily="34" charset="0"/>
              </a:rPr>
              <a:t> (</a:t>
            </a:r>
            <a:r>
              <a:rPr lang="en-US" dirty="0">
                <a:solidFill>
                  <a:srgbClr val="FFFF00"/>
                </a:solidFill>
                <a:latin typeface="Arial" panose="020B0604020202020204" pitchFamily="34" charset="0"/>
                <a:cs typeface="Arial" panose="020B0604020202020204" pitchFamily="34" charset="0"/>
              </a:rPr>
              <a:t>for</a:t>
            </a:r>
            <a:r>
              <a:rPr lang="en-US" dirty="0">
                <a:latin typeface="Arial" panose="020B0604020202020204" pitchFamily="34" charset="0"/>
                <a:cs typeface="Arial" panose="020B0604020202020204" pitchFamily="34" charset="0"/>
              </a:rPr>
              <a:t> </a:t>
            </a:r>
            <a:r>
              <a:rPr lang="bg-BG" dirty="0">
                <a:latin typeface="Arial" panose="020B0604020202020204" pitchFamily="34" charset="0"/>
                <a:cs typeface="Arial" panose="020B0604020202020204" pitchFamily="34" charset="0"/>
              </a:rPr>
              <a:t>цикъл</a:t>
            </a:r>
            <a:r>
              <a:rPr lang="en-US" dirty="0">
                <a:latin typeface="Arial" panose="020B0604020202020204" pitchFamily="34" charset="0"/>
                <a:cs typeface="Arial" panose="020B0604020202020204" pitchFamily="34" charset="0"/>
              </a:rPr>
              <a: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27689" y="4979254"/>
            <a:ext cx="3977467" cy="1365561"/>
          </a:xfrm>
        </p:spPr>
      </p:pic>
      <p:sp>
        <p:nvSpPr>
          <p:cNvPr id="5" name="TextBox 4"/>
          <p:cNvSpPr txBox="1"/>
          <p:nvPr/>
        </p:nvSpPr>
        <p:spPr>
          <a:xfrm>
            <a:off x="979714" y="2593910"/>
            <a:ext cx="5756988" cy="313932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For </a:t>
            </a:r>
            <a:r>
              <a:rPr lang="bg-BG" dirty="0">
                <a:latin typeface="Arial" panose="020B0604020202020204" pitchFamily="34" charset="0"/>
                <a:cs typeface="Arial" panose="020B0604020202020204" pitchFamily="34" charset="0"/>
              </a:rPr>
              <a:t>цикълът е един от най-използваните цикли в програмирането</a:t>
            </a:r>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bg-BG" dirty="0">
                <a:latin typeface="Arial" panose="020B0604020202020204" pitchFamily="34" charset="0"/>
                <a:cs typeface="Arial" panose="020B0604020202020204" pitchFamily="34" charset="0"/>
              </a:rPr>
              <a:t>Съдържа три части</a:t>
            </a:r>
            <a:r>
              <a:rPr lang="en-US" dirty="0">
                <a:latin typeface="Arial" panose="020B0604020202020204" pitchFamily="34" charset="0"/>
                <a:cs typeface="Arial" panose="020B0604020202020204" pitchFamily="34" charset="0"/>
              </a:rPr>
              <a:t>:</a:t>
            </a:r>
          </a:p>
          <a:p>
            <a:endParaRPr lang="en-US" dirty="0"/>
          </a:p>
          <a:p>
            <a:pPr marL="742950" lvl="1" indent="-285750">
              <a:buFont typeface="Arial" panose="020B0604020202020204" pitchFamily="34" charset="0"/>
              <a:buChar char="•"/>
            </a:pPr>
            <a:r>
              <a:rPr lang="en-US" b="1" dirty="0">
                <a:latin typeface="Arial" panose="020B0604020202020204" pitchFamily="34" charset="0"/>
                <a:cs typeface="Arial" panose="020B0604020202020204" pitchFamily="34" charset="0"/>
              </a:rPr>
              <a:t>statement 1</a:t>
            </a:r>
            <a:r>
              <a:rPr lang="en-US" dirty="0">
                <a:latin typeface="Arial" panose="020B0604020202020204" pitchFamily="34" charset="0"/>
                <a:cs typeface="Arial" panose="020B0604020202020204" pitchFamily="34" charset="0"/>
              </a:rPr>
              <a:t> </a:t>
            </a:r>
            <a:r>
              <a:rPr lang="bg-BG" dirty="0">
                <a:latin typeface="Arial" panose="020B0604020202020204" pitchFamily="34" charset="0"/>
                <a:cs typeface="Arial" panose="020B0604020202020204" pitchFamily="34" charset="0"/>
              </a:rPr>
              <a:t>се изпълнява веднъж само, преди изпълнението на </a:t>
            </a:r>
            <a:r>
              <a:rPr lang="en-US" dirty="0">
                <a:latin typeface="Arial" panose="020B0604020202020204" pitchFamily="34" charset="0"/>
                <a:cs typeface="Arial" panose="020B0604020202020204" pitchFamily="34" charset="0"/>
              </a:rPr>
              <a:t>code block</a:t>
            </a:r>
            <a:r>
              <a:rPr lang="bg-BG" dirty="0">
                <a:latin typeface="Arial" panose="020B0604020202020204" pitchFamily="34" charset="0"/>
                <a:cs typeface="Arial" panose="020B0604020202020204" pitchFamily="34" charset="0"/>
              </a:rPr>
              <a:t>-а</a:t>
            </a:r>
            <a:r>
              <a:rPr lang="en-US" dirty="0">
                <a:latin typeface="Arial" panose="020B0604020202020204" pitchFamily="34" charset="0"/>
                <a:cs typeface="Arial" panose="020B0604020202020204" pitchFamily="34" charset="0"/>
              </a:rPr>
              <a:t>.</a:t>
            </a:r>
          </a:p>
          <a:p>
            <a:pPr marL="742950" lvl="1" indent="-285750">
              <a:buFont typeface="Arial" panose="020B0604020202020204" pitchFamily="34" charset="0"/>
              <a:buChar char="•"/>
            </a:pPr>
            <a:r>
              <a:rPr lang="en-US" b="1" dirty="0">
                <a:latin typeface="Arial" panose="020B0604020202020204" pitchFamily="34" charset="0"/>
                <a:cs typeface="Arial" panose="020B0604020202020204" pitchFamily="34" charset="0"/>
              </a:rPr>
              <a:t>statement 2</a:t>
            </a:r>
            <a:r>
              <a:rPr lang="en-US" dirty="0">
                <a:latin typeface="Arial" panose="020B0604020202020204" pitchFamily="34" charset="0"/>
                <a:cs typeface="Arial" panose="020B0604020202020204" pitchFamily="34" charset="0"/>
              </a:rPr>
              <a:t> </a:t>
            </a:r>
            <a:r>
              <a:rPr lang="bg-BG" dirty="0">
                <a:latin typeface="Arial" panose="020B0604020202020204" pitchFamily="34" charset="0"/>
                <a:cs typeface="Arial" panose="020B0604020202020204" pitchFamily="34" charset="0"/>
              </a:rPr>
              <a:t>определя условието за изпълнение на </a:t>
            </a:r>
            <a:r>
              <a:rPr lang="en-US" dirty="0">
                <a:latin typeface="Arial" panose="020B0604020202020204" pitchFamily="34" charset="0"/>
                <a:cs typeface="Arial" panose="020B0604020202020204" pitchFamily="34" charset="0"/>
              </a:rPr>
              <a:t>code block-</a:t>
            </a:r>
            <a:r>
              <a:rPr lang="bg-BG" dirty="0">
                <a:latin typeface="Arial" panose="020B0604020202020204" pitchFamily="34" charset="0"/>
                <a:cs typeface="Arial" panose="020B0604020202020204" pitchFamily="34" charset="0"/>
              </a:rPr>
              <a:t>а</a:t>
            </a:r>
            <a:r>
              <a:rPr lang="en-US" dirty="0">
                <a:latin typeface="Arial" panose="020B0604020202020204" pitchFamily="34" charset="0"/>
                <a:cs typeface="Arial" panose="020B0604020202020204" pitchFamily="34" charset="0"/>
              </a:rPr>
              <a:t>.</a:t>
            </a:r>
          </a:p>
          <a:p>
            <a:pPr marL="742950" lvl="1" indent="-285750">
              <a:buFont typeface="Arial" panose="020B0604020202020204" pitchFamily="34" charset="0"/>
              <a:buChar char="•"/>
            </a:pPr>
            <a:r>
              <a:rPr lang="en-US" b="1" dirty="0">
                <a:latin typeface="Arial" panose="020B0604020202020204" pitchFamily="34" charset="0"/>
                <a:cs typeface="Arial" panose="020B0604020202020204" pitchFamily="34" charset="0"/>
              </a:rPr>
              <a:t>Statement 3</a:t>
            </a:r>
            <a:r>
              <a:rPr lang="en-US" dirty="0">
                <a:latin typeface="Arial" panose="020B0604020202020204" pitchFamily="34" charset="0"/>
                <a:cs typeface="Arial" panose="020B0604020202020204" pitchFamily="34" charset="0"/>
              </a:rPr>
              <a:t> </a:t>
            </a:r>
            <a:r>
              <a:rPr lang="bg-BG" dirty="0">
                <a:latin typeface="Arial" panose="020B0604020202020204" pitchFamily="34" charset="0"/>
                <a:cs typeface="Arial" panose="020B0604020202020204" pitchFamily="34" charset="0"/>
              </a:rPr>
              <a:t>се изпълнява всеки път</a:t>
            </a:r>
            <a:r>
              <a:rPr lang="en-US" dirty="0">
                <a:latin typeface="Arial" panose="020B0604020202020204" pitchFamily="34" charset="0"/>
                <a:cs typeface="Arial" panose="020B0604020202020204" pitchFamily="34" charset="0"/>
              </a:rPr>
              <a:t> </a:t>
            </a:r>
            <a:r>
              <a:rPr lang="bg-BG" dirty="0">
                <a:latin typeface="Arial" panose="020B0604020202020204" pitchFamily="34" charset="0"/>
                <a:cs typeface="Arial" panose="020B0604020202020204" pitchFamily="34" charset="0"/>
              </a:rPr>
              <a:t>след като </a:t>
            </a:r>
            <a:r>
              <a:rPr lang="en-US" dirty="0">
                <a:latin typeface="Arial" panose="020B0604020202020204" pitchFamily="34" charset="0"/>
                <a:cs typeface="Arial" panose="020B0604020202020204" pitchFamily="34" charset="0"/>
              </a:rPr>
              <a:t>code</a:t>
            </a:r>
            <a:r>
              <a:rPr lang="bg-BG"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block-</a:t>
            </a:r>
            <a:r>
              <a:rPr lang="bg-BG" dirty="0">
                <a:latin typeface="Arial" panose="020B0604020202020204" pitchFamily="34" charset="0"/>
                <a:cs typeface="Arial" panose="020B0604020202020204" pitchFamily="34" charset="0"/>
              </a:rPr>
              <a:t>а се изпълни</a:t>
            </a:r>
            <a:r>
              <a:rPr lang="en-US" dirty="0">
                <a:latin typeface="Arial" panose="020B0604020202020204" pitchFamily="34" charset="0"/>
                <a:cs typeface="Arial" panose="020B0604020202020204" pitchFamily="34" charset="0"/>
              </a:rPr>
              <a:t>.</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9247" y="2803089"/>
            <a:ext cx="4306485" cy="1360481"/>
          </a:xfrm>
          <a:prstGeom prst="rect">
            <a:avLst/>
          </a:prstGeom>
        </p:spPr>
      </p:pic>
    </p:spTree>
    <p:extLst>
      <p:ext uri="{BB962C8B-B14F-4D97-AF65-F5344CB8AC3E}">
        <p14:creationId xmlns:p14="http://schemas.microsoft.com/office/powerpoint/2010/main" val="35114453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bg-BG" dirty="0">
                <a:latin typeface="Arial" panose="020B0604020202020204" pitchFamily="34" charset="0"/>
                <a:cs typeface="Arial" panose="020B0604020202020204" pitchFamily="34" charset="0"/>
              </a:rPr>
              <a:t>Цикли</a:t>
            </a:r>
            <a:r>
              <a:rPr lang="en-US" dirty="0">
                <a:latin typeface="Arial" panose="020B0604020202020204" pitchFamily="34" charset="0"/>
                <a:cs typeface="Arial" panose="020B0604020202020204" pitchFamily="34" charset="0"/>
              </a:rPr>
              <a:t> (</a:t>
            </a:r>
            <a:r>
              <a:rPr lang="en-US" dirty="0">
                <a:solidFill>
                  <a:srgbClr val="FFFF00"/>
                </a:solidFill>
                <a:latin typeface="Arial" panose="020B0604020202020204" pitchFamily="34" charset="0"/>
                <a:cs typeface="Arial" panose="020B0604020202020204" pitchFamily="34" charset="0"/>
              </a:rPr>
              <a:t>while</a:t>
            </a:r>
            <a:r>
              <a:rPr lang="en-US" dirty="0">
                <a:latin typeface="Arial" panose="020B0604020202020204" pitchFamily="34" charset="0"/>
                <a:cs typeface="Arial" panose="020B0604020202020204" pitchFamily="34" charset="0"/>
              </a:rPr>
              <a:t> </a:t>
            </a:r>
            <a:r>
              <a:rPr lang="bg-BG" dirty="0">
                <a:latin typeface="Arial" panose="020B0604020202020204" pitchFamily="34" charset="0"/>
                <a:cs typeface="Arial" panose="020B0604020202020204" pitchFamily="34" charset="0"/>
              </a:rPr>
              <a:t>цикъл</a:t>
            </a:r>
            <a:r>
              <a:rPr lang="en-US" dirty="0">
                <a:latin typeface="Arial" panose="020B0604020202020204" pitchFamily="34" charset="0"/>
                <a:cs typeface="Arial" panose="020B0604020202020204" pitchFamily="34" charset="0"/>
              </a:rPr>
              <a: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79078" y="4897027"/>
            <a:ext cx="5530841" cy="1682599"/>
          </a:xfrm>
        </p:spPr>
      </p:pic>
      <p:sp>
        <p:nvSpPr>
          <p:cNvPr id="5" name="TextBox 4"/>
          <p:cNvSpPr txBox="1"/>
          <p:nvPr/>
        </p:nvSpPr>
        <p:spPr>
          <a:xfrm>
            <a:off x="646419" y="3710668"/>
            <a:ext cx="5054585" cy="1815882"/>
          </a:xfrm>
          <a:prstGeom prst="rect">
            <a:avLst/>
          </a:prstGeom>
          <a:noFill/>
        </p:spPr>
        <p:txBody>
          <a:bodyPr wrap="square" rtlCol="0">
            <a:spAutoFit/>
          </a:bodyPr>
          <a:lstStyle/>
          <a:p>
            <a:r>
              <a:rPr lang="en-US" sz="2800" dirty="0">
                <a:solidFill>
                  <a:srgbClr val="00B050"/>
                </a:solidFill>
                <a:latin typeface="Arial" panose="020B0604020202020204" pitchFamily="34" charset="0"/>
                <a:cs typeface="Arial" panose="020B0604020202020204" pitchFamily="34" charset="0"/>
              </a:rPr>
              <a:t>While</a:t>
            </a:r>
            <a:r>
              <a:rPr lang="en-US" sz="2800" dirty="0">
                <a:latin typeface="Arial" panose="020B0604020202020204" pitchFamily="34" charset="0"/>
                <a:cs typeface="Arial" panose="020B0604020202020204" pitchFamily="34" charset="0"/>
              </a:rPr>
              <a:t> </a:t>
            </a:r>
            <a:r>
              <a:rPr lang="bg-BG" sz="2800" dirty="0">
                <a:latin typeface="Arial" panose="020B0604020202020204" pitchFamily="34" charset="0"/>
                <a:cs typeface="Arial" panose="020B0604020202020204" pitchFamily="34" charset="0"/>
              </a:rPr>
              <a:t>цикълът цикли кодът в </a:t>
            </a:r>
            <a:r>
              <a:rPr lang="en-US" sz="2800" dirty="0">
                <a:latin typeface="Arial" panose="020B0604020202020204" pitchFamily="34" charset="0"/>
                <a:cs typeface="Arial" panose="020B0604020202020204" pitchFamily="34" charset="0"/>
              </a:rPr>
              <a:t>code block-</a:t>
            </a:r>
            <a:r>
              <a:rPr lang="bg-BG" sz="2800" dirty="0">
                <a:latin typeface="Arial" panose="020B0604020202020204" pitchFamily="34" charset="0"/>
                <a:cs typeface="Arial" panose="020B0604020202020204" pitchFamily="34" charset="0"/>
              </a:rPr>
              <a:t>а докато условието в скобите е удовлетворено</a:t>
            </a:r>
            <a:r>
              <a:rPr lang="en-US" sz="2800" dirty="0">
                <a:latin typeface="Arial" panose="020B0604020202020204" pitchFamily="34" charset="0"/>
                <a:cs typeface="Arial" panose="020B0604020202020204" pitchFamily="34" charset="0"/>
              </a:rPr>
              <a:t>,</a:t>
            </a:r>
            <a:r>
              <a:rPr lang="bg-BG" sz="2800" dirty="0">
                <a:latin typeface="Arial" panose="020B0604020202020204" pitchFamily="34" charset="0"/>
                <a:cs typeface="Arial" panose="020B0604020202020204" pitchFamily="34" charset="0"/>
              </a:rPr>
              <a:t> т.е.</a:t>
            </a:r>
            <a:r>
              <a:rPr lang="en-US" sz="2800" dirty="0">
                <a:latin typeface="Arial" panose="020B0604020202020204" pitchFamily="34" charset="0"/>
                <a:cs typeface="Arial" panose="020B0604020202020204" pitchFamily="34" charset="0"/>
              </a:rPr>
              <a:t> </a:t>
            </a:r>
            <a:r>
              <a:rPr lang="bg-BG" sz="2800" dirty="0">
                <a:latin typeface="Arial" panose="020B0604020202020204" pitchFamily="34" charset="0"/>
                <a:cs typeface="Arial" panose="020B0604020202020204" pitchFamily="34" charset="0"/>
              </a:rPr>
              <a:t>е </a:t>
            </a:r>
            <a:r>
              <a:rPr lang="en-US" sz="2800" dirty="0">
                <a:solidFill>
                  <a:schemeClr val="accent5">
                    <a:lumMod val="50000"/>
                  </a:schemeClr>
                </a:solidFill>
                <a:latin typeface="Arial" panose="020B0604020202020204" pitchFamily="34" charset="0"/>
                <a:cs typeface="Arial" panose="020B0604020202020204" pitchFamily="34" charset="0"/>
              </a:rPr>
              <a:t>True</a:t>
            </a:r>
            <a:r>
              <a:rPr lang="bg-BG" sz="2800" dirty="0">
                <a:latin typeface="Arial" panose="020B0604020202020204" pitchFamily="34" charset="0"/>
                <a:cs typeface="Arial" panose="020B0604020202020204" pitchFamily="34" charset="0"/>
              </a:rPr>
              <a:t>.</a:t>
            </a:r>
            <a:r>
              <a:rPr lang="en-US" sz="2800" dirty="0">
                <a:latin typeface="Arial" panose="020B0604020202020204" pitchFamily="34" charset="0"/>
                <a:cs typeface="Arial" panose="020B0604020202020204" pitchFamily="34" charset="0"/>
              </a:rPr>
              <a:t> </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9078" y="2799182"/>
            <a:ext cx="3857197" cy="1603983"/>
          </a:xfrm>
          <a:prstGeom prst="rect">
            <a:avLst/>
          </a:prstGeom>
        </p:spPr>
      </p:pic>
    </p:spTree>
    <p:extLst>
      <p:ext uri="{BB962C8B-B14F-4D97-AF65-F5344CB8AC3E}">
        <p14:creationId xmlns:p14="http://schemas.microsoft.com/office/powerpoint/2010/main" val="7153862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bg-BG" dirty="0">
                <a:latin typeface="Arial" panose="020B0604020202020204" pitchFamily="34" charset="0"/>
                <a:cs typeface="Arial" panose="020B0604020202020204" pitchFamily="34" charset="0"/>
              </a:rPr>
              <a:t>Цикли</a:t>
            </a:r>
            <a:r>
              <a:rPr lang="en-US" dirty="0">
                <a:latin typeface="Arial" panose="020B0604020202020204" pitchFamily="34" charset="0"/>
                <a:cs typeface="Arial" panose="020B0604020202020204" pitchFamily="34" charset="0"/>
              </a:rPr>
              <a:t> (</a:t>
            </a:r>
            <a:r>
              <a:rPr lang="en-US" dirty="0">
                <a:solidFill>
                  <a:srgbClr val="FFFF00"/>
                </a:solidFill>
                <a:latin typeface="Arial" panose="020B0604020202020204" pitchFamily="34" charset="0"/>
                <a:cs typeface="Arial" panose="020B0604020202020204" pitchFamily="34" charset="0"/>
              </a:rPr>
              <a:t>do/while</a:t>
            </a:r>
            <a:r>
              <a:rPr lang="en-US" dirty="0">
                <a:latin typeface="Arial" panose="020B0604020202020204" pitchFamily="34" charset="0"/>
                <a:cs typeface="Arial" panose="020B0604020202020204" pitchFamily="34" charset="0"/>
              </a:rPr>
              <a:t> </a:t>
            </a:r>
            <a:r>
              <a:rPr lang="bg-BG" dirty="0">
                <a:latin typeface="Arial" panose="020B0604020202020204" pitchFamily="34" charset="0"/>
                <a:cs typeface="Arial" panose="020B0604020202020204" pitchFamily="34" charset="0"/>
              </a:rPr>
              <a:t>цикъл</a:t>
            </a:r>
            <a:r>
              <a:rPr lang="en-US" dirty="0">
                <a:latin typeface="Arial" panose="020B0604020202020204" pitchFamily="34" charset="0"/>
                <a:cs typeface="Arial" panose="020B0604020202020204" pitchFamily="34" charset="0"/>
              </a:rPr>
              <a: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47460" y="4592749"/>
            <a:ext cx="4614093" cy="1393243"/>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9428" y="2637375"/>
            <a:ext cx="3481527" cy="1695253"/>
          </a:xfrm>
          <a:prstGeom prst="rect">
            <a:avLst/>
          </a:prstGeom>
        </p:spPr>
      </p:pic>
      <p:sp>
        <p:nvSpPr>
          <p:cNvPr id="6" name="TextBox 5"/>
          <p:cNvSpPr txBox="1"/>
          <p:nvPr/>
        </p:nvSpPr>
        <p:spPr>
          <a:xfrm>
            <a:off x="1154954" y="2789852"/>
            <a:ext cx="5054585" cy="3970318"/>
          </a:xfrm>
          <a:prstGeom prst="rect">
            <a:avLst/>
          </a:prstGeom>
          <a:noFill/>
        </p:spPr>
        <p:txBody>
          <a:bodyPr wrap="square" rtlCol="0">
            <a:spAutoFit/>
          </a:bodyPr>
          <a:lstStyle/>
          <a:p>
            <a:r>
              <a:rPr lang="en-US" sz="2800" dirty="0">
                <a:solidFill>
                  <a:srgbClr val="00B050"/>
                </a:solidFill>
                <a:latin typeface="Arial" panose="020B0604020202020204" pitchFamily="34" charset="0"/>
                <a:cs typeface="Arial" panose="020B0604020202020204" pitchFamily="34" charset="0"/>
              </a:rPr>
              <a:t>Do/while</a:t>
            </a:r>
            <a:r>
              <a:rPr lang="en-US" sz="2800" dirty="0">
                <a:latin typeface="Arial" panose="020B0604020202020204" pitchFamily="34" charset="0"/>
                <a:cs typeface="Arial" panose="020B0604020202020204" pitchFamily="34" charset="0"/>
              </a:rPr>
              <a:t> </a:t>
            </a:r>
            <a:r>
              <a:rPr lang="bg-BG" sz="2800" dirty="0">
                <a:latin typeface="Arial" panose="020B0604020202020204" pitchFamily="34" charset="0"/>
                <a:cs typeface="Arial" panose="020B0604020202020204" pitchFamily="34" charset="0"/>
              </a:rPr>
              <a:t>цикъла е вариация на </a:t>
            </a:r>
            <a:r>
              <a:rPr lang="en-US" sz="2800" dirty="0">
                <a:solidFill>
                  <a:srgbClr val="00B050"/>
                </a:solidFill>
                <a:latin typeface="Arial" panose="020B0604020202020204" pitchFamily="34" charset="0"/>
                <a:cs typeface="Arial" panose="020B0604020202020204" pitchFamily="34" charset="0"/>
              </a:rPr>
              <a:t>While</a:t>
            </a:r>
            <a:r>
              <a:rPr lang="en-US" sz="2800" dirty="0">
                <a:latin typeface="Arial" panose="020B0604020202020204" pitchFamily="34" charset="0"/>
                <a:cs typeface="Arial" panose="020B0604020202020204" pitchFamily="34" charset="0"/>
              </a:rPr>
              <a:t> </a:t>
            </a:r>
            <a:r>
              <a:rPr lang="bg-BG" sz="2800" dirty="0">
                <a:latin typeface="Arial" panose="020B0604020202020204" pitchFamily="34" charset="0"/>
                <a:cs typeface="Arial" panose="020B0604020202020204" pitchFamily="34" charset="0"/>
              </a:rPr>
              <a:t>цикъла</a:t>
            </a:r>
            <a:r>
              <a:rPr lang="en-US" sz="2800" dirty="0">
                <a:latin typeface="Arial" panose="020B0604020202020204" pitchFamily="34" charset="0"/>
                <a:cs typeface="Arial" panose="020B0604020202020204" pitchFamily="34" charset="0"/>
              </a:rPr>
              <a:t>. </a:t>
            </a:r>
            <a:r>
              <a:rPr lang="bg-BG" sz="2800" dirty="0">
                <a:latin typeface="Arial" panose="020B0604020202020204" pitchFamily="34" charset="0"/>
                <a:cs typeface="Arial" panose="020B0604020202020204" pitchFamily="34" charset="0"/>
              </a:rPr>
              <a:t>Този цикъл ще изпълни кодът в </a:t>
            </a:r>
            <a:r>
              <a:rPr lang="en-US" sz="2800" dirty="0">
                <a:latin typeface="Arial" panose="020B0604020202020204" pitchFamily="34" charset="0"/>
                <a:cs typeface="Arial" panose="020B0604020202020204" pitchFamily="34" charset="0"/>
              </a:rPr>
              <a:t>code</a:t>
            </a:r>
            <a:r>
              <a:rPr lang="bg-BG" sz="2800" dirty="0">
                <a:latin typeface="Arial" panose="020B0604020202020204" pitchFamily="34" charset="0"/>
                <a:cs typeface="Arial" panose="020B0604020202020204" pitchFamily="34" charset="0"/>
              </a:rPr>
              <a:t>-</a:t>
            </a:r>
            <a:r>
              <a:rPr lang="en-US" sz="2800" dirty="0">
                <a:latin typeface="Arial" panose="020B0604020202020204" pitchFamily="34" charset="0"/>
                <a:cs typeface="Arial" panose="020B0604020202020204" pitchFamily="34" charset="0"/>
              </a:rPr>
              <a:t>block</a:t>
            </a:r>
            <a:r>
              <a:rPr lang="bg-BG" sz="2800" dirty="0">
                <a:latin typeface="Arial" panose="020B0604020202020204" pitchFamily="34" charset="0"/>
                <a:cs typeface="Arial" panose="020B0604020202020204" pitchFamily="34" charset="0"/>
              </a:rPr>
              <a:t>-а поне веднъж</a:t>
            </a:r>
            <a:r>
              <a:rPr lang="en-US" sz="2800" dirty="0">
                <a:latin typeface="Arial" panose="020B0604020202020204" pitchFamily="34" charset="0"/>
                <a:cs typeface="Arial" panose="020B0604020202020204" pitchFamily="34" charset="0"/>
              </a:rPr>
              <a:t>, </a:t>
            </a:r>
            <a:r>
              <a:rPr lang="bg-BG" sz="2800" dirty="0">
                <a:latin typeface="Arial" panose="020B0604020202020204" pitchFamily="34" charset="0"/>
                <a:cs typeface="Arial" panose="020B0604020202020204" pitchFamily="34" charset="0"/>
              </a:rPr>
              <a:t>преди да провери дали условието е </a:t>
            </a:r>
            <a:r>
              <a:rPr lang="en-US" sz="2800" dirty="0">
                <a:solidFill>
                  <a:schemeClr val="accent5">
                    <a:lumMod val="50000"/>
                  </a:schemeClr>
                </a:solidFill>
                <a:latin typeface="Arial" panose="020B0604020202020204" pitchFamily="34" charset="0"/>
                <a:cs typeface="Arial" panose="020B0604020202020204" pitchFamily="34" charset="0"/>
              </a:rPr>
              <a:t>True</a:t>
            </a:r>
            <a:r>
              <a:rPr lang="en-US" sz="2800" dirty="0">
                <a:latin typeface="Arial" panose="020B0604020202020204" pitchFamily="34" charset="0"/>
                <a:cs typeface="Arial" panose="020B0604020202020204" pitchFamily="34" charset="0"/>
              </a:rPr>
              <a:t>,</a:t>
            </a:r>
            <a:r>
              <a:rPr lang="bg-BG" sz="2800" dirty="0">
                <a:latin typeface="Arial" panose="020B0604020202020204" pitchFamily="34" charset="0"/>
                <a:cs typeface="Arial" panose="020B0604020202020204" pitchFamily="34" charset="0"/>
              </a:rPr>
              <a:t> след това цикълът ще продължи докато условието в скобите е валидно</a:t>
            </a:r>
            <a:r>
              <a:rPr lang="en-US" sz="28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9027896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bg-BG" dirty="0">
                <a:latin typeface="Arial" panose="020B0604020202020204" pitchFamily="34" charset="0"/>
                <a:cs typeface="Arial" panose="020B0604020202020204" pitchFamily="34" charset="0"/>
              </a:rPr>
              <a:t>Цикли (вложени</a:t>
            </a:r>
            <a:r>
              <a:rPr lang="en-US" dirty="0">
                <a:latin typeface="Arial" panose="020B0604020202020204" pitchFamily="34" charset="0"/>
                <a:cs typeface="Arial" panose="020B0604020202020204" pitchFamily="34" charset="0"/>
              </a:rPr>
              <a:t> </a:t>
            </a:r>
            <a:r>
              <a:rPr lang="en-US" dirty="0">
                <a:solidFill>
                  <a:srgbClr val="FFFF00"/>
                </a:solidFill>
                <a:latin typeface="Arial" panose="020B0604020202020204" pitchFamily="34" charset="0"/>
                <a:cs typeface="Arial" panose="020B0604020202020204" pitchFamily="34" charset="0"/>
              </a:rPr>
              <a:t>for</a:t>
            </a:r>
            <a:r>
              <a:rPr lang="en-US" dirty="0">
                <a:latin typeface="Arial" panose="020B0604020202020204" pitchFamily="34" charset="0"/>
                <a:cs typeface="Arial" panose="020B0604020202020204" pitchFamily="34" charset="0"/>
              </a:rPr>
              <a:t> </a:t>
            </a:r>
            <a:r>
              <a:rPr lang="bg-BG" dirty="0">
                <a:latin typeface="Arial" panose="020B0604020202020204" pitchFamily="34" charset="0"/>
                <a:cs typeface="Arial" panose="020B0604020202020204" pitchFamily="34" charset="0"/>
              </a:rPr>
              <a:t>цикли</a:t>
            </a:r>
            <a:r>
              <a:rPr lang="en-US" dirty="0">
                <a:latin typeface="Arial" panose="020B0604020202020204" pitchFamily="34" charset="0"/>
                <a:cs typeface="Arial" panose="020B0604020202020204" pitchFamily="34" charset="0"/>
              </a:rPr>
              <a: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9726" y="2496689"/>
            <a:ext cx="5454796" cy="4135255"/>
          </a:xfrm>
        </p:spPr>
      </p:pic>
      <p:sp>
        <p:nvSpPr>
          <p:cNvPr id="5" name="TextBox 4"/>
          <p:cNvSpPr txBox="1"/>
          <p:nvPr/>
        </p:nvSpPr>
        <p:spPr>
          <a:xfrm>
            <a:off x="823701" y="3048194"/>
            <a:ext cx="5054585" cy="3108543"/>
          </a:xfrm>
          <a:prstGeom prst="rect">
            <a:avLst/>
          </a:prstGeom>
          <a:noFill/>
        </p:spPr>
        <p:txBody>
          <a:bodyPr wrap="square" rtlCol="0">
            <a:spAutoFit/>
          </a:bodyPr>
          <a:lstStyle/>
          <a:p>
            <a:r>
              <a:rPr lang="bg-BG" sz="2800" dirty="0">
                <a:latin typeface="Arial" panose="020B0604020202020204" pitchFamily="34" charset="0"/>
                <a:cs typeface="Arial" panose="020B0604020202020204" pitchFamily="34" charset="0"/>
              </a:rPr>
              <a:t>Много е важно да знаете, че след първата итерация на </a:t>
            </a:r>
            <a:r>
              <a:rPr lang="bg-BG" sz="2800" dirty="0">
                <a:solidFill>
                  <a:srgbClr val="00B050"/>
                </a:solidFill>
                <a:latin typeface="Arial" panose="020B0604020202020204" pitchFamily="34" charset="0"/>
                <a:cs typeface="Arial" panose="020B0604020202020204" pitchFamily="34" charset="0"/>
              </a:rPr>
              <a:t>външния</a:t>
            </a:r>
            <a:r>
              <a:rPr lang="bg-BG" sz="2800" dirty="0">
                <a:latin typeface="Arial" panose="020B0604020202020204" pitchFamily="34" charset="0"/>
                <a:cs typeface="Arial" panose="020B0604020202020204" pitchFamily="34" charset="0"/>
              </a:rPr>
              <a:t> цикъл, </a:t>
            </a:r>
            <a:r>
              <a:rPr lang="bg-BG" sz="2800" dirty="0">
                <a:solidFill>
                  <a:srgbClr val="00B050"/>
                </a:solidFill>
                <a:latin typeface="Arial" panose="020B0604020202020204" pitchFamily="34" charset="0"/>
                <a:cs typeface="Arial" panose="020B0604020202020204" pitchFamily="34" charset="0"/>
              </a:rPr>
              <a:t>вътрешният</a:t>
            </a:r>
            <a:r>
              <a:rPr lang="bg-BG" sz="2800" dirty="0">
                <a:latin typeface="Arial" panose="020B0604020202020204" pitchFamily="34" charset="0"/>
                <a:cs typeface="Arial" panose="020B0604020202020204" pitchFamily="34" charset="0"/>
              </a:rPr>
              <a:t> цикъл ще се изпълни </a:t>
            </a:r>
            <a:r>
              <a:rPr lang="bg-BG" sz="2800" dirty="0">
                <a:solidFill>
                  <a:schemeClr val="accent2">
                    <a:lumMod val="75000"/>
                  </a:schemeClr>
                </a:solidFill>
                <a:latin typeface="Arial" panose="020B0604020202020204" pitchFamily="34" charset="0"/>
                <a:cs typeface="Arial" panose="020B0604020202020204" pitchFamily="34" charset="0"/>
              </a:rPr>
              <a:t>целият</a:t>
            </a:r>
            <a:r>
              <a:rPr lang="bg-BG" sz="2800" dirty="0">
                <a:latin typeface="Arial" panose="020B0604020202020204" pitchFamily="34" charset="0"/>
                <a:cs typeface="Arial" panose="020B0604020202020204" pitchFamily="34" charset="0"/>
              </a:rPr>
              <a:t>, след което отново ще се върнем във външния за втора итерация и т.н.</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815195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bg-BG" dirty="0">
                <a:latin typeface="Arial" panose="020B0604020202020204" pitchFamily="34" charset="0"/>
                <a:cs typeface="Arial" panose="020B0604020202020204" pitchFamily="34" charset="0"/>
              </a:rPr>
              <a:t>Използване на </a:t>
            </a:r>
            <a:r>
              <a:rPr lang="en-US" dirty="0">
                <a:latin typeface="Arial" panose="020B0604020202020204" pitchFamily="34" charset="0"/>
                <a:cs typeface="Arial" panose="020B0604020202020204" pitchFamily="34" charset="0"/>
              </a:rPr>
              <a:t>“</a:t>
            </a:r>
            <a:r>
              <a:rPr lang="en-US" dirty="0">
                <a:solidFill>
                  <a:srgbClr val="FFFF00"/>
                </a:solidFill>
                <a:latin typeface="Arial" panose="020B0604020202020204" pitchFamily="34" charset="0"/>
                <a:cs typeface="Arial" panose="020B0604020202020204" pitchFamily="34" charset="0"/>
              </a:rPr>
              <a:t>break</a:t>
            </a:r>
            <a:r>
              <a:rPr lang="en-US" dirty="0">
                <a:latin typeface="Arial" panose="020B0604020202020204" pitchFamily="34" charset="0"/>
                <a:cs typeface="Arial" panose="020B0604020202020204" pitchFamily="34" charset="0"/>
              </a:rPr>
              <a: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59783" y="2510192"/>
            <a:ext cx="4843645" cy="4126687"/>
          </a:xfrm>
        </p:spPr>
      </p:pic>
      <p:sp>
        <p:nvSpPr>
          <p:cNvPr id="5" name="TextBox 4"/>
          <p:cNvSpPr txBox="1"/>
          <p:nvPr/>
        </p:nvSpPr>
        <p:spPr>
          <a:xfrm>
            <a:off x="719022" y="3218212"/>
            <a:ext cx="5054585" cy="1815882"/>
          </a:xfrm>
          <a:prstGeom prst="rect">
            <a:avLst/>
          </a:prstGeom>
          <a:noFill/>
        </p:spPr>
        <p:txBody>
          <a:bodyPr wrap="square" rtlCol="0">
            <a:spAutoFit/>
          </a:bodyPr>
          <a:lstStyle/>
          <a:p>
            <a:r>
              <a:rPr lang="en-US" sz="2800" dirty="0">
                <a:solidFill>
                  <a:srgbClr val="002060"/>
                </a:solidFill>
                <a:latin typeface="Arial" panose="020B0604020202020204" pitchFamily="34" charset="0"/>
                <a:cs typeface="Arial" panose="020B0604020202020204" pitchFamily="34" charset="0"/>
              </a:rPr>
              <a:t>Break</a:t>
            </a:r>
            <a:r>
              <a:rPr lang="en-US" sz="2800" dirty="0">
                <a:latin typeface="Arial" panose="020B0604020202020204" pitchFamily="34" charset="0"/>
                <a:cs typeface="Arial" panose="020B0604020202020204" pitchFamily="34" charset="0"/>
              </a:rPr>
              <a:t> </a:t>
            </a:r>
            <a:r>
              <a:rPr lang="bg-BG" sz="2800" dirty="0">
                <a:latin typeface="Arial" panose="020B0604020202020204" pitchFamily="34" charset="0"/>
                <a:cs typeface="Arial" panose="020B0604020202020204" pitchFamily="34" charset="0"/>
              </a:rPr>
              <a:t>прекъсва (терминира) цикъла, ако условието, в което се намира е изпълнено</a:t>
            </a:r>
            <a:r>
              <a:rPr lang="en-US" sz="28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0641269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bg-BG" dirty="0">
                <a:latin typeface="Arial" panose="020B0604020202020204" pitchFamily="34" charset="0"/>
                <a:cs typeface="Arial" panose="020B0604020202020204" pitchFamily="34" charset="0"/>
              </a:rPr>
              <a:t>Използване на </a:t>
            </a:r>
            <a:r>
              <a:rPr lang="en-US" dirty="0">
                <a:latin typeface="Arial" panose="020B0604020202020204" pitchFamily="34" charset="0"/>
                <a:cs typeface="Arial" panose="020B0604020202020204" pitchFamily="34" charset="0"/>
              </a:rPr>
              <a:t>“</a:t>
            </a:r>
            <a:r>
              <a:rPr lang="en-US" dirty="0">
                <a:solidFill>
                  <a:srgbClr val="FFFF00"/>
                </a:solidFill>
                <a:latin typeface="Arial" panose="020B0604020202020204" pitchFamily="34" charset="0"/>
                <a:cs typeface="Arial" panose="020B0604020202020204" pitchFamily="34" charset="0"/>
              </a:rPr>
              <a:t>continue</a:t>
            </a:r>
            <a:r>
              <a:rPr lang="en-US" dirty="0">
                <a:latin typeface="Arial" panose="020B0604020202020204" pitchFamily="34" charset="0"/>
                <a:cs typeface="Arial" panose="020B0604020202020204" pitchFamily="34" charset="0"/>
              </a:rPr>
              <a:t>”</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4025" y="2300622"/>
            <a:ext cx="4142791" cy="4471184"/>
          </a:xfrm>
        </p:spPr>
      </p:pic>
      <p:sp>
        <p:nvSpPr>
          <p:cNvPr id="6" name="TextBox 5"/>
          <p:cNvSpPr txBox="1"/>
          <p:nvPr/>
        </p:nvSpPr>
        <p:spPr>
          <a:xfrm>
            <a:off x="1038304" y="3610946"/>
            <a:ext cx="5054585" cy="1384995"/>
          </a:xfrm>
          <a:prstGeom prst="rect">
            <a:avLst/>
          </a:prstGeom>
          <a:noFill/>
        </p:spPr>
        <p:txBody>
          <a:bodyPr wrap="square" rtlCol="0">
            <a:spAutoFit/>
          </a:bodyPr>
          <a:lstStyle/>
          <a:p>
            <a:r>
              <a:rPr lang="en-US" sz="2800" dirty="0">
                <a:solidFill>
                  <a:srgbClr val="002060"/>
                </a:solidFill>
                <a:latin typeface="Arial" panose="020B0604020202020204" pitchFamily="34" charset="0"/>
                <a:cs typeface="Arial" panose="020B0604020202020204" pitchFamily="34" charset="0"/>
              </a:rPr>
              <a:t>Continue</a:t>
            </a:r>
            <a:r>
              <a:rPr lang="bg-BG" sz="2800" dirty="0">
                <a:solidFill>
                  <a:srgbClr val="002060"/>
                </a:solidFill>
                <a:latin typeface="Arial" panose="020B0604020202020204" pitchFamily="34" charset="0"/>
                <a:cs typeface="Arial" panose="020B0604020202020204" pitchFamily="34" charset="0"/>
              </a:rPr>
              <a:t> </a:t>
            </a:r>
            <a:r>
              <a:rPr lang="bg-BG" sz="2800" dirty="0">
                <a:latin typeface="Arial" panose="020B0604020202020204" pitchFamily="34" charset="0"/>
                <a:cs typeface="Arial" panose="020B0604020202020204" pitchFamily="34" charset="0"/>
              </a:rPr>
              <a:t>просто отива на следващата итерация от цикъла, ако има такава.</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235796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C# </a:t>
            </a:r>
            <a:r>
              <a:rPr lang="bg-BG" dirty="0">
                <a:solidFill>
                  <a:srgbClr val="FFFF00"/>
                </a:solidFill>
                <a:latin typeface="Arial" panose="020B0604020202020204" pitchFamily="34" charset="0"/>
                <a:cs typeface="Arial" panose="020B0604020202020204" pitchFamily="34" charset="0"/>
              </a:rPr>
              <a:t>коментари</a:t>
            </a:r>
            <a:endParaRPr lang="en-US" dirty="0">
              <a:solidFill>
                <a:srgbClr val="FFFF00"/>
              </a:solidFill>
              <a:latin typeface="Arial" panose="020B0604020202020204" pitchFamily="34" charset="0"/>
              <a:cs typeface="Arial" panose="020B0604020202020204" pitchFamily="34" charset="0"/>
            </a:endParaRPr>
          </a:p>
        </p:txBody>
      </p:sp>
      <p:sp>
        <p:nvSpPr>
          <p:cNvPr id="3" name="Text Placeholder 2"/>
          <p:cNvSpPr>
            <a:spLocks noGrp="1"/>
          </p:cNvSpPr>
          <p:nvPr>
            <p:ph type="body" idx="1"/>
          </p:nvPr>
        </p:nvSpPr>
        <p:spPr/>
        <p:txBody>
          <a:bodyPr/>
          <a:lstStyle/>
          <a:p>
            <a:r>
              <a:rPr lang="bg-BG" dirty="0"/>
              <a:t>Коментар на една линия</a:t>
            </a:r>
            <a:endParaRPr lang="en-US"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154954" y="3464519"/>
            <a:ext cx="4085790" cy="923086"/>
          </a:xfrm>
        </p:spPr>
      </p:pic>
      <p:sp>
        <p:nvSpPr>
          <p:cNvPr id="5" name="Text Placeholder 4"/>
          <p:cNvSpPr>
            <a:spLocks noGrp="1"/>
          </p:cNvSpPr>
          <p:nvPr>
            <p:ph type="body" sz="quarter" idx="3"/>
          </p:nvPr>
        </p:nvSpPr>
        <p:spPr>
          <a:xfrm>
            <a:off x="6532562" y="2379306"/>
            <a:ext cx="5659438" cy="800456"/>
          </a:xfrm>
        </p:spPr>
        <p:txBody>
          <a:bodyPr/>
          <a:lstStyle/>
          <a:p>
            <a:r>
              <a:rPr lang="bg-BG" dirty="0"/>
              <a:t>Коментар на множество линии</a:t>
            </a:r>
            <a:endParaRPr lang="en-US" dirty="0"/>
          </a:p>
        </p:txBody>
      </p:sp>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7906884" y="3312801"/>
            <a:ext cx="2726186" cy="2167402"/>
          </a:xfrm>
        </p:spPr>
      </p:pic>
    </p:spTree>
    <p:extLst>
      <p:ext uri="{BB962C8B-B14F-4D97-AF65-F5344CB8AC3E}">
        <p14:creationId xmlns:p14="http://schemas.microsoft.com/office/powerpoint/2010/main" val="26807922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4" name="Rectangle 13">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11CAC6F2-0806-417B-BF5D-5AEF6195F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18" name="Rectangle 17">
            <a:extLst>
              <a:ext uri="{FF2B5EF4-FFF2-40B4-BE49-F238E27FC236}">
                <a16:creationId xmlns:a16="http://schemas.microsoft.com/office/drawing/2014/main" id="{D4723B02-0AAB-4F6E-BA41-8ED99D559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7BCC41A-A76E-6F96-0194-6465D370A7F9}"/>
              </a:ext>
            </a:extLst>
          </p:cNvPr>
          <p:cNvSpPr>
            <a:spLocks noGrp="1"/>
          </p:cNvSpPr>
          <p:nvPr>
            <p:ph type="title"/>
          </p:nvPr>
        </p:nvSpPr>
        <p:spPr>
          <a:xfrm>
            <a:off x="8208399" y="3055528"/>
            <a:ext cx="2802502" cy="746944"/>
          </a:xfrm>
        </p:spPr>
        <p:txBody>
          <a:bodyPr vert="horz" lIns="91440" tIns="45720" rIns="91440" bIns="45720" rtlCol="0" anchor="b">
            <a:normAutofit fontScale="90000"/>
          </a:bodyPr>
          <a:lstStyle/>
          <a:p>
            <a:r>
              <a:rPr lang="en-US" sz="4600" b="0" i="0" kern="1200" dirty="0" err="1">
                <a:solidFill>
                  <a:srgbClr val="EBEBEB"/>
                </a:solidFill>
                <a:latin typeface="Arial" panose="020B0604020202020204" pitchFamily="34" charset="0"/>
                <a:cs typeface="Arial" panose="020B0604020202020204" pitchFamily="34" charset="0"/>
              </a:rPr>
              <a:t>Дебъгване</a:t>
            </a:r>
            <a:endParaRPr lang="en-US" sz="4600" b="0" i="0" kern="1200" dirty="0">
              <a:solidFill>
                <a:srgbClr val="EBEBEB"/>
              </a:solidFill>
              <a:latin typeface="Arial" panose="020B0604020202020204" pitchFamily="34" charset="0"/>
              <a:cs typeface="Arial" panose="020B0604020202020204" pitchFamily="34" charset="0"/>
            </a:endParaRPr>
          </a:p>
        </p:txBody>
      </p:sp>
      <p:pic>
        <p:nvPicPr>
          <p:cNvPr id="9" name="Content Placeholder 8" descr="A screenshot of a computer&#10;&#10;Description automatically generated">
            <a:extLst>
              <a:ext uri="{FF2B5EF4-FFF2-40B4-BE49-F238E27FC236}">
                <a16:creationId xmlns:a16="http://schemas.microsoft.com/office/drawing/2014/main" id="{C84D8087-9EE5-2F02-2335-AC374984368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75196" y="1040175"/>
            <a:ext cx="7397769" cy="4551000"/>
          </a:xfrm>
        </p:spPr>
      </p:pic>
    </p:spTree>
    <p:extLst>
      <p:ext uri="{BB962C8B-B14F-4D97-AF65-F5344CB8AC3E}">
        <p14:creationId xmlns:p14="http://schemas.microsoft.com/office/powerpoint/2010/main" val="14882315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214F0-DE54-DC76-C230-E5DE17D1AA60}"/>
              </a:ext>
            </a:extLst>
          </p:cNvPr>
          <p:cNvSpPr>
            <a:spLocks noGrp="1"/>
          </p:cNvSpPr>
          <p:nvPr>
            <p:ph type="title"/>
          </p:nvPr>
        </p:nvSpPr>
        <p:spPr/>
        <p:txBody>
          <a:bodyPr/>
          <a:lstStyle/>
          <a:p>
            <a:pPr algn="ctr"/>
            <a:r>
              <a:rPr lang="bg-BG" dirty="0">
                <a:latin typeface="Arial" panose="020B0604020202020204" pitchFamily="34" charset="0"/>
                <a:cs typeface="Arial" panose="020B0604020202020204" pitchFamily="34" charset="0"/>
              </a:rPr>
              <a:t>Какво е програмен език?</a:t>
            </a:r>
          </a:p>
        </p:txBody>
      </p:sp>
      <p:sp>
        <p:nvSpPr>
          <p:cNvPr id="3" name="Content Placeholder 2">
            <a:extLst>
              <a:ext uri="{FF2B5EF4-FFF2-40B4-BE49-F238E27FC236}">
                <a16:creationId xmlns:a16="http://schemas.microsoft.com/office/drawing/2014/main" id="{F5769C51-2D07-377D-E106-A70AE4C7CF18}"/>
              </a:ext>
            </a:extLst>
          </p:cNvPr>
          <p:cNvSpPr>
            <a:spLocks noGrp="1"/>
          </p:cNvSpPr>
          <p:nvPr>
            <p:ph idx="1"/>
          </p:nvPr>
        </p:nvSpPr>
        <p:spPr/>
        <p:txBody>
          <a:bodyPr/>
          <a:lstStyle/>
          <a:p>
            <a:r>
              <a:rPr lang="bg-BG" sz="2400" dirty="0">
                <a:latin typeface="Arial" panose="020B0604020202020204" pitchFamily="34" charset="0"/>
                <a:cs typeface="Arial" panose="020B0604020202020204" pitchFamily="34" charset="0"/>
              </a:rPr>
              <a:t>Програмният език е набор от команди, инструкции, които биват използвани за създаването на компютърни програми.</a:t>
            </a:r>
          </a:p>
          <a:p>
            <a:r>
              <a:rPr lang="bg-BG" sz="2400" dirty="0">
                <a:latin typeface="Arial" panose="020B0604020202020204" pitchFamily="34" charset="0"/>
                <a:cs typeface="Arial" panose="020B0604020202020204" pitchFamily="34" charset="0"/>
              </a:rPr>
              <a:t>Програмният език е компютърен език, който се използва от програмистите за комуникация с компютрите. </a:t>
            </a:r>
          </a:p>
          <a:p>
            <a:r>
              <a:rPr lang="bg-BG" sz="2400" dirty="0">
                <a:latin typeface="Arial" panose="020B0604020202020204" pitchFamily="34" charset="0"/>
                <a:cs typeface="Arial" panose="020B0604020202020204" pitchFamily="34" charset="0"/>
              </a:rPr>
              <a:t>Използва се за създаването на различни видове програми.</a:t>
            </a:r>
          </a:p>
          <a:p>
            <a:pPr marL="0" indent="0">
              <a:buNone/>
            </a:pPr>
            <a:endParaRPr lang="bg-B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21697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2" name="Freeform: Shape 11">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4"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E912D4F4-9586-F5DB-63CD-B695DB767A4B}"/>
              </a:ext>
            </a:extLst>
          </p:cNvPr>
          <p:cNvSpPr>
            <a:spLocks noGrp="1"/>
          </p:cNvSpPr>
          <p:nvPr>
            <p:ph type="title"/>
          </p:nvPr>
        </p:nvSpPr>
        <p:spPr>
          <a:xfrm>
            <a:off x="1154955" y="973668"/>
            <a:ext cx="2942210" cy="1020232"/>
          </a:xfrm>
        </p:spPr>
        <p:txBody>
          <a:bodyPr>
            <a:normAutofit/>
          </a:bodyPr>
          <a:lstStyle/>
          <a:p>
            <a:pPr>
              <a:lnSpc>
                <a:spcPct val="90000"/>
              </a:lnSpc>
            </a:pPr>
            <a:r>
              <a:rPr lang="en-US" sz="2800">
                <a:solidFill>
                  <a:srgbClr val="EBEBEB"/>
                </a:solidFill>
                <a:latin typeface="Arial" panose="020B0604020202020204" pitchFamily="34" charset="0"/>
                <a:cs typeface="Arial" panose="020B0604020202020204" pitchFamily="34" charset="0"/>
              </a:rPr>
              <a:t>High-Level </a:t>
            </a:r>
            <a:r>
              <a:rPr lang="bg-BG" sz="2800">
                <a:solidFill>
                  <a:srgbClr val="EBEBEB"/>
                </a:solidFill>
                <a:latin typeface="Arial" panose="020B0604020202020204" pitchFamily="34" charset="0"/>
                <a:cs typeface="Arial" panose="020B0604020202020204" pitchFamily="34" charset="0"/>
              </a:rPr>
              <a:t>и </a:t>
            </a:r>
            <a:r>
              <a:rPr lang="en-US" sz="2800">
                <a:solidFill>
                  <a:srgbClr val="EBEBEB"/>
                </a:solidFill>
                <a:latin typeface="Arial" panose="020B0604020202020204" pitchFamily="34" charset="0"/>
                <a:cs typeface="Arial" panose="020B0604020202020204" pitchFamily="34" charset="0"/>
              </a:rPr>
              <a:t>Low-Level </a:t>
            </a:r>
            <a:r>
              <a:rPr lang="bg-BG" sz="2800">
                <a:solidFill>
                  <a:srgbClr val="EBEBEB"/>
                </a:solidFill>
                <a:latin typeface="Arial" panose="020B0604020202020204" pitchFamily="34" charset="0"/>
                <a:cs typeface="Arial" panose="020B0604020202020204" pitchFamily="34" charset="0"/>
              </a:rPr>
              <a:t>езици</a:t>
            </a:r>
          </a:p>
        </p:txBody>
      </p:sp>
      <p:pic>
        <p:nvPicPr>
          <p:cNvPr id="5" name="Picture 4" descr="Diagram">
            <a:extLst>
              <a:ext uri="{FF2B5EF4-FFF2-40B4-BE49-F238E27FC236}">
                <a16:creationId xmlns:a16="http://schemas.microsoft.com/office/drawing/2014/main" id="{6E4D6D17-96F0-9C7F-32FF-AEC60F06FD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4607" y="1631382"/>
            <a:ext cx="6391533" cy="3595236"/>
          </a:xfrm>
          <a:prstGeom prst="rect">
            <a:avLst/>
          </a:prstGeom>
        </p:spPr>
      </p:pic>
      <p:sp>
        <p:nvSpPr>
          <p:cNvPr id="16" name="Rectangle 15">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Oval 17">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29A0D3D0-B78C-B1FD-AA11-9E8F1121F6AB}"/>
              </a:ext>
            </a:extLst>
          </p:cNvPr>
          <p:cNvSpPr>
            <a:spLocks noGrp="1"/>
          </p:cNvSpPr>
          <p:nvPr>
            <p:ph idx="1"/>
          </p:nvPr>
        </p:nvSpPr>
        <p:spPr>
          <a:xfrm>
            <a:off x="1154955" y="2120900"/>
            <a:ext cx="3133726" cy="3898900"/>
          </a:xfrm>
        </p:spPr>
        <p:txBody>
          <a:bodyPr>
            <a:normAutofit/>
          </a:bodyPr>
          <a:lstStyle/>
          <a:p>
            <a:pPr>
              <a:buClr>
                <a:schemeClr val="tx1"/>
              </a:buClr>
            </a:pPr>
            <a:r>
              <a:rPr lang="bg-BG" sz="1700" dirty="0">
                <a:solidFill>
                  <a:srgbClr val="FFFFFF"/>
                </a:solidFill>
                <a:latin typeface="Arial" panose="020B0604020202020204" pitchFamily="34" charset="0"/>
                <a:cs typeface="Arial" panose="020B0604020202020204" pitchFamily="34" charset="0"/>
              </a:rPr>
              <a:t>Програмните езици се делят на </a:t>
            </a:r>
            <a:r>
              <a:rPr lang="en-US" sz="1700" b="1" dirty="0">
                <a:solidFill>
                  <a:srgbClr val="FFFFFF"/>
                </a:solidFill>
                <a:latin typeface="Arial" panose="020B0604020202020204" pitchFamily="34" charset="0"/>
                <a:cs typeface="Arial" panose="020B0604020202020204" pitchFamily="34" charset="0"/>
              </a:rPr>
              <a:t>High-Level</a:t>
            </a:r>
            <a:r>
              <a:rPr lang="en-US" sz="1700" dirty="0">
                <a:solidFill>
                  <a:srgbClr val="FFFFFF"/>
                </a:solidFill>
                <a:latin typeface="Arial" panose="020B0604020202020204" pitchFamily="34" charset="0"/>
                <a:cs typeface="Arial" panose="020B0604020202020204" pitchFamily="34" charset="0"/>
              </a:rPr>
              <a:t> </a:t>
            </a:r>
            <a:r>
              <a:rPr lang="bg-BG" sz="1700" dirty="0">
                <a:solidFill>
                  <a:srgbClr val="FFFFFF"/>
                </a:solidFill>
                <a:latin typeface="Arial" panose="020B0604020202020204" pitchFamily="34" charset="0"/>
                <a:cs typeface="Arial" panose="020B0604020202020204" pitchFamily="34" charset="0"/>
              </a:rPr>
              <a:t>езици и </a:t>
            </a:r>
            <a:r>
              <a:rPr lang="en-US" sz="1700" b="1" dirty="0">
                <a:solidFill>
                  <a:srgbClr val="FFFFFF"/>
                </a:solidFill>
                <a:latin typeface="Arial" panose="020B0604020202020204" pitchFamily="34" charset="0"/>
                <a:cs typeface="Arial" panose="020B0604020202020204" pitchFamily="34" charset="0"/>
              </a:rPr>
              <a:t>Low-Level</a:t>
            </a:r>
            <a:r>
              <a:rPr lang="en-US" sz="1700" dirty="0">
                <a:solidFill>
                  <a:srgbClr val="FFFFFF"/>
                </a:solidFill>
                <a:latin typeface="Arial" panose="020B0604020202020204" pitchFamily="34" charset="0"/>
                <a:cs typeface="Arial" panose="020B0604020202020204" pitchFamily="34" charset="0"/>
              </a:rPr>
              <a:t> </a:t>
            </a:r>
            <a:r>
              <a:rPr lang="bg-BG" sz="1700" dirty="0">
                <a:solidFill>
                  <a:srgbClr val="FFFFFF"/>
                </a:solidFill>
                <a:latin typeface="Arial" panose="020B0604020202020204" pitchFamily="34" charset="0"/>
                <a:cs typeface="Arial" panose="020B0604020202020204" pitchFamily="34" charset="0"/>
              </a:rPr>
              <a:t>езици.</a:t>
            </a:r>
          </a:p>
          <a:p>
            <a:pPr>
              <a:buClr>
                <a:schemeClr val="tx1"/>
              </a:buClr>
            </a:pPr>
            <a:r>
              <a:rPr lang="en-US" sz="1700" dirty="0">
                <a:solidFill>
                  <a:srgbClr val="FFFFFF"/>
                </a:solidFill>
                <a:latin typeface="Arial" panose="020B0604020202020204" pitchFamily="34" charset="0"/>
                <a:cs typeface="Arial" panose="020B0604020202020204" pitchFamily="34" charset="0"/>
              </a:rPr>
              <a:t>High-Level </a:t>
            </a:r>
            <a:r>
              <a:rPr lang="bg-BG" sz="1700" dirty="0">
                <a:solidFill>
                  <a:srgbClr val="FFFFFF"/>
                </a:solidFill>
                <a:latin typeface="Arial" panose="020B0604020202020204" pitchFamily="34" charset="0"/>
                <a:cs typeface="Arial" panose="020B0604020202020204" pitchFamily="34" charset="0"/>
              </a:rPr>
              <a:t>езиците са близки до английския и използват резервирани думи като </a:t>
            </a:r>
            <a:r>
              <a:rPr lang="en-US" sz="1700" b="1" dirty="0">
                <a:solidFill>
                  <a:srgbClr val="FFFFFF"/>
                </a:solidFill>
                <a:latin typeface="Arial" panose="020B0604020202020204" pitchFamily="34" charset="0"/>
                <a:cs typeface="Arial" panose="020B0604020202020204" pitchFamily="34" charset="0"/>
              </a:rPr>
              <a:t>“function”</a:t>
            </a:r>
            <a:r>
              <a:rPr lang="en-US" sz="1700" dirty="0">
                <a:solidFill>
                  <a:srgbClr val="FFFFFF"/>
                </a:solidFill>
                <a:latin typeface="Arial" panose="020B0604020202020204" pitchFamily="34" charset="0"/>
                <a:cs typeface="Arial" panose="020B0604020202020204" pitchFamily="34" charset="0"/>
              </a:rPr>
              <a:t>, </a:t>
            </a:r>
            <a:r>
              <a:rPr lang="en-US" sz="1700" b="1" dirty="0">
                <a:solidFill>
                  <a:srgbClr val="FFFFFF"/>
                </a:solidFill>
                <a:latin typeface="Arial" panose="020B0604020202020204" pitchFamily="34" charset="0"/>
                <a:cs typeface="Arial" panose="020B0604020202020204" pitchFamily="34" charset="0"/>
              </a:rPr>
              <a:t>“if”, “else”</a:t>
            </a:r>
            <a:r>
              <a:rPr lang="en-US" sz="1700" dirty="0">
                <a:solidFill>
                  <a:srgbClr val="FFFFFF"/>
                </a:solidFill>
                <a:latin typeface="Arial" panose="020B0604020202020204" pitchFamily="34" charset="0"/>
                <a:cs typeface="Arial" panose="020B0604020202020204" pitchFamily="34" charset="0"/>
              </a:rPr>
              <a:t>, </a:t>
            </a:r>
            <a:r>
              <a:rPr lang="en-US" sz="1700" b="1" dirty="0">
                <a:solidFill>
                  <a:srgbClr val="FFFFFF"/>
                </a:solidFill>
                <a:latin typeface="Arial" panose="020B0604020202020204" pitchFamily="34" charset="0"/>
                <a:cs typeface="Arial" panose="020B0604020202020204" pitchFamily="34" charset="0"/>
              </a:rPr>
              <a:t>“while”</a:t>
            </a:r>
            <a:r>
              <a:rPr lang="en-US" sz="1700" dirty="0">
                <a:solidFill>
                  <a:srgbClr val="FFFFFF"/>
                </a:solidFill>
                <a:latin typeface="Arial" panose="020B0604020202020204" pitchFamily="34" charset="0"/>
                <a:cs typeface="Arial" panose="020B0604020202020204" pitchFamily="34" charset="0"/>
              </a:rPr>
              <a:t>, </a:t>
            </a:r>
            <a:r>
              <a:rPr lang="en-US" sz="1700" b="1" dirty="0">
                <a:solidFill>
                  <a:srgbClr val="FFFFFF"/>
                </a:solidFill>
                <a:latin typeface="Arial" panose="020B0604020202020204" pitchFamily="34" charset="0"/>
                <a:cs typeface="Arial" panose="020B0604020202020204" pitchFamily="34" charset="0"/>
              </a:rPr>
              <a:t>“for” </a:t>
            </a:r>
            <a:r>
              <a:rPr lang="bg-BG" sz="1700" dirty="0">
                <a:solidFill>
                  <a:srgbClr val="FFFFFF"/>
                </a:solidFill>
                <a:latin typeface="Arial" panose="020B0604020202020204" pitchFamily="34" charset="0"/>
                <a:cs typeface="Arial" panose="020B0604020202020204" pitchFamily="34" charset="0"/>
              </a:rPr>
              <a:t>и т.н.</a:t>
            </a:r>
          </a:p>
          <a:p>
            <a:pPr>
              <a:buClr>
                <a:schemeClr val="tx1"/>
              </a:buClr>
            </a:pPr>
            <a:r>
              <a:rPr lang="en-US" sz="1700" dirty="0">
                <a:solidFill>
                  <a:srgbClr val="FFFFFF"/>
                </a:solidFill>
                <a:latin typeface="Arial" panose="020B0604020202020204" pitchFamily="34" charset="0"/>
                <a:cs typeface="Arial" panose="020B0604020202020204" pitchFamily="34" charset="0"/>
              </a:rPr>
              <a:t>C# </a:t>
            </a:r>
            <a:r>
              <a:rPr lang="bg-BG" sz="1700" dirty="0">
                <a:solidFill>
                  <a:srgbClr val="FFFFFF"/>
                </a:solidFill>
                <a:latin typeface="Arial" panose="020B0604020202020204" pitchFamily="34" charset="0"/>
                <a:cs typeface="Arial" panose="020B0604020202020204" pitchFamily="34" charset="0"/>
              </a:rPr>
              <a:t>е пример за език от високо ниво (</a:t>
            </a:r>
            <a:r>
              <a:rPr lang="en-US" sz="1700" dirty="0">
                <a:solidFill>
                  <a:srgbClr val="FFFFFF"/>
                </a:solidFill>
                <a:latin typeface="Arial" panose="020B0604020202020204" pitchFamily="34" charset="0"/>
                <a:cs typeface="Arial" panose="020B0604020202020204" pitchFamily="34" charset="0"/>
              </a:rPr>
              <a:t>High-Level</a:t>
            </a:r>
            <a:r>
              <a:rPr lang="bg-BG" sz="1700" dirty="0">
                <a:solidFill>
                  <a:srgbClr val="FFFFFF"/>
                </a:solidFill>
                <a:latin typeface="Arial" panose="020B0604020202020204" pitchFamily="34" charset="0"/>
                <a:cs typeface="Arial" panose="020B0604020202020204" pitchFamily="34" charset="0"/>
              </a:rPr>
              <a:t>)</a:t>
            </a:r>
            <a:r>
              <a:rPr lang="en-US" sz="1700" dirty="0">
                <a:solidFill>
                  <a:srgbClr val="FFFFFF"/>
                </a:solidFill>
                <a:latin typeface="Arial" panose="020B0604020202020204" pitchFamily="34" charset="0"/>
                <a:cs typeface="Arial" panose="020B0604020202020204" pitchFamily="34" charset="0"/>
              </a:rPr>
              <a:t>. </a:t>
            </a:r>
            <a:r>
              <a:rPr lang="bg-BG" sz="1700" dirty="0">
                <a:solidFill>
                  <a:srgbClr val="FFFFFF"/>
                </a:solidFill>
                <a:latin typeface="Arial" panose="020B0604020202020204" pitchFamily="34" charset="0"/>
                <a:cs typeface="Arial" panose="020B0604020202020204" pitchFamily="34" charset="0"/>
              </a:rPr>
              <a:t>Други такива са </a:t>
            </a:r>
            <a:r>
              <a:rPr lang="en-US" sz="1700" dirty="0">
                <a:solidFill>
                  <a:srgbClr val="FFFFFF"/>
                </a:solidFill>
                <a:latin typeface="Arial" panose="020B0604020202020204" pitchFamily="34" charset="0"/>
                <a:cs typeface="Arial" panose="020B0604020202020204" pitchFamily="34" charset="0"/>
              </a:rPr>
              <a:t>Java, JavaScript</a:t>
            </a:r>
            <a:r>
              <a:rPr lang="bg-BG" sz="1700" dirty="0">
                <a:solidFill>
                  <a:srgbClr val="FFFFFF"/>
                </a:solidFill>
                <a:latin typeface="Arial" panose="020B0604020202020204" pitchFamily="34" charset="0"/>
                <a:cs typeface="Arial" panose="020B0604020202020204" pitchFamily="34" charset="0"/>
              </a:rPr>
              <a:t>, </a:t>
            </a:r>
            <a:r>
              <a:rPr lang="en-US" sz="1700" dirty="0">
                <a:solidFill>
                  <a:srgbClr val="FFFFFF"/>
                </a:solidFill>
                <a:latin typeface="Arial" panose="020B0604020202020204" pitchFamily="34" charset="0"/>
                <a:cs typeface="Arial" panose="020B0604020202020204" pitchFamily="34" charset="0"/>
              </a:rPr>
              <a:t>PHP</a:t>
            </a:r>
            <a:r>
              <a:rPr lang="bg-BG" sz="1700" dirty="0">
                <a:solidFill>
                  <a:srgbClr val="FFFFFF"/>
                </a:solidFill>
                <a:latin typeface="Arial" panose="020B0604020202020204" pitchFamily="34" charset="0"/>
                <a:cs typeface="Arial" panose="020B0604020202020204" pitchFamily="34" charset="0"/>
              </a:rPr>
              <a:t> и др.</a:t>
            </a:r>
          </a:p>
        </p:txBody>
      </p:sp>
      <p:sp>
        <p:nvSpPr>
          <p:cNvPr id="22"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Tree>
    <p:extLst>
      <p:ext uri="{BB962C8B-B14F-4D97-AF65-F5344CB8AC3E}">
        <p14:creationId xmlns:p14="http://schemas.microsoft.com/office/powerpoint/2010/main" val="3551500247"/>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1FFF1-79E2-9644-DA71-B387B30E6631}"/>
              </a:ext>
            </a:extLst>
          </p:cNvPr>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Low level </a:t>
            </a:r>
            <a:r>
              <a:rPr lang="bg-BG" dirty="0">
                <a:latin typeface="Arial" panose="020B0604020202020204" pitchFamily="34" charset="0"/>
                <a:cs typeface="Arial" panose="020B0604020202020204" pitchFamily="34" charset="0"/>
              </a:rPr>
              <a:t>език</a:t>
            </a:r>
          </a:p>
        </p:txBody>
      </p:sp>
      <p:pic>
        <p:nvPicPr>
          <p:cNvPr id="5" name="Content Placeholder 4" descr="Diagram&#10;&#10;Description automatically generated">
            <a:extLst>
              <a:ext uri="{FF2B5EF4-FFF2-40B4-BE49-F238E27FC236}">
                <a16:creationId xmlns:a16="http://schemas.microsoft.com/office/drawing/2014/main" id="{36843C8E-CCF6-F31A-83B8-34734EFEFB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9305" y="2711400"/>
            <a:ext cx="8761413" cy="3353091"/>
          </a:xfrm>
        </p:spPr>
      </p:pic>
    </p:spTree>
    <p:extLst>
      <p:ext uri="{BB962C8B-B14F-4D97-AF65-F5344CB8AC3E}">
        <p14:creationId xmlns:p14="http://schemas.microsoft.com/office/powerpoint/2010/main" val="2550846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bg-BG" dirty="0">
                <a:latin typeface="Arial" panose="020B0604020202020204" pitchFamily="34" charset="0"/>
                <a:cs typeface="Arial" panose="020B0604020202020204" pitchFamily="34" charset="0"/>
              </a:rPr>
              <a:t>Какво е </a:t>
            </a:r>
            <a:r>
              <a:rPr lang="en-US" dirty="0">
                <a:solidFill>
                  <a:srgbClr val="FFFF00"/>
                </a:solidFill>
                <a:latin typeface="Arial" panose="020B0604020202020204" pitchFamily="34" charset="0"/>
                <a:cs typeface="Arial" panose="020B0604020202020204" pitchFamily="34" charset="0"/>
              </a:rPr>
              <a:t>C#</a:t>
            </a:r>
            <a:r>
              <a:rPr lang="en-US" dirty="0">
                <a:latin typeface="Arial" panose="020B0604020202020204" pitchFamily="34" charset="0"/>
                <a:cs typeface="Arial" panose="020B0604020202020204" pitchFamily="34" charset="0"/>
              </a:rPr>
              <a:t>?</a:t>
            </a:r>
          </a:p>
        </p:txBody>
      </p:sp>
      <p:sp>
        <p:nvSpPr>
          <p:cNvPr id="7" name="Content Placeholder 3"/>
          <p:cNvSpPr>
            <a:spLocks noGrp="1"/>
          </p:cNvSpPr>
          <p:nvPr>
            <p:ph sz="half" idx="2"/>
          </p:nvPr>
        </p:nvSpPr>
        <p:spPr>
          <a:xfrm>
            <a:off x="6196902" y="2327563"/>
            <a:ext cx="4535753" cy="4054763"/>
          </a:xfrm>
        </p:spPr>
        <p:txBody>
          <a:bodyPr>
            <a:normAutofit/>
          </a:bodyPr>
          <a:lstStyle/>
          <a:p>
            <a:pPr marL="0" indent="0">
              <a:buNone/>
            </a:pPr>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p>
          <a:p>
            <a:endParaRPr lang="en-US" dirty="0"/>
          </a:p>
        </p:txBody>
      </p:sp>
      <p:sp>
        <p:nvSpPr>
          <p:cNvPr id="4" name="Content Placeholder 3"/>
          <p:cNvSpPr>
            <a:spLocks noGrp="1"/>
          </p:cNvSpPr>
          <p:nvPr>
            <p:ph sz="half" idx="2"/>
          </p:nvPr>
        </p:nvSpPr>
        <p:spPr>
          <a:xfrm>
            <a:off x="782192" y="2781300"/>
            <a:ext cx="10927726" cy="3703476"/>
          </a:xfrm>
        </p:spPr>
        <p:txBody>
          <a:bodyPr>
            <a:normAutofit/>
          </a:bodyPr>
          <a:lstStyle/>
          <a:p>
            <a:r>
              <a:rPr lang="en-US" sz="2000" dirty="0">
                <a:latin typeface="Arial" panose="020B0604020202020204" pitchFamily="34" charset="0"/>
                <a:cs typeface="Arial" panose="020B0604020202020204" pitchFamily="34" charset="0"/>
              </a:rPr>
              <a:t>C# </a:t>
            </a:r>
            <a:r>
              <a:rPr lang="bg-BG" sz="2000" dirty="0">
                <a:latin typeface="Arial" panose="020B0604020202020204" pitchFamily="34" charset="0"/>
                <a:cs typeface="Arial" panose="020B0604020202020204" pitchFamily="34" charset="0"/>
              </a:rPr>
              <a:t>е проектиран от Андерс Хейлсберг от</a:t>
            </a:r>
            <a:r>
              <a:rPr lang="en-US" sz="2000" dirty="0">
                <a:latin typeface="Arial" panose="020B0604020202020204" pitchFamily="34" charset="0"/>
                <a:cs typeface="Arial" panose="020B0604020202020204" pitchFamily="34" charset="0"/>
              </a:rPr>
              <a:t> Microsoft </a:t>
            </a:r>
            <a:r>
              <a:rPr lang="bg-BG" sz="2000" dirty="0">
                <a:latin typeface="Arial" panose="020B0604020202020204" pitchFamily="34" charset="0"/>
                <a:cs typeface="Arial" panose="020B0604020202020204" pitchFamily="34" charset="0"/>
              </a:rPr>
              <a:t>през</a:t>
            </a:r>
            <a:r>
              <a:rPr lang="en-US" sz="2000" dirty="0">
                <a:latin typeface="Arial" panose="020B0604020202020204" pitchFamily="34" charset="0"/>
                <a:cs typeface="Arial" panose="020B0604020202020204" pitchFamily="34" charset="0"/>
              </a:rPr>
              <a:t> 2000</a:t>
            </a:r>
            <a:r>
              <a:rPr lang="bg-BG" sz="2000" dirty="0">
                <a:latin typeface="Arial" panose="020B0604020202020204" pitchFamily="34" charset="0"/>
                <a:cs typeface="Arial" panose="020B0604020202020204" pitchFamily="34" charset="0"/>
              </a:rPr>
              <a:t> год.</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C# </a:t>
            </a:r>
            <a:r>
              <a:rPr lang="bg-BG" sz="2000" dirty="0">
                <a:latin typeface="Arial" panose="020B0604020202020204" pitchFamily="34" charset="0"/>
                <a:cs typeface="Arial" panose="020B0604020202020204" pitchFamily="34" charset="0"/>
              </a:rPr>
              <a:t>е</a:t>
            </a:r>
            <a:r>
              <a:rPr lang="en-US" sz="2000" dirty="0">
                <a:latin typeface="Arial" panose="020B0604020202020204" pitchFamily="34" charset="0"/>
                <a:cs typeface="Arial" panose="020B0604020202020204" pitchFamily="34" charset="0"/>
              </a:rPr>
              <a:t> </a:t>
            </a:r>
            <a:r>
              <a:rPr lang="bg-BG" sz="2000" dirty="0">
                <a:latin typeface="Arial" panose="020B0604020202020204" pitchFamily="34" charset="0"/>
                <a:cs typeface="Arial" panose="020B0604020202020204" pitchFamily="34" charset="0"/>
              </a:rPr>
              <a:t>програмен език</a:t>
            </a:r>
            <a:r>
              <a:rPr lang="en-US" sz="2000" dirty="0">
                <a:latin typeface="Arial" panose="020B0604020202020204" pitchFamily="34" charset="0"/>
                <a:cs typeface="Arial" panose="020B0604020202020204" pitchFamily="34" charset="0"/>
              </a:rPr>
              <a:t> </a:t>
            </a:r>
            <a:r>
              <a:rPr lang="bg-BG" sz="2000" dirty="0">
                <a:latin typeface="Arial" panose="020B0604020202020204" pitchFamily="34" charset="0"/>
                <a:cs typeface="Arial" panose="020B0604020202020204" pitchFamily="34" charset="0"/>
              </a:rPr>
              <a:t>с общо предназначение</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C# </a:t>
            </a:r>
            <a:r>
              <a:rPr lang="bg-BG" sz="2000" dirty="0">
                <a:latin typeface="Arial" panose="020B0604020202020204" pitchFamily="34" charset="0"/>
                <a:cs typeface="Arial" panose="020B0604020202020204" pitchFamily="34" charset="0"/>
              </a:rPr>
              <a:t>е обектно-ориентиран </a:t>
            </a:r>
            <a:r>
              <a:rPr lang="en-US" sz="2000" dirty="0">
                <a:latin typeface="Arial" panose="020B0604020202020204" pitchFamily="34" charset="0"/>
                <a:cs typeface="Arial" panose="020B0604020202020204" pitchFamily="34" charset="0"/>
              </a:rPr>
              <a:t>(</a:t>
            </a:r>
            <a:r>
              <a:rPr lang="bg-BG" sz="2000" dirty="0">
                <a:latin typeface="Arial" panose="020B0604020202020204" pitchFamily="34" charset="0"/>
                <a:cs typeface="Arial" panose="020B0604020202020204" pitchFamily="34" charset="0"/>
              </a:rPr>
              <a:t>клас-базиран</a:t>
            </a:r>
            <a:r>
              <a:rPr lang="en-US" sz="2000" dirty="0">
                <a:latin typeface="Arial" panose="020B0604020202020204" pitchFamily="34" charset="0"/>
                <a:cs typeface="Arial" panose="020B0604020202020204" pitchFamily="34" charset="0"/>
              </a:rPr>
              <a:t>) </a:t>
            </a:r>
            <a:r>
              <a:rPr lang="bg-BG" sz="2000" dirty="0">
                <a:latin typeface="Arial" panose="020B0604020202020204" pitchFamily="34" charset="0"/>
                <a:cs typeface="Arial" panose="020B0604020202020204" pitchFamily="34" charset="0"/>
              </a:rPr>
              <a:t>програмен език</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C# </a:t>
            </a:r>
            <a:r>
              <a:rPr lang="bg-BG" sz="2000" dirty="0">
                <a:latin typeface="Arial" panose="020B0604020202020204" pitchFamily="34" charset="0"/>
                <a:cs typeface="Arial" panose="020B0604020202020204" pitchFamily="34" charset="0"/>
              </a:rPr>
              <a:t>се използва върху </a:t>
            </a:r>
            <a:r>
              <a:rPr lang="en-US" sz="2000" dirty="0">
                <a:latin typeface="Arial" panose="020B0604020202020204" pitchFamily="34" charset="0"/>
                <a:cs typeface="Arial" panose="020B0604020202020204" pitchFamily="34" charset="0"/>
              </a:rPr>
              <a:t>.NET </a:t>
            </a:r>
            <a:r>
              <a:rPr lang="bg-BG" sz="2000" dirty="0">
                <a:latin typeface="Arial" panose="020B0604020202020204" pitchFamily="34" charset="0"/>
                <a:cs typeface="Arial" panose="020B0604020202020204" pitchFamily="34" charset="0"/>
              </a:rPr>
              <a:t>платформата</a:t>
            </a:r>
            <a:r>
              <a:rPr lang="en-US" sz="2000" dirty="0">
                <a:latin typeface="Arial" panose="020B0604020202020204" pitchFamily="34" charset="0"/>
                <a:cs typeface="Arial" panose="020B0604020202020204" pitchFamily="34" charset="0"/>
              </a:rPr>
              <a:t> /.NET 6 </a:t>
            </a:r>
            <a:r>
              <a:rPr lang="bg-BG" sz="2000" dirty="0">
                <a:latin typeface="Arial" panose="020B0604020202020204" pitchFamily="34" charset="0"/>
                <a:cs typeface="Arial" panose="020B0604020202020204" pitchFamily="34" charset="0"/>
              </a:rPr>
              <a:t>е последната версия</a:t>
            </a:r>
            <a:r>
              <a:rPr lang="en-US" sz="2000" dirty="0">
                <a:latin typeface="Arial" panose="020B0604020202020204" pitchFamily="34" charset="0"/>
                <a:cs typeface="Arial" panose="020B0604020202020204" pitchFamily="34" charset="0"/>
              </a:rPr>
              <a:t>/</a:t>
            </a:r>
          </a:p>
          <a:p>
            <a:r>
              <a:rPr lang="en-US" sz="2000" dirty="0">
                <a:latin typeface="Arial" panose="020B0604020202020204" pitchFamily="34" charset="0"/>
                <a:cs typeface="Arial" panose="020B0604020202020204" pitchFamily="34" charset="0"/>
              </a:rPr>
              <a:t>C# </a:t>
            </a:r>
            <a:r>
              <a:rPr lang="bg-BG" sz="2000" dirty="0">
                <a:latin typeface="Arial" panose="020B0604020202020204" pitchFamily="34" charset="0"/>
                <a:cs typeface="Arial" panose="020B0604020202020204" pitchFamily="34" charset="0"/>
              </a:rPr>
              <a:t>може да бъде използван за писане на </a:t>
            </a:r>
            <a:r>
              <a:rPr lang="en-US" sz="2000" dirty="0">
                <a:latin typeface="Arial" panose="020B0604020202020204" pitchFamily="34" charset="0"/>
                <a:cs typeface="Arial" panose="020B0604020202020204" pitchFamily="34" charset="0"/>
              </a:rPr>
              <a:t>Console, Desktop, Widows Services, Web </a:t>
            </a:r>
            <a:r>
              <a:rPr lang="bg-BG" sz="2000" dirty="0">
                <a:latin typeface="Arial" panose="020B0604020202020204" pitchFamily="34" charset="0"/>
                <a:cs typeface="Arial" panose="020B0604020202020204" pitchFamily="34" charset="0"/>
              </a:rPr>
              <a:t>приложения</a:t>
            </a:r>
            <a:r>
              <a:rPr lang="en-US" sz="2000" dirty="0">
                <a:latin typeface="Arial" panose="020B0604020202020204" pitchFamily="34" charset="0"/>
                <a:cs typeface="Arial" panose="020B0604020202020204" pitchFamily="34" charset="0"/>
              </a:rPr>
              <a:t>, Mobile </a:t>
            </a:r>
            <a:r>
              <a:rPr lang="bg-BG" sz="2000" dirty="0">
                <a:latin typeface="Arial" panose="020B0604020202020204" pitchFamily="34" charset="0"/>
                <a:cs typeface="Arial" panose="020B0604020202020204" pitchFamily="34" charset="0"/>
              </a:rPr>
              <a:t>приложения</a:t>
            </a:r>
            <a:r>
              <a:rPr lang="en-US" sz="2000" dirty="0">
                <a:latin typeface="Arial" panose="020B0604020202020204" pitchFamily="34" charset="0"/>
                <a:cs typeface="Arial" panose="020B0604020202020204" pitchFamily="34" charset="0"/>
              </a:rPr>
              <a:t>, Games </a:t>
            </a:r>
            <a:r>
              <a:rPr lang="bg-BG" sz="2000" dirty="0">
                <a:latin typeface="Arial" panose="020B0604020202020204" pitchFamily="34" charset="0"/>
                <a:cs typeface="Arial" panose="020B0604020202020204" pitchFamily="34" charset="0"/>
              </a:rPr>
              <a:t>и</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IoT</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C# </a:t>
            </a:r>
            <a:r>
              <a:rPr lang="bg-BG" sz="2000" dirty="0">
                <a:latin typeface="Arial" panose="020B0604020202020204" pitchFamily="34" charset="0"/>
                <a:cs typeface="Arial" panose="020B0604020202020204" pitchFamily="34" charset="0"/>
              </a:rPr>
              <a:t>и</a:t>
            </a:r>
            <a:r>
              <a:rPr lang="en-US" sz="2000" dirty="0">
                <a:latin typeface="Arial" panose="020B0604020202020204" pitchFamily="34" charset="0"/>
                <a:cs typeface="Arial" panose="020B0604020202020204" pitchFamily="34" charset="0"/>
              </a:rPr>
              <a:t> Microsoft </a:t>
            </a:r>
            <a:r>
              <a:rPr lang="bg-BG" sz="2000" dirty="0">
                <a:latin typeface="Arial" panose="020B0604020202020204" pitchFamily="34" charset="0"/>
                <a:cs typeface="Arial" panose="020B0604020202020204" pitchFamily="34" charset="0"/>
              </a:rPr>
              <a:t>документациите</a:t>
            </a:r>
            <a:r>
              <a:rPr lang="en-US" sz="2000" dirty="0">
                <a:latin typeface="Arial" panose="020B0604020202020204" pitchFamily="34" charset="0"/>
                <a:cs typeface="Arial" panose="020B0604020202020204" pitchFamily="34" charset="0"/>
              </a:rPr>
              <a:t> </a:t>
            </a:r>
            <a:r>
              <a:rPr lang="bg-BG" sz="2000" dirty="0">
                <a:latin typeface="Arial" panose="020B0604020202020204" pitchFamily="34" charset="0"/>
                <a:cs typeface="Arial" panose="020B0604020202020204" pitchFamily="34" charset="0"/>
              </a:rPr>
              <a:t>са много информативни и добре структурирани</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C# </a:t>
            </a:r>
            <a:r>
              <a:rPr lang="bg-BG" sz="2000" dirty="0">
                <a:latin typeface="Arial" panose="020B0604020202020204" pitchFamily="34" charset="0"/>
                <a:cs typeface="Arial" panose="020B0604020202020204" pitchFamily="34" charset="0"/>
              </a:rPr>
              <a:t>документация</a:t>
            </a:r>
            <a:r>
              <a:rPr lang="en-US" sz="2000" dirty="0">
                <a:latin typeface="Arial" panose="020B0604020202020204" pitchFamily="34" charset="0"/>
                <a:cs typeface="Arial" panose="020B0604020202020204" pitchFamily="34" charset="0"/>
              </a:rPr>
              <a:t>: </a:t>
            </a:r>
            <a:r>
              <a:rPr lang="en-US" sz="2000" dirty="0">
                <a:solidFill>
                  <a:srgbClr val="0070C0"/>
                </a:solidFill>
                <a:latin typeface="Arial" panose="020B0604020202020204" pitchFamily="34" charset="0"/>
                <a:cs typeface="Arial" panose="020B0604020202020204" pitchFamily="34" charset="0"/>
              </a:rPr>
              <a:t>https://docs.microsoft.com/en-us/dotnet/csharp/</a:t>
            </a: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p>
          <a:p>
            <a:endParaRPr lang="en-US" dirty="0"/>
          </a:p>
        </p:txBody>
      </p:sp>
    </p:spTree>
    <p:extLst>
      <p:ext uri="{BB962C8B-B14F-4D97-AF65-F5344CB8AC3E}">
        <p14:creationId xmlns:p14="http://schemas.microsoft.com/office/powerpoint/2010/main" val="927372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bg-BG" dirty="0">
                <a:latin typeface="Arial" panose="020B0604020202020204" pitchFamily="34" charset="0"/>
                <a:cs typeface="Arial" panose="020B0604020202020204" pitchFamily="34" charset="0"/>
              </a:rPr>
              <a:t>Какво е </a:t>
            </a:r>
            <a:r>
              <a:rPr lang="bg-BG" dirty="0">
                <a:solidFill>
                  <a:srgbClr val="FFFF00"/>
                </a:solidFill>
                <a:latin typeface="Arial" panose="020B0604020202020204" pitchFamily="34" charset="0"/>
                <a:cs typeface="Arial" panose="020B0604020202020204" pitchFamily="34" charset="0"/>
              </a:rPr>
              <a:t>компилатор</a:t>
            </a:r>
            <a:r>
              <a:rPr lang="en-US" dirty="0">
                <a:latin typeface="Arial" panose="020B0604020202020204" pitchFamily="34" charset="0"/>
                <a:cs typeface="Arial" panose="020B0604020202020204" pitchFamily="34" charset="0"/>
              </a:rPr>
              <a:t>?</a:t>
            </a:r>
          </a:p>
        </p:txBody>
      </p:sp>
      <p:sp>
        <p:nvSpPr>
          <p:cNvPr id="3" name="Content Placeholder 2"/>
          <p:cNvSpPr>
            <a:spLocks noGrp="1"/>
          </p:cNvSpPr>
          <p:nvPr>
            <p:ph idx="1"/>
          </p:nvPr>
        </p:nvSpPr>
        <p:spPr>
          <a:xfrm>
            <a:off x="1546839" y="2603499"/>
            <a:ext cx="8825659" cy="4021235"/>
          </a:xfrm>
        </p:spPr>
        <p:txBody>
          <a:bodyPr/>
          <a:lstStyle/>
          <a:p>
            <a:r>
              <a:rPr lang="bg-BG" b="1" dirty="0">
                <a:latin typeface="Arial" panose="020B0604020202020204" pitchFamily="34" charset="0"/>
                <a:cs typeface="Arial" panose="020B0604020202020204" pitchFamily="34" charset="0"/>
              </a:rPr>
              <a:t>Компилаторът</a:t>
            </a:r>
            <a:r>
              <a:rPr lang="bg-BG" dirty="0">
                <a:latin typeface="Arial" panose="020B0604020202020204" pitchFamily="34" charset="0"/>
                <a:cs typeface="Arial" panose="020B0604020202020204" pitchFamily="34" charset="0"/>
              </a:rPr>
              <a:t> е специална компютърна програма, която транслира нашият програмен код в машинен код или байткод. Сорс кодът на програмата ни е написан най-често на програмен език от високо ниво, който е разбираем за човек, като </a:t>
            </a:r>
            <a:r>
              <a:rPr lang="en-US" b="1" dirty="0">
                <a:latin typeface="Arial" panose="020B0604020202020204" pitchFamily="34" charset="0"/>
                <a:cs typeface="Arial" panose="020B0604020202020204" pitchFamily="34" charset="0"/>
              </a:rPr>
              <a:t>C#</a:t>
            </a: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Java</a:t>
            </a: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C++ </a:t>
            </a:r>
            <a:r>
              <a:rPr lang="bg-BG" dirty="0">
                <a:latin typeface="Arial" panose="020B0604020202020204" pitchFamily="34" charset="0"/>
                <a:cs typeface="Arial" panose="020B0604020202020204" pitchFamily="34" charset="0"/>
              </a:rPr>
              <a:t>и т.н.</a:t>
            </a:r>
            <a:endParaRPr lang="en-US" dirty="0">
              <a:latin typeface="Arial" panose="020B0604020202020204" pitchFamily="34" charset="0"/>
              <a:cs typeface="Arial" panose="020B0604020202020204" pitchFamily="34" charset="0"/>
            </a:endParaRPr>
          </a:p>
        </p:txBody>
      </p:sp>
      <p:pic>
        <p:nvPicPr>
          <p:cNvPr id="5" name="Picture 4" descr="Diagram&#10;&#10;Description automatically generated">
            <a:extLst>
              <a:ext uri="{FF2B5EF4-FFF2-40B4-BE49-F238E27FC236}">
                <a16:creationId xmlns:a16="http://schemas.microsoft.com/office/drawing/2014/main" id="{B99524D5-27BE-47E5-7173-346345C08C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9502" y="3966465"/>
            <a:ext cx="8522824" cy="2563378"/>
          </a:xfrm>
          <a:prstGeom prst="rect">
            <a:avLst/>
          </a:prstGeom>
        </p:spPr>
      </p:pic>
    </p:spTree>
    <p:extLst>
      <p:ext uri="{BB962C8B-B14F-4D97-AF65-F5344CB8AC3E}">
        <p14:creationId xmlns:p14="http://schemas.microsoft.com/office/powerpoint/2010/main" val="5256793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0</TotalTime>
  <Words>1562</Words>
  <Application>Microsoft Office PowerPoint</Application>
  <PresentationFormat>Widescreen</PresentationFormat>
  <Paragraphs>206</Paragraphs>
  <Slides>48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Arial</vt:lpstr>
      <vt:lpstr>Calibri</vt:lpstr>
      <vt:lpstr>Cascadia Mono</vt:lpstr>
      <vt:lpstr>Century Gothic</vt:lpstr>
      <vt:lpstr>Wingdings 3</vt:lpstr>
      <vt:lpstr>Ion Boardroom</vt:lpstr>
      <vt:lpstr>C# Basics</vt:lpstr>
      <vt:lpstr>Какво ще научим?</vt:lpstr>
      <vt:lpstr>Какво означава “да програмираме”?</vt:lpstr>
      <vt:lpstr>Какво разбира машината ни?</vt:lpstr>
      <vt:lpstr>Какво е програмен език?</vt:lpstr>
      <vt:lpstr>High-Level и Low-Level езици</vt:lpstr>
      <vt:lpstr>Low level език</vt:lpstr>
      <vt:lpstr>Какво е C#?</vt:lpstr>
      <vt:lpstr>Какво е компилатор?</vt:lpstr>
      <vt:lpstr>Какво е компилаторът в C#?</vt:lpstr>
      <vt:lpstr>Compile-time срещу Runtime</vt:lpstr>
      <vt:lpstr>Какво е програмна библиотека (.DLL)?</vt:lpstr>
      <vt:lpstr>Какво е .NET?</vt:lpstr>
      <vt:lpstr>.NET = Екосистемата</vt:lpstr>
      <vt:lpstr>Какво ни дава CLR?</vt:lpstr>
      <vt:lpstr>.NET архитектура</vt:lpstr>
      <vt:lpstr>C# не е .NET!</vt:lpstr>
      <vt:lpstr>.NET платформата /цял нов свят/</vt:lpstr>
      <vt:lpstr>Какво е IDE?</vt:lpstr>
      <vt:lpstr>Visual Studio 2022 /инсталация/</vt:lpstr>
      <vt:lpstr>Създаване на C# проект</vt:lpstr>
      <vt:lpstr>Създаване на C# проект (I част)</vt:lpstr>
      <vt:lpstr>Създаване на C# проект (II част)</vt:lpstr>
      <vt:lpstr>Изглед от проекта</vt:lpstr>
      <vt:lpstr>PowerPoint Presentation</vt:lpstr>
      <vt:lpstr>Къде пишем нашият код?</vt:lpstr>
      <vt:lpstr>Архитектура на .NET приложенията</vt:lpstr>
      <vt:lpstr>Какво е клас?</vt:lpstr>
      <vt:lpstr>Какво е променлива?</vt:lpstr>
      <vt:lpstr>C# променливи (variables)</vt:lpstr>
      <vt:lpstr>Какво е константа?</vt:lpstr>
      <vt:lpstr>C# константи</vt:lpstr>
      <vt:lpstr>Типове данни в C# </vt:lpstr>
      <vt:lpstr>Конвертиране от един тип в друг</vt:lpstr>
      <vt:lpstr>Оператори в C#</vt:lpstr>
      <vt:lpstr>C# Console Input/Output</vt:lpstr>
      <vt:lpstr>Форматиране на string</vt:lpstr>
      <vt:lpstr>Приоритет на операторите</vt:lpstr>
      <vt:lpstr>Условна логика (if/else if/else)</vt:lpstr>
      <vt:lpstr>Switch/case логика</vt:lpstr>
      <vt:lpstr>Цикли (for цикъл)</vt:lpstr>
      <vt:lpstr>Цикли (while цикъл)</vt:lpstr>
      <vt:lpstr>Цикли (do/while цикъл)</vt:lpstr>
      <vt:lpstr>Цикли (вложени for цикли)</vt:lpstr>
      <vt:lpstr>Използване на “break”</vt:lpstr>
      <vt:lpstr>Използване на “continue”</vt:lpstr>
      <vt:lpstr>C# коментари</vt:lpstr>
      <vt:lpstr>Дебъгване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Basics</dc:title>
  <dc:creator>Велизар Герасимов</dc:creator>
  <cp:lastModifiedBy>Gerasimov, Velizar</cp:lastModifiedBy>
  <cp:revision>649</cp:revision>
  <dcterms:created xsi:type="dcterms:W3CDTF">2022-05-13T20:04:37Z</dcterms:created>
  <dcterms:modified xsi:type="dcterms:W3CDTF">2022-10-24T09:27:12Z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8ba2ad2-1b1e-4cec-9ee3-2fdbfa21151f_Enabled">
    <vt:lpwstr>true</vt:lpwstr>
  </property>
  <property fmtid="{D5CDD505-2E9C-101B-9397-08002B2CF9AE}" pid="3" name="MSIP_Label_78ba2ad2-1b1e-4cec-9ee3-2fdbfa21151f_SetDate">
    <vt:lpwstr>2022-10-10T08:50:39Z</vt:lpwstr>
  </property>
  <property fmtid="{D5CDD505-2E9C-101B-9397-08002B2CF9AE}" pid="4" name="MSIP_Label_78ba2ad2-1b1e-4cec-9ee3-2fdbfa21151f_Method">
    <vt:lpwstr>Privileged</vt:lpwstr>
  </property>
  <property fmtid="{D5CDD505-2E9C-101B-9397-08002B2CF9AE}" pid="5" name="MSIP_Label_78ba2ad2-1b1e-4cec-9ee3-2fdbfa21151f_Name">
    <vt:lpwstr>General</vt:lpwstr>
  </property>
  <property fmtid="{D5CDD505-2E9C-101B-9397-08002B2CF9AE}" pid="6" name="MSIP_Label_78ba2ad2-1b1e-4cec-9ee3-2fdbfa21151f_SiteId">
    <vt:lpwstr>8c09d8d5-1d78-4adf-9d10-a13cdacb0929</vt:lpwstr>
  </property>
  <property fmtid="{D5CDD505-2E9C-101B-9397-08002B2CF9AE}" pid="7" name="MSIP_Label_78ba2ad2-1b1e-4cec-9ee3-2fdbfa21151f_ActionId">
    <vt:lpwstr>4c1c41c2-98a5-4b5d-b15e-79af72b68f79</vt:lpwstr>
  </property>
  <property fmtid="{D5CDD505-2E9C-101B-9397-08002B2CF9AE}" pid="8" name="MSIP_Label_78ba2ad2-1b1e-4cec-9ee3-2fdbfa21151f_ContentBits">
    <vt:lpwstr>0</vt:lpwstr>
  </property>
</Properties>
</file>