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8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4BCD-A327-491B-9BBE-6CF8AEB95D7F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C6B5-5918-4017-B858-1FA3E6711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39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DC6B5-5918-4017-B858-1FA3E6711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6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0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93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57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5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5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6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8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6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8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3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6B6F-349B-AC0D-3B07-6E0CD085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Интересни теми за отделни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DCD5-ADB3-0ECF-888C-9AAE19E1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37" y="2669402"/>
            <a:ext cx="8761412" cy="39043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основни команди) 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Свързване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 база данни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малък проект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Entity Framework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въведение и основи)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4. 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 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проект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(малък проект)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езика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(основи) + демо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XML/JSON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+ демо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 + малък проект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9. Какво 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как да си направим малък уеб сайт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pattern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11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15" y="94071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64" y="3058857"/>
            <a:ext cx="4817217" cy="2773531"/>
          </a:xfrm>
        </p:spPr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първият влязъл елемент, излиза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stack-a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при опашката можем да работим и с двата и края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6DA3C5A3-5069-AFD7-407A-6A13C877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7207"/>
            <a:ext cx="5013974" cy="3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7584-C512-3B3E-9063-221B70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операции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106E-4291-A145-B752-B4B29A6C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302" y="2603500"/>
            <a:ext cx="4999809" cy="34163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Вкарването на елемент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края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enqueue,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изтриването на елемент от началото на опашката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dequeue.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работим само с двата края на опашката. Нямаме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както тук, така и в стека.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AB02EF-41A2-6F5B-115C-5B204C9D2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603500"/>
            <a:ext cx="5747070" cy="3212414"/>
          </a:xfrm>
        </p:spPr>
      </p:pic>
    </p:spTree>
    <p:extLst>
      <p:ext uri="{BB962C8B-B14F-4D97-AF65-F5344CB8AC3E}">
        <p14:creationId xmlns:p14="http://schemas.microsoft.com/office/powerpoint/2010/main" val="174945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8E4D-AD18-8E96-EDBD-D1CD102F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Опашката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F0F-DE8D-FBCE-AC26-177BFDD9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-то: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добавяне на елемент в края на опашката (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back/tail/rear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изтриване на елемент от началото на опашката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(front/head)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извличане на първия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опашката е пълна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проверка дали опашката е празна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вземане на броя на елементите на опашката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81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8535-F9DF-F6C3-B492-38C80F7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867-7274-9F16-E0BA-103A2BB1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края на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първият влязъл елемент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извличане на първия влязъл елемент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опашката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Важно: Няма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23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A2A-BC41-84D6-EFC2-C6B2402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опашката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5F95-0D6A-B332-61B9-9C8FF181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8664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Printer queue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Routers in networking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Важно: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Накратко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опашки се използват навсякъде, където редът на влизане и излизане на елементите трябва да следва принципа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In First Out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73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0EE7-4F34-86F2-267E-FD0A37DF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624"/>
            <a:ext cx="8761413" cy="98693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Multidimensional arrays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 масиви (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B13A-2FC5-1DDC-A3A3-21A53EF5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287034" cy="38055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Многомерните масиви на практика са масив от масиви. За разлика от нормалните масиви (едномерни), многомерните имат повече измерения.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Ние ще се запознаем с двумерните масиви, които на практика представляват данни в таблична форма.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Ще разберем как да ги инициализираме, 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достъпваме и променяме техните елементи и да ги обхождаме и извеждаме на екрана информацията вътре в тях.</a:t>
            </a:r>
          </a:p>
        </p:txBody>
      </p:sp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11E6274A-2A46-6B99-D064-D6C759E6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36" y="2767656"/>
            <a:ext cx="4425527" cy="34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3912-33FD-4649-60D3-D401C66F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2BF-A451-710C-1EA6-691A554B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77802" cy="361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floatMatrix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 на първата линия по-горе, създава </a:t>
            </a:r>
            <a:r>
              <a:rPr lang="bg-BG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Кодът на втората линия по-горе, създава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празен двумерен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тип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Може да създавате масиви с всякакви размерности и типове в тях.</a:t>
            </a:r>
          </a:p>
        </p:txBody>
      </p:sp>
    </p:spTree>
    <p:extLst>
      <p:ext uri="{BB962C8B-B14F-4D97-AF65-F5344CB8AC3E}">
        <p14:creationId xmlns:p14="http://schemas.microsoft.com/office/powerpoint/2010/main" val="46656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F41-0D13-4FB6-7E1C-F9E79CC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Инициализиране на многомерен масив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E523-950E-0007-E8A6-1B7B6E65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78581" cy="392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40BD9-A8DD-EC98-73DC-C79D219FF5AA}"/>
              </a:ext>
            </a:extLst>
          </p:cNvPr>
          <p:cNvSpPr txBox="1">
            <a:spLocks/>
          </p:cNvSpPr>
          <p:nvPr/>
        </p:nvSpPr>
        <p:spPr>
          <a:xfrm>
            <a:off x="7016176" y="2603500"/>
            <a:ext cx="4578581" cy="392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{1, 2, 3},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   {4, 5, 6},   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7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2D4-26EF-F4DD-48D6-DC7589CE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3" cy="1011651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C63F-EA10-27A4-7F09-AD5E887A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66904" cy="397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[3, 3]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{1, 2, 3},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{4, 5, 6},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{7, 8, 9}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22976-A2EA-CF24-6573-F7AA2ADA286F}"/>
              </a:ext>
            </a:extLst>
          </p:cNvPr>
          <p:cNvSpPr txBox="1">
            <a:spLocks/>
          </p:cNvSpPr>
          <p:nvPr/>
        </p:nvSpPr>
        <p:spPr>
          <a:xfrm>
            <a:off x="6521907" y="2224216"/>
            <a:ext cx="4866904" cy="445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matrix[0, 0] = 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matrix[1, 1] = 20;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Резултат: 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bg-BG" dirty="0">
                <a:solidFill>
                  <a:srgbClr val="00B050"/>
                </a:solidFill>
                <a:latin typeface="Cascadia Mono" panose="020B06090200000200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0</a:t>
            </a:r>
            <a:r>
              <a:rPr lang="bg-BG" dirty="0">
                <a:solidFill>
                  <a:schemeClr val="tx1"/>
                </a:solidFill>
                <a:latin typeface="Cascadia Mono" panose="020B0609020000020004" pitchFamily="49" charset="0"/>
              </a:rPr>
              <a:t>,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 2, 3}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{4, </a:t>
            </a:r>
            <a:r>
              <a:rPr lang="en-US" dirty="0">
                <a:solidFill>
                  <a:srgbClr val="00B050"/>
                </a:solidFill>
                <a:latin typeface="Cascadia Mono" panose="020B0609020000020004" pitchFamily="49" charset="0"/>
              </a:rPr>
              <a:t>20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, 6}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{7, 8, 9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1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674-786F-355E-CF9E-D6E58002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Принтиране на елементите на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17CC-392F-B67B-B08F-C482CDD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row = 0; row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 row++)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col = 0; col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GetLength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 col++)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it-IT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it-IT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matrix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row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col] + " ");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87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A00-B3B4-4027-563A-D6B77BE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Често задавани въпроси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2BD-B1E6-BFC4-1D1E-8DE5CEB8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72840"/>
            <a:ext cx="8761412" cy="4485160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Кое те накара да започнеш да учиш програмиране?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образование имаш и помогна ли ти наистина за реална работна среда?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Можеш ли да дадеш съвет за тези, които се колебаят дали да предприемат стъпката да навлязат в програмирането?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Трябва ли задължително да знам английски език на много добро ниво, за да започна?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мислиш за академии като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SoftUni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трябва да знам, за да кандидатствам за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Кои са главните ти източници на знания? От къде четеш най-много?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Какви похвати използваш, когато учиш или работиш?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Качества, които е добре да притежава човек, за да се справи с тази работа?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виждаш себе си спрямо съвременната представа за програмиста?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6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D719-2849-19E4-641A-61D7016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на многомерните масиви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DD2-9DA3-F78A-D579-F8AE5659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Development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simulations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Geographical Information Systems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сте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може и никога да не ви се наложи да използвате многомерни масиви.</a:t>
            </a:r>
          </a:p>
        </p:txBody>
      </p:sp>
    </p:spTree>
    <p:extLst>
      <p:ext uri="{BB962C8B-B14F-4D97-AF65-F5344CB8AC3E}">
        <p14:creationId xmlns:p14="http://schemas.microsoft.com/office/powerpoint/2010/main" val="337254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72EF-F836-F9F9-B1D5-16694A52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Jagged arrays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773A-CBBC-C8A2-800E-BB44800A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05023" cy="387967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Назъбените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масиви са отново многомерни масиви или така нареченият масив от масиви, които обаче имат различна размерност.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green and white grid&#10;&#10;Description automatically generated with medium confidence">
            <a:extLst>
              <a:ext uri="{FF2B5EF4-FFF2-40B4-BE49-F238E27FC236}">
                <a16:creationId xmlns:a16="http://schemas.microsoft.com/office/drawing/2014/main" id="{80F317AE-EC73-097D-85D4-7D21AFE3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63" y="3429000"/>
            <a:ext cx="6262289" cy="24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BD78-DE77-D242-CF29-001CF64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01" y="907766"/>
            <a:ext cx="8761413" cy="1028126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инициализация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 array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 масив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B828-20F4-FD73-D1B5-000ABCE6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[4][];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 };  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[1]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5, 6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7, 8, 9 };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10, 11, 12, 13, 14 };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57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551-A5C7-C31E-3021-68EC6941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50" y="957193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елементите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 array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назъбен масив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7536-7514-339C-E721-833B1C87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[0][0]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[2][3] = 55;</a:t>
            </a:r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Внимание: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Трябва да бъдете внимателни, когато искате да достъпите елемент на конкретен индекс в назъбения масив, тъй като различните масиви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общия масив имат различна размерност.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Ако се опитате да достъпите елемент на несъществуващ индекс, то ще получите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4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EBE-8B5F-1D64-768B-527168C7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945748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Принтиране на елементите на назъбен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F4AA-BDAC-ACFF-9679-0712CC7A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row = 0; row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jaggedArray.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row++)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col = 0; col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ro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col++)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col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+ " ");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106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251F-C8B0-98EE-3C69-C6E6330F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HashSet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D74-FED0-AB73-C9D1-AE2B6233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неподредена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колекция от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елементи. Използва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storage.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 се, когато искаме да съхраняваме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само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елементи в нашата колекция.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кажем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HashSet-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да добави дублиращ се елемент и той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няма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да хвърли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но няма и да добави елемента.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има невероятен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(бързодействие) в сравнение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 други колекции.</a:t>
            </a:r>
          </a:p>
        </p:txBody>
      </p:sp>
    </p:spTree>
    <p:extLst>
      <p:ext uri="{BB962C8B-B14F-4D97-AF65-F5344CB8AC3E}">
        <p14:creationId xmlns:p14="http://schemas.microsoft.com/office/powerpoint/2010/main" val="155153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251F-C8B0-98EE-3C69-C6E6330F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D74-FED0-AB73-C9D1-AE2B6233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подредена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колекция от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елементи.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Обикновено се използва, когато искаме да имаме уникални елементи в колекцията ни и те да са подредени.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binary search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56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0882-CEDD-786A-782D-0FA25A6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Roadmap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90D8A3-5220-0B18-6B7F-8F5F3569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0476"/>
            <a:ext cx="2481816" cy="1559800"/>
          </a:xfrm>
          <a:prstGeom prst="rect">
            <a:avLst/>
          </a:prstGeom>
        </p:spPr>
      </p:pic>
      <p:pic>
        <p:nvPicPr>
          <p:cNvPr id="8" name="Picture 7" descr="A logo of a microsoft sql server&#10;&#10;Description automatically generated">
            <a:extLst>
              <a:ext uri="{FF2B5EF4-FFF2-40B4-BE49-F238E27FC236}">
                <a16:creationId xmlns:a16="http://schemas.microsoft.com/office/drawing/2014/main" id="{16D74FA6-48AE-BA83-019C-26BA1ADFD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9" y="3202989"/>
            <a:ext cx="2907893" cy="1817433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543059F6-8B27-4BC4-5FA2-685FA9D0B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42" y="3617060"/>
            <a:ext cx="1817432" cy="1817432"/>
          </a:xfrm>
          <a:prstGeom prst="rect">
            <a:avLst/>
          </a:prstGeom>
        </p:spPr>
      </p:pic>
      <p:pic>
        <p:nvPicPr>
          <p:cNvPr id="12" name="Picture 11" descr="A logo for microsoft windows&#10;&#10;Description automatically generated">
            <a:extLst>
              <a:ext uri="{FF2B5EF4-FFF2-40B4-BE49-F238E27FC236}">
                <a16:creationId xmlns:a16="http://schemas.microsoft.com/office/drawing/2014/main" id="{F6EA34B5-DAB4-2E04-BD70-3A98F049A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0" y="2832563"/>
            <a:ext cx="2945073" cy="867458"/>
          </a:xfrm>
          <a:prstGeom prst="rect">
            <a:avLst/>
          </a:prstGeom>
        </p:spPr>
      </p:pic>
      <p:pic>
        <p:nvPicPr>
          <p:cNvPr id="14" name="Picture 13" descr="A logo of a company&#10;&#10;Description automatically generated">
            <a:extLst>
              <a:ext uri="{FF2B5EF4-FFF2-40B4-BE49-F238E27FC236}">
                <a16:creationId xmlns:a16="http://schemas.microsoft.com/office/drawing/2014/main" id="{4888B155-E402-4148-F4A0-ADFB44FAD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5" y="5241458"/>
            <a:ext cx="2223176" cy="15595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B19C40-07B6-3663-0042-8345BE52E2FE}"/>
              </a:ext>
            </a:extLst>
          </p:cNvPr>
          <p:cNvCxnSpPr/>
          <p:nvPr/>
        </p:nvCxnSpPr>
        <p:spPr>
          <a:xfrm>
            <a:off x="1900078" y="4448094"/>
            <a:ext cx="1342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659B34-DEC2-BBAB-4B73-A4BC55074A17}"/>
              </a:ext>
            </a:extLst>
          </p:cNvPr>
          <p:cNvCxnSpPr>
            <a:cxnSpLocks/>
          </p:cNvCxnSpPr>
          <p:nvPr/>
        </p:nvCxnSpPr>
        <p:spPr>
          <a:xfrm flipV="1">
            <a:off x="5322081" y="3617060"/>
            <a:ext cx="2094055" cy="49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9569B-70E7-C76C-86F4-776A06098A1E}"/>
              </a:ext>
            </a:extLst>
          </p:cNvPr>
          <p:cNvCxnSpPr>
            <a:cxnSpLocks/>
          </p:cNvCxnSpPr>
          <p:nvPr/>
        </p:nvCxnSpPr>
        <p:spPr>
          <a:xfrm>
            <a:off x="5433517" y="4550763"/>
            <a:ext cx="1807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4B7454-B908-794A-C0A8-7E5E16C17C1C}"/>
              </a:ext>
            </a:extLst>
          </p:cNvPr>
          <p:cNvCxnSpPr>
            <a:cxnSpLocks/>
          </p:cNvCxnSpPr>
          <p:nvPr/>
        </p:nvCxnSpPr>
        <p:spPr>
          <a:xfrm>
            <a:off x="5433517" y="4884072"/>
            <a:ext cx="1883631" cy="110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urple and blue logo&#10;&#10;Description automatically generated">
            <a:extLst>
              <a:ext uri="{FF2B5EF4-FFF2-40B4-BE49-F238E27FC236}">
                <a16:creationId xmlns:a16="http://schemas.microsoft.com/office/drawing/2014/main" id="{10A13BDA-4861-5028-7504-465AF129D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50" y="4992675"/>
            <a:ext cx="1590669" cy="706964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BC6CE43-AD71-8757-29B4-A46F3E4EB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2911764"/>
            <a:ext cx="1039096" cy="433822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40E3B4-5139-1F33-CFE3-C479BA0C0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2" y="3963023"/>
            <a:ext cx="1421336" cy="706964"/>
          </a:xfrm>
          <a:prstGeom prst="rect">
            <a:avLst/>
          </a:prstGeom>
        </p:spPr>
      </p:pic>
      <p:pic>
        <p:nvPicPr>
          <p:cNvPr id="41" name="Picture 40" descr="A group of logos with letters and numbers&#10;&#10;Description automatically generated">
            <a:extLst>
              <a:ext uri="{FF2B5EF4-FFF2-40B4-BE49-F238E27FC236}">
                <a16:creationId xmlns:a16="http://schemas.microsoft.com/office/drawing/2014/main" id="{0E357B83-882A-8735-189F-4140AFD92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3" y="5275354"/>
            <a:ext cx="2226913" cy="1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D692-87A1-FD21-D10E-D3C9A73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80" y="97588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Advanced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7" name="Content Placeholder 6" descr="A white hexagon with a letter c in it&#10;&#10;Description automatically generated">
            <a:extLst>
              <a:ext uri="{FF2B5EF4-FFF2-40B4-BE49-F238E27FC236}">
                <a16:creationId xmlns:a16="http://schemas.microsoft.com/office/drawing/2014/main" id="{D5D24A65-253F-4424-B0E5-433FF83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4" y="2037127"/>
            <a:ext cx="6096000" cy="341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884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015-C317-C0D3-C7F6-B5E4F8E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07765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3BB-F13A-FB7E-DFBE-AF737EA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92" y="2566087"/>
            <a:ext cx="4277899" cy="40159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(HashSet,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(more)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F2107B-4930-6DBF-77F8-9E60DC070510}"/>
              </a:ext>
            </a:extLst>
          </p:cNvPr>
          <p:cNvSpPr txBox="1">
            <a:spLocks/>
          </p:cNvSpPr>
          <p:nvPr/>
        </p:nvSpPr>
        <p:spPr>
          <a:xfrm>
            <a:off x="6587810" y="2566087"/>
            <a:ext cx="3746558" cy="40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(more)</a:t>
            </a:r>
          </a:p>
          <a:p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Streams, Files and 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2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415" y="2819960"/>
            <a:ext cx="4817217" cy="33831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последният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бива премахван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Важно е да се знае, че може да се работи само с единия край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а. През него добавяме и през него трием елемент, когато се налага.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Този край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tack of blue plates&#10;&#10;Description automatically generated">
            <a:extLst>
              <a:ext uri="{FF2B5EF4-FFF2-40B4-BE49-F238E27FC236}">
                <a16:creationId xmlns:a16="http://schemas.microsoft.com/office/drawing/2014/main" id="{88E64E7F-B2AF-D55D-CD4F-8C7DE31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7" y="2401231"/>
            <a:ext cx="4900112" cy="40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EEF-87A9-F988-5B38-5876195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CC97-291D-2EC1-E3CD-A3549D78E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Поставянето на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премахването на елемент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предоставя също възможност за вземане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елемента (т.е. последният влязъл) без да го премахва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 *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319A78A-0DB7-17D6-FB01-B7A099326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5" y="3223793"/>
            <a:ext cx="5333335" cy="32289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E7992-3FBD-0B9D-70F0-36D0DDF08923}"/>
              </a:ext>
            </a:extLst>
          </p:cNvPr>
          <p:cNvSpPr txBox="1"/>
          <p:nvPr/>
        </p:nvSpPr>
        <p:spPr>
          <a:xfrm>
            <a:off x="7142204" y="2521465"/>
            <a:ext cx="351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LIFO (Last In First Out)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9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F3B-99C7-B05F-BAFB-3341AC7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307-DD2F-2B0C-C09C-E03CE7C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678"/>
          </a:xfrm>
        </p:spPr>
        <p:txBody>
          <a:bodyPr>
            <a:normAutofit lnSpcReduction="10000"/>
          </a:bodyPr>
          <a:lstStyle/>
          <a:p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Най-общо казано абстрактният тип данни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(АДТ) ни дава абстракция върху определена структура от данни, т.е. определя операциите и свойствата, които ще има структурата, без да се интересува от самата имплементация. Това позволява един абстрактен тип данни да има различни имплементации.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(извличане/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последния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пълен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празен)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(вземане на броя на елементите на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09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EFF-FBDE-9BA6-FC9A-B6CAC10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4EB6-013A-D08D-0480-54FD11C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605088" cy="38302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последният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връща последния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 примери</a:t>
            </a:r>
            <a:r>
              <a:rPr lang="en-US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String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call stack</a:t>
            </a:r>
          </a:p>
        </p:txBody>
      </p:sp>
    </p:spTree>
    <p:extLst>
      <p:ext uri="{BB962C8B-B14F-4D97-AF65-F5344CB8AC3E}">
        <p14:creationId xmlns:p14="http://schemas.microsoft.com/office/powerpoint/2010/main" val="236840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1664</Words>
  <Application>Microsoft Office PowerPoint</Application>
  <PresentationFormat>Widescreen</PresentationFormat>
  <Paragraphs>210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Cascadia Mono</vt:lpstr>
      <vt:lpstr>Century Gothic</vt:lpstr>
      <vt:lpstr>Wingdings 3</vt:lpstr>
      <vt:lpstr>Ion Boardroom</vt:lpstr>
      <vt:lpstr>Интересни теми за отделни workshop-и</vt:lpstr>
      <vt:lpstr>Често задавани въпроси </vt:lpstr>
      <vt:lpstr>C# Roadmap</vt:lpstr>
      <vt:lpstr>C# Advanced</vt:lpstr>
      <vt:lpstr>Какво ще научим?</vt:lpstr>
      <vt:lpstr>Stack</vt:lpstr>
      <vt:lpstr>Stack като ADT- характеристики</vt:lpstr>
      <vt:lpstr>Abstract Data Type</vt:lpstr>
      <vt:lpstr>C# Stack</vt:lpstr>
      <vt:lpstr>Queue</vt:lpstr>
      <vt:lpstr>Основни операции с Queue</vt:lpstr>
      <vt:lpstr>Опашката като Abstract Data Type</vt:lpstr>
      <vt:lpstr>Queue в C#</vt:lpstr>
      <vt:lpstr>Приложения на опашката</vt:lpstr>
      <vt:lpstr>C# Multidimensional arrays (Многомерни масиви (пълни))</vt:lpstr>
      <vt:lpstr>Създаване на многомерен масив</vt:lpstr>
      <vt:lpstr>Инициализиране на многомерен масив </vt:lpstr>
      <vt:lpstr>Достъпване на елементите на многомерен масив</vt:lpstr>
      <vt:lpstr>Принтиране на елементите на многомерен масив</vt:lpstr>
      <vt:lpstr>Приложения на многомерните масиви</vt:lpstr>
      <vt:lpstr>C# Jagged arrays</vt:lpstr>
      <vt:lpstr>Създаване и инициализация на jagged array (назъбен масив)</vt:lpstr>
      <vt:lpstr>Достъпване на елементите на jagged array (назъбен масив)</vt:lpstr>
      <vt:lpstr>Принтиране на елементите на назъбен масив</vt:lpstr>
      <vt:lpstr>C# HashSet</vt:lpstr>
      <vt:lpstr>C# SortedSet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</dc:title>
  <dc:creator>Gerasimov, Velizar</dc:creator>
  <cp:lastModifiedBy>Gerasimov, Velizar</cp:lastModifiedBy>
  <cp:revision>413</cp:revision>
  <dcterms:created xsi:type="dcterms:W3CDTF">2024-01-04T15:52:27Z</dcterms:created>
  <dcterms:modified xsi:type="dcterms:W3CDTF">2024-06-19T08:15:33Z</dcterms:modified>
</cp:coreProperties>
</file>