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  <p:sldId id="302" r:id="rId45"/>
    <p:sldId id="320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8" r:id="rId66"/>
    <p:sldId id="324" r:id="rId67"/>
    <p:sldId id="325" r:id="rId68"/>
    <p:sldId id="326" r:id="rId69"/>
    <p:sldId id="327" r:id="rId70"/>
    <p:sldId id="329" r:id="rId71"/>
    <p:sldId id="330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60"/>
  </p:normalViewPr>
  <p:slideViewPr>
    <p:cSldViewPr snapToGrid="0">
      <p:cViewPr>
        <p:scale>
          <a:sx n="75" d="100"/>
          <a:sy n="75" d="100"/>
        </p:scale>
        <p:origin x="80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7.1.2023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FE-23C0-1DAF-90E2-2283A6F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0567-74A3-280D-8F9E-D90EE307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Какво е стринг? – Стринговете са </a:t>
            </a:r>
            <a:r>
              <a:rPr lang="bg-BG" dirty="0">
                <a:solidFill>
                  <a:srgbClr val="FFFF00"/>
                </a:solidFill>
              </a:rPr>
              <a:t>поредица от символи </a:t>
            </a:r>
            <a:r>
              <a:rPr lang="bg-BG" dirty="0">
                <a:solidFill>
                  <a:schemeClr val="tx1"/>
                </a:solidFill>
              </a:rPr>
              <a:t>най-общо казано.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В езика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bg-BG" dirty="0">
                <a:solidFill>
                  <a:schemeClr val="tx1"/>
                </a:solidFill>
              </a:rPr>
              <a:t>те са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(read-only).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Използват</a:t>
            </a:r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Unicode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международен стандарт за кодиране на символи от всякакви езици (дори мъртви), включително математически, технически и пунктуационни символи</a:t>
            </a:r>
            <a:r>
              <a:rPr lang="bg-BG" dirty="0">
                <a:solidFill>
                  <a:srgbClr val="FFFF00"/>
                </a:solidFill>
              </a:rPr>
              <a:t>.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88C-FC87-DC56-B09F-2D4EB69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1" y="5838914"/>
            <a:ext cx="7319336" cy="5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D90E-4234-C396-ED81-FF75E8A2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се случва в паметта?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8000EF16-7890-D707-19E0-ADE33FB5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0" y="2443956"/>
            <a:ext cx="6647432" cy="2947326"/>
          </a:xfrm>
        </p:spPr>
      </p:pic>
    </p:spTree>
    <p:extLst>
      <p:ext uri="{BB962C8B-B14F-4D97-AF65-F5344CB8AC3E}">
        <p14:creationId xmlns:p14="http://schemas.microsoft.com/office/powerpoint/2010/main" val="1055425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F5A-9DB4-45D9-C5CF-577E5ED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и конкатениране (слепване) на стрингове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07-CDE3-FAE6-8288-3C286EE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0" y="2053087"/>
            <a:ext cx="11188460" cy="403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  <a:endParaRPr lang="bg-B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Конкатениране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+ “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”,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  <a:endParaRPr lang="bg-BG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D3B9-F20E-DE85-F279-38554B5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Четене на стринг от конзолата и конвертиране от/към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F8D3-6291-6152-FFD6-D366C2D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84407"/>
            <a:ext cx="10233800" cy="369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Четене от конзолата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bg-BG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Конвертиране към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charArray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someString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ToCharArray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7874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един стринг съдържа друг стринг в себе си.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210161" y="3192100"/>
            <a:ext cx="810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“BMW”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“Mercedes”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1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отрязък от стринг. Задават му се начален индекс и дължина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399942" y="3252484"/>
            <a:ext cx="81052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16, 4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latin typeface="Consolas" panose="020B0609020204030204" pitchFamily="49" charset="0"/>
              </a:rPr>
              <a:t>); //BMW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 –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първият срещнат стринг като този, който е подаден като входен параметър.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6C7F3-F7BF-EE40-02CE-FF85C0677A7F}"/>
              </a:ext>
            </a:extLst>
          </p:cNvPr>
          <p:cNvSpPr txBox="1">
            <a:spLocks/>
          </p:cNvSpPr>
          <p:nvPr/>
        </p:nvSpPr>
        <p:spPr>
          <a:xfrm>
            <a:off x="1327034" y="2881222"/>
            <a:ext cx="10233800" cy="36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	//11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последният срещнат стринг като този, който е подаден като входен параметър.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Skoda, 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//36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51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освен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само чрез един сепаратор (1 символ), може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и по няколко зададени символа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char array.</a:t>
            </a:r>
          </a:p>
          <a:p>
            <a:pPr marL="0" indent="0">
              <a:buNone/>
            </a:pP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 I am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{‘,’, ‘ ’, ‘!’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//Result: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“Hello”, “I”, “am”, “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”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3065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825625"/>
            <a:ext cx="106636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метода може да получи и допълнителен параметър, който е отговорен за премахването на празните елементи или за премахването на празните полета от вече резултатни елементи.</a:t>
            </a: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“Hello,,, I am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StringSplitOptions.TrimEntries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2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EED-B5D9-90DC-57E0-7A61DC4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4389-7B62-2328-36DD-C410C56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5625"/>
            <a:ext cx="1092247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заменя всички появявания на даден стринг в стринг с друг стринг.</a:t>
            </a:r>
          </a:p>
          <a:p>
            <a:endParaRPr lang="bg-BG" dirty="0"/>
          </a:p>
          <a:p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newText</a:t>
            </a:r>
            <a:r>
              <a:rPr lang="en-US" dirty="0"/>
              <a:t> = </a:t>
            </a:r>
            <a:r>
              <a:rPr lang="en-US" dirty="0" err="1">
                <a:solidFill>
                  <a:srgbClr val="92D050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dirty="0"/>
              <a:t>”, 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kako</a:t>
            </a:r>
            <a:r>
              <a:rPr lang="en-US" dirty="0"/>
              <a:t>”);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7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CC3-F6AE-4BE4-52E3-59A0537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StringBuilder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4285-B432-ACA5-5D8F-AF16D73D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създава всеки път наново стринг обект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паметта, а динамично разширява паметта.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System.Text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Състояние в паметта:</a:t>
            </a:r>
          </a:p>
          <a:p>
            <a:pPr marL="0" indent="0">
              <a:buNone/>
            </a:pP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FEA7-0D0B-BD69-C71E-0635C2C6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8" y="5064596"/>
            <a:ext cx="9234377" cy="4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1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 want to show you 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//and I want to show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96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15395"/>
            <a:ext cx="10233800" cy="376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sb.Length</a:t>
            </a:r>
            <a:r>
              <a:rPr lang="en-US" dirty="0"/>
              <a:t>); 		//17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[int index]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[1]</a:t>
            </a:r>
            <a:r>
              <a:rPr lang="en-US" dirty="0"/>
              <a:t>);  //e</a:t>
            </a:r>
          </a:p>
        </p:txBody>
      </p:sp>
    </p:spTree>
    <p:extLst>
      <p:ext uri="{BB962C8B-B14F-4D97-AF65-F5344CB8AC3E}">
        <p14:creationId xmlns:p14="http://schemas.microsoft.com/office/powerpoint/2010/main" val="369576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>
                <a:solidFill>
                  <a:schemeClr val="accent6"/>
                </a:solidFill>
              </a:rPr>
              <a:t>(13, “ Gerasimov”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Velizar </a:t>
            </a:r>
            <a:r>
              <a:rPr lang="en-US" dirty="0">
                <a:solidFill>
                  <a:srgbClr val="FFC000"/>
                </a:solidFill>
              </a:rPr>
              <a:t>Gerasimov</a:t>
            </a:r>
            <a:r>
              <a:rPr lang="en-US" dirty="0"/>
              <a:t>, how are you?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2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you,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>
                <a:solidFill>
                  <a:schemeClr val="accent6"/>
                </a:solidFill>
              </a:rPr>
              <a:t>(Velizar, “ Jordan”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, how are you,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915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708693"/>
            <a:ext cx="10233800" cy="346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;		//</a:t>
            </a:r>
            <a:r>
              <a:rPr lang="bg-BG" dirty="0"/>
              <a:t>Изтрива целият стринг от </a:t>
            </a:r>
            <a:r>
              <a:rPr lang="en-US" dirty="0"/>
              <a:t>StringBuilder</a:t>
            </a:r>
            <a:r>
              <a:rPr lang="bg-BG" dirty="0"/>
              <a:t>-а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5124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36EA0E-1E15-903E-FD03-C14A7186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413057-95B4-4EEE-F993-AD4CDC04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5"/>
            <a:ext cx="10233800" cy="43513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методи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листове (списъци)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асоциативни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текст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01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7F22-330D-5858-E03C-0D38C685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9135-1DFC-A720-A840-E972DDFC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799746"/>
            <a:ext cx="102338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Класовете са </a:t>
            </a:r>
            <a:r>
              <a:rPr lang="bg-BG" dirty="0">
                <a:solidFill>
                  <a:srgbClr val="FFFF00"/>
                </a:solidFill>
              </a:rPr>
              <a:t>шаблони</a:t>
            </a:r>
            <a:r>
              <a:rPr lang="en-US" dirty="0">
                <a:solidFill>
                  <a:srgbClr val="FFFF00"/>
                </a:solidFill>
              </a:rPr>
              <a:t> (blueprints)</a:t>
            </a:r>
            <a:r>
              <a:rPr lang="bg-BG" dirty="0">
                <a:solidFill>
                  <a:schemeClr val="tx1"/>
                </a:solidFill>
              </a:rPr>
              <a:t>, по които създаваме </a:t>
            </a:r>
            <a:r>
              <a:rPr lang="bg-BG" dirty="0">
                <a:solidFill>
                  <a:srgbClr val="FFFF00"/>
                </a:solidFill>
              </a:rPr>
              <a:t>обекти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В тях се дефинира </a:t>
            </a:r>
            <a:r>
              <a:rPr lang="bg-BG" dirty="0">
                <a:solidFill>
                  <a:srgbClr val="FFFF00"/>
                </a:solidFill>
              </a:rPr>
              <a:t>структурата</a:t>
            </a:r>
            <a:r>
              <a:rPr lang="bg-BG" dirty="0">
                <a:solidFill>
                  <a:schemeClr val="tx1"/>
                </a:solidFill>
              </a:rPr>
              <a:t>, която след това използваме за създаването на различни обекти от същия клас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Класовете ни помагат, когато искаме да моделираме нещо от реалния свят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bg-BG" dirty="0">
                <a:solidFill>
                  <a:schemeClr val="tx1"/>
                </a:solidFill>
              </a:rPr>
              <a:t> Можем да дефинираме наша собствена </a:t>
            </a:r>
            <a:r>
              <a:rPr lang="bg-BG" dirty="0">
                <a:solidFill>
                  <a:srgbClr val="FFFF00"/>
                </a:solidFill>
              </a:rPr>
              <a:t>структура на класа </a:t>
            </a:r>
            <a:r>
              <a:rPr lang="bg-BG" dirty="0">
                <a:solidFill>
                  <a:schemeClr val="tx1"/>
                </a:solidFill>
              </a:rPr>
              <a:t>и да опишем неговото </a:t>
            </a:r>
            <a:r>
              <a:rPr lang="bg-BG" dirty="0">
                <a:solidFill>
                  <a:srgbClr val="FFFF00"/>
                </a:solidFill>
              </a:rPr>
              <a:t>поведение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248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F2ED-D279-3629-55C0-F410743D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321904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Дефиниране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class…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A0B8-2426-7C27-5D98-EB70704D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589"/>
            <a:ext cx="4096109" cy="369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32CF1F1-7234-D984-ADB9-6ED62043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09" y="2932375"/>
            <a:ext cx="5984935" cy="28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59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2EA-B0A1-5710-FF97-94311A16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Добри практики!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AB91-56CE-5DA4-3E54-983C040E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започват с голяма буква</a:t>
            </a:r>
            <a:r>
              <a:rPr lang="bg-BG" dirty="0"/>
              <a:t> (</a:t>
            </a:r>
            <a:r>
              <a:rPr lang="en-US" dirty="0" err="1">
                <a:solidFill>
                  <a:srgbClr val="FFFF00"/>
                </a:solidFill>
              </a:rPr>
              <a:t>PascalCasing</a:t>
            </a:r>
            <a:r>
              <a:rPr lang="bg-BG" dirty="0"/>
              <a:t>)</a:t>
            </a:r>
          </a:p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са същите като файловете, в които се съдържат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За имена на класове използвайте описателни съществителни имена</a:t>
            </a:r>
            <a:r>
              <a:rPr lang="bg-BG" dirty="0"/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Person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UserAccount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Не използвайте абревиатури, освен широко разпространените (</a:t>
            </a:r>
            <a:r>
              <a:rPr lang="en-US" dirty="0">
                <a:solidFill>
                  <a:schemeClr val="tx1"/>
                </a:solidFill>
              </a:rPr>
              <a:t>HTTP, URL </a:t>
            </a:r>
            <a:r>
              <a:rPr lang="bg-BG" dirty="0">
                <a:solidFill>
                  <a:schemeClr val="tx1"/>
                </a:solidFill>
              </a:rPr>
              <a:t>и </a:t>
            </a:r>
            <a:r>
              <a:rPr lang="bg-BG" dirty="0" err="1">
                <a:solidFill>
                  <a:schemeClr val="tx1"/>
                </a:solidFill>
              </a:rPr>
              <a:t>т.н</a:t>
            </a:r>
            <a:r>
              <a:rPr lang="bg-BG" dirty="0">
                <a:solidFill>
                  <a:schemeClr val="tx1"/>
                </a:solidFill>
              </a:rPr>
              <a:t>), или имена на класове с малка буква:</a:t>
            </a:r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useraccount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person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car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TFR</a:t>
            </a:r>
            <a:r>
              <a:rPr lang="bg-BG" dirty="0">
                <a:solidFill>
                  <a:srgbClr val="FF0000"/>
                </a:solidFill>
              </a:rPr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659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1B6-81D7-B920-C29E-6ED55D34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members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членове на класа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DDB43B-31EB-88A2-4EBE-ABF5E1BF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45" y="2149791"/>
            <a:ext cx="5021233" cy="3957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string name;    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//field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 Age {get; set;}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//property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void Walk() {…};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//method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512BC1EF-7C30-28D9-3BC8-F6B32C38C82F}"/>
              </a:ext>
            </a:extLst>
          </p:cNvPr>
          <p:cNvSpPr txBox="1">
            <a:spLocks/>
          </p:cNvSpPr>
          <p:nvPr/>
        </p:nvSpPr>
        <p:spPr>
          <a:xfrm>
            <a:off x="6722855" y="2149791"/>
            <a:ext cx="4763215" cy="335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Те могат да бъдат: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полета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867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E5DF-9D69-E368-86DC-53D69A6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обект/и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E476-A920-F6C7-AD02-1A7F755B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800" y="2541618"/>
            <a:ext cx="10233800" cy="27981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velizar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niki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Тук създадохме два обекта от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 </a:t>
            </a:r>
            <a:r>
              <a:rPr lang="bg-BG" dirty="0">
                <a:solidFill>
                  <a:schemeClr val="tx1"/>
                </a:solidFill>
              </a:rPr>
              <a:t>Тези обекти се наричат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инстанции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0842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805-8825-2045-8AA0-EDA3E5B0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843A-84FE-69BF-03A0-6EB63CB4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 fontScale="70000" lnSpcReduction="20000"/>
          </a:bodyPr>
          <a:lstStyle/>
          <a:p>
            <a:r>
              <a:rPr lang="bg-BG" sz="4000" dirty="0">
                <a:solidFill>
                  <a:srgbClr val="FFFF00"/>
                </a:solidFill>
              </a:rPr>
              <a:t>Конструкторът</a:t>
            </a:r>
            <a:r>
              <a:rPr lang="bg-BG" sz="4000" dirty="0"/>
              <a:t> </a:t>
            </a:r>
            <a:r>
              <a:rPr lang="bg-BG" sz="4000" dirty="0">
                <a:solidFill>
                  <a:schemeClr val="tx1"/>
                </a:solidFill>
              </a:rPr>
              <a:t>е специален метод (с името на класа), който се извиква, в момента на създаване на нашият обект</a:t>
            </a:r>
            <a:r>
              <a:rPr lang="bg-BG" sz="4000" dirty="0"/>
              <a:t>.</a:t>
            </a:r>
          </a:p>
          <a:p>
            <a:endParaRPr lang="bg-BG" dirty="0"/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</a:p>
          <a:p>
            <a:pPr marL="0" indent="0">
              <a:buNone/>
            </a:pPr>
            <a:r>
              <a:rPr lang="en-US" sz="3200" dirty="0"/>
              <a:t> {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(){</a:t>
            </a:r>
            <a:r>
              <a:rPr lang="bg-BG" sz="3200" dirty="0"/>
              <a:t> </a:t>
            </a:r>
            <a:r>
              <a:rPr lang="en-US" sz="3200" dirty="0"/>
              <a:t>}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)		</a:t>
            </a:r>
            <a:r>
              <a:rPr lang="en-US" sz="3200" dirty="0">
                <a:solidFill>
                  <a:schemeClr val="tx1"/>
                </a:solidFill>
              </a:rPr>
              <a:t>//</a:t>
            </a:r>
            <a:r>
              <a:rPr lang="bg-BG" sz="3200" dirty="0">
                <a:solidFill>
                  <a:schemeClr val="tx1"/>
                </a:solidFill>
              </a:rPr>
              <a:t>параметър, идващ от вън</a:t>
            </a:r>
            <a:endParaRPr lang="en-US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this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;	</a:t>
            </a:r>
          </a:p>
          <a:p>
            <a:pPr marL="457200" lvl="1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654773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F846-51CB-419E-8798-CA5E2903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Бонус: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chaining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E464-B7A4-4918-E927-69408CAC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5156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Конструкторите могат да се извикват един друг, когато е необходимо:</a:t>
            </a:r>
          </a:p>
          <a:p>
            <a:pPr marL="0" indent="0">
              <a:buNone/>
            </a:pPr>
            <a:endParaRPr lang="bg-BG" i="1" u="sng" dirty="0"/>
          </a:p>
          <a:p>
            <a:endParaRPr lang="bg-BG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10AEA-5C8F-DFE7-C801-268391D617E6}"/>
              </a:ext>
            </a:extLst>
          </p:cNvPr>
          <p:cNvSpPr txBox="1"/>
          <p:nvPr/>
        </p:nvSpPr>
        <p:spPr>
          <a:xfrm>
            <a:off x="3426124" y="2707223"/>
            <a:ext cx="73482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</a:rPr>
              <a:t> = 30;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this()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;	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3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BAC2-DCFD-90C7-1EB3-133C334A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keyword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DAB5-7EEF-19E1-77EE-C4A772E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4"/>
            <a:ext cx="10233800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модификатор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(modifier),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езика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(и не само), който може да се използва върху: класове, методи, променливи, конструктори и други.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Когато някое от по-горните е зададено като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 това значи, че може да се използва от класа директно, а не от инстанции на класа.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27721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0775" y="1825625"/>
            <a:ext cx="10233025" cy="4932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rgbClr val="92D050"/>
                </a:solidFill>
                <a:latin typeface="Console"/>
              </a:rPr>
              <a:t>Person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static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</a:rPr>
              <a:t>string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name</a:t>
            </a:r>
            <a:r>
              <a:rPr lang="en-US" sz="3200" dirty="0">
                <a:latin typeface="Console"/>
              </a:rPr>
              <a:t>;			    </a:t>
            </a:r>
            <a:r>
              <a:rPr lang="en-US" sz="3200" dirty="0">
                <a:solidFill>
                  <a:srgbClr val="FF0000"/>
                </a:solidFill>
                <a:latin typeface="Console"/>
              </a:rPr>
              <a:t>//bad idea</a:t>
            </a: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int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Age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{ get; set; } 		 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//property</a:t>
            </a: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void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GetPersonsCount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() {…}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//method</a:t>
            </a:r>
            <a:endParaRPr lang="en-US" sz="3200" dirty="0">
              <a:solidFill>
                <a:schemeClr val="tx1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2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3793</Words>
  <Application>Microsoft Office PowerPoint</Application>
  <PresentationFormat>Widescreen</PresentationFormat>
  <Paragraphs>591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Console</vt:lpstr>
      <vt:lpstr>Arial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  <vt:lpstr>Text Processing</vt:lpstr>
      <vt:lpstr>Какво се случва в паметта?</vt:lpstr>
      <vt:lpstr>Инициализация и конкатениране (слепване) на стрингове</vt:lpstr>
      <vt:lpstr>Четене на стринг от конзолата и конвертиране от/към char array</vt:lpstr>
      <vt:lpstr>Търсене в стринг (1) – Contains()</vt:lpstr>
      <vt:lpstr>Търсене в стринг (2) – Substring()</vt:lpstr>
      <vt:lpstr>Търсене в стринг (3) – IndexOf() и LastIndexOf</vt:lpstr>
      <vt:lpstr>Splitting със Split() (1)</vt:lpstr>
      <vt:lpstr>Splitting със Split() (2)</vt:lpstr>
      <vt:lpstr>Replacing с Replace</vt:lpstr>
      <vt:lpstr>StringBuilder</vt:lpstr>
      <vt:lpstr>StringBuilder – Append()</vt:lpstr>
      <vt:lpstr> StringBuilder – AppendLine()</vt:lpstr>
      <vt:lpstr> StringBuilder – Length</vt:lpstr>
      <vt:lpstr> StringBuilder – [int index]</vt:lpstr>
      <vt:lpstr> StringBuilder – Insert()</vt:lpstr>
      <vt:lpstr> StringBuilder – Replace()</vt:lpstr>
      <vt:lpstr> StringBuilder – Clear()</vt:lpstr>
      <vt:lpstr>WorkShop (1)</vt:lpstr>
      <vt:lpstr>Какво е class?</vt:lpstr>
      <vt:lpstr>Дефиниране на class…</vt:lpstr>
      <vt:lpstr>Добри практики!</vt:lpstr>
      <vt:lpstr>Class members (членове на класа)</vt:lpstr>
      <vt:lpstr>Създаване на обект/и</vt:lpstr>
      <vt:lpstr>Конструктори</vt:lpstr>
      <vt:lpstr>Бонус: Constructor chaining</vt:lpstr>
      <vt:lpstr>Static keyword (основи)</vt:lpstr>
      <vt:lpstr>Използване на static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1087</cp:revision>
  <dcterms:created xsi:type="dcterms:W3CDTF">2022-11-04T07:46:38Z</dcterms:created>
  <dcterms:modified xsi:type="dcterms:W3CDTF">2023-01-07T09:32:01Z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