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59" r:id="rId10"/>
    <p:sldId id="258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969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031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774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90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330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193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987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0248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48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76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005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783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411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847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538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89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32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BD89023-946D-4914-A444-F66256F52110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8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E94C-8C4B-948E-6CA5-9529360A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C# Intermediate</a:t>
            </a:r>
          </a:p>
        </p:txBody>
      </p:sp>
      <p:pic>
        <p:nvPicPr>
          <p:cNvPr id="19" name="Content Placeholder 18" descr="A picture containing shape&#10;&#10;Description automatically generated">
            <a:extLst>
              <a:ext uri="{FF2B5EF4-FFF2-40B4-BE49-F238E27FC236}">
                <a16:creationId xmlns:a16="http://schemas.microsoft.com/office/drawing/2014/main" id="{820C067B-1267-2D49-2B3D-764D935C9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4" b="23571"/>
          <a:stretch/>
        </p:blipFill>
        <p:spPr>
          <a:xfrm>
            <a:off x="20" y="10"/>
            <a:ext cx="12191980" cy="34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5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7EBFF2-2FF9-4885-BE21-EAA5FBF3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масив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7C3FD7-A059-4D38-8DCF-54D07C2D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78" y="1799746"/>
            <a:ext cx="10231102" cy="4351338"/>
          </a:xfrm>
        </p:spPr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Масивите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колекция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от данни, която съхранява елементи от един и същи тип в </a:t>
            </a:r>
            <a:r>
              <a:rPr lang="bg-BG" dirty="0">
                <a:solidFill>
                  <a:srgbClr val="FFFF00"/>
                </a:solidFill>
              </a:rPr>
              <a:t>съседни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места в паметта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Това е най-простата структура от данни, при която достъпването на елемент от колекцията става чрез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индекс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Масивите имат </a:t>
            </a:r>
            <a:r>
              <a:rPr lang="bg-BG" dirty="0">
                <a:solidFill>
                  <a:srgbClr val="FFFF00"/>
                </a:solidFill>
              </a:rPr>
              <a:t>фиксиран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размер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533BD70-3734-48DD-B228-14E37C520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66" y="4426997"/>
            <a:ext cx="6887536" cy="781159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1F5E221-EC99-4561-BDAA-51E676DD69F5}"/>
              </a:ext>
            </a:extLst>
          </p:cNvPr>
          <p:cNvSpPr txBox="1"/>
          <p:nvPr/>
        </p:nvSpPr>
        <p:spPr>
          <a:xfrm>
            <a:off x="3231476" y="5195618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9B8AEC9A-8B62-4129-9E67-FC663AA158F9}"/>
              </a:ext>
            </a:extLst>
          </p:cNvPr>
          <p:cNvSpPr txBox="1"/>
          <p:nvPr/>
        </p:nvSpPr>
        <p:spPr>
          <a:xfrm>
            <a:off x="4020760" y="5213858"/>
            <a:ext cx="324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E55A8CE8-88A4-4373-96F7-8CF42FB72E0A}"/>
              </a:ext>
            </a:extLst>
          </p:cNvPr>
          <p:cNvSpPr txBox="1"/>
          <p:nvPr/>
        </p:nvSpPr>
        <p:spPr>
          <a:xfrm>
            <a:off x="4781244" y="5208156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ABC9336-D5B2-410D-A3CD-E04E6BAC7512}"/>
              </a:ext>
            </a:extLst>
          </p:cNvPr>
          <p:cNvSpPr txBox="1"/>
          <p:nvPr/>
        </p:nvSpPr>
        <p:spPr>
          <a:xfrm>
            <a:off x="5561794" y="5223545"/>
            <a:ext cx="310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ECC100D4-DB67-45AD-A720-A6232E147D1D}"/>
              </a:ext>
            </a:extLst>
          </p:cNvPr>
          <p:cNvSpPr txBox="1"/>
          <p:nvPr/>
        </p:nvSpPr>
        <p:spPr>
          <a:xfrm>
            <a:off x="6255857" y="5195618"/>
            <a:ext cx="255974" cy="38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57D0D5DE-4C06-4AC3-B07E-F2480960E49C}"/>
              </a:ext>
            </a:extLst>
          </p:cNvPr>
          <p:cNvSpPr txBox="1"/>
          <p:nvPr/>
        </p:nvSpPr>
        <p:spPr>
          <a:xfrm>
            <a:off x="7039398" y="5195618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0710AF54-BFB4-4E23-839F-514B17A8C29D}"/>
              </a:ext>
            </a:extLst>
          </p:cNvPr>
          <p:cNvSpPr txBox="1"/>
          <p:nvPr/>
        </p:nvSpPr>
        <p:spPr>
          <a:xfrm>
            <a:off x="7815461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EB944A65-5263-411A-A004-64C499694CE1}"/>
              </a:ext>
            </a:extLst>
          </p:cNvPr>
          <p:cNvSpPr txBox="1"/>
          <p:nvPr/>
        </p:nvSpPr>
        <p:spPr>
          <a:xfrm>
            <a:off x="8623239" y="5208156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B61FB75F-D90E-434E-84D3-311B422BA15C}"/>
              </a:ext>
            </a:extLst>
          </p:cNvPr>
          <p:cNvSpPr txBox="1"/>
          <p:nvPr/>
        </p:nvSpPr>
        <p:spPr>
          <a:xfrm>
            <a:off x="9342273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5A390467-CDE2-4B35-89F9-995C4DEB4905}"/>
              </a:ext>
            </a:extLst>
          </p:cNvPr>
          <p:cNvSpPr txBox="1"/>
          <p:nvPr/>
        </p:nvSpPr>
        <p:spPr>
          <a:xfrm>
            <a:off x="951303" y="5240923"/>
            <a:ext cx="115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индекси</a:t>
            </a:r>
            <a:endParaRPr lang="en-US" dirty="0"/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6BDE82C3-79B4-4E1D-BE69-1BC7EA9D3390}"/>
              </a:ext>
            </a:extLst>
          </p:cNvPr>
          <p:cNvSpPr txBox="1"/>
          <p:nvPr/>
        </p:nvSpPr>
        <p:spPr>
          <a:xfrm>
            <a:off x="951303" y="4656447"/>
            <a:ext cx="118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елементи</a:t>
            </a:r>
            <a:endParaRPr lang="en-US" dirty="0"/>
          </a:p>
        </p:txBody>
      </p:sp>
      <p:cxnSp>
        <p:nvCxnSpPr>
          <p:cNvPr id="22" name="Съединител &quot;права стрелка&quot; 21">
            <a:extLst>
              <a:ext uri="{FF2B5EF4-FFF2-40B4-BE49-F238E27FC236}">
                <a16:creationId xmlns:a16="http://schemas.microsoft.com/office/drawing/2014/main" id="{5D9BEDF3-2091-4886-BFEF-7C4B3422EBC1}"/>
              </a:ext>
            </a:extLst>
          </p:cNvPr>
          <p:cNvCxnSpPr/>
          <p:nvPr/>
        </p:nvCxnSpPr>
        <p:spPr>
          <a:xfrm>
            <a:off x="2254933" y="4875320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A8B258F6-CF7A-404A-96B7-125B853FDE2E}"/>
              </a:ext>
            </a:extLst>
          </p:cNvPr>
          <p:cNvCxnSpPr/>
          <p:nvPr/>
        </p:nvCxnSpPr>
        <p:spPr>
          <a:xfrm>
            <a:off x="2254933" y="5434613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9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2DBD1F-217E-192F-0B34-F9D1EABD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1FD466-E7D9-54EF-D48A-C3F881CC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 (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 създава чрез ключовата дума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</a:p>
          <a:p>
            <a:pPr marL="0" indent="0">
              <a:buNone/>
            </a:pPr>
            <a:r>
              <a:rPr lang="bg-BG" dirty="0"/>
              <a:t>	</a:t>
            </a:r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481618D-BAEE-4343-D090-568267BDFE1A}"/>
              </a:ext>
            </a:extLst>
          </p:cNvPr>
          <p:cNvSpPr txBox="1"/>
          <p:nvPr/>
        </p:nvSpPr>
        <p:spPr>
          <a:xfrm>
            <a:off x="1655442" y="3611920"/>
            <a:ext cx="8691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arrayOne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[2]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</a:rPr>
              <a:t>arrayTwo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string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double[] </a:t>
            </a:r>
            <a:r>
              <a:rPr lang="en-US" dirty="0" err="1">
                <a:latin typeface="Consolas" panose="020B0609020204030204" pitchFamily="49" charset="0"/>
              </a:rPr>
              <a:t>arrayThree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double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1451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Масивът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length</a:t>
            </a:r>
            <a:r>
              <a:rPr lang="en-US" dirty="0"/>
              <a:t>. </a:t>
            </a:r>
            <a:r>
              <a:rPr lang="bg-BG" dirty="0"/>
              <a:t>То ни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дължината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на масива, който използваме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в  масив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 в масива.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888419" y="5770485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4632727" y="6308209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55584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string[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 = Console.ReadLine();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0994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6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8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double[]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73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ED9D914-3F3B-AA86-9987-344FD40E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списък?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List&lt;T&gt;?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20A9833-3434-6BB3-34C2-7E12823E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Списъкът в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колекция от данни, която съдържа елементи от един и същи тип.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 са подобни на масивите, с тази разлика, че може да бъде променян размера им и да се добавят нови елементи към тях.</a:t>
            </a: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C206563-E068-3CDA-1611-E45D2F1EB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97" y="3349625"/>
            <a:ext cx="6105525" cy="2962275"/>
          </a:xfrm>
          <a:prstGeom prst="rect">
            <a:avLst/>
          </a:prstGeom>
        </p:spPr>
      </p:pic>
      <p:cxnSp>
        <p:nvCxnSpPr>
          <p:cNvPr id="9" name="Съединител: с чупка 8">
            <a:extLst>
              <a:ext uri="{FF2B5EF4-FFF2-40B4-BE49-F238E27FC236}">
                <a16:creationId xmlns:a16="http://schemas.microsoft.com/office/drawing/2014/main" id="{25BB9061-A900-E794-D43B-CFCF075290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25700" y="3740456"/>
            <a:ext cx="488275" cy="4823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84A1EA49-3EC9-7167-193A-F83D6EA27833}"/>
              </a:ext>
            </a:extLst>
          </p:cNvPr>
          <p:cNvSpPr txBox="1"/>
          <p:nvPr/>
        </p:nvSpPr>
        <p:spPr>
          <a:xfrm>
            <a:off x="1903519" y="3836084"/>
            <a:ext cx="204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Начален масив</a:t>
            </a:r>
          </a:p>
          <a:p>
            <a:r>
              <a:rPr lang="bg-BG" dirty="0"/>
              <a:t>(4 елемента)</a:t>
            </a:r>
            <a:endParaRPr lang="en-US" dirty="0"/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FD197CEB-D467-E099-0767-F841CB87AB7B}"/>
              </a:ext>
            </a:extLst>
          </p:cNvPr>
          <p:cNvSpPr txBox="1"/>
          <p:nvPr/>
        </p:nvSpPr>
        <p:spPr>
          <a:xfrm>
            <a:off x="7164556" y="3556522"/>
            <a:ext cx="223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Добавяне на нов елемент</a:t>
            </a:r>
            <a:endParaRPr lang="en-US" dirty="0"/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4DA7801A-9257-5BD6-A427-4C23C7651EEE}"/>
              </a:ext>
            </a:extLst>
          </p:cNvPr>
          <p:cNvSpPr txBox="1"/>
          <p:nvPr/>
        </p:nvSpPr>
        <p:spPr>
          <a:xfrm>
            <a:off x="1712489" y="5150484"/>
            <a:ext cx="1696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Заделяне на памет за нов масив с капацитет 8 елемента</a:t>
            </a:r>
          </a:p>
        </p:txBody>
      </p:sp>
    </p:spTree>
    <p:extLst>
      <p:ext uri="{BB962C8B-B14F-4D97-AF65-F5344CB8AC3E}">
        <p14:creationId xmlns:p14="http://schemas.microsoft.com/office/powerpoint/2010/main" val="1349082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D9E43F-1715-4F40-6F58-2CDD50A6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характеристики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7CCFAFE-5000-4530-459A-BA66BE78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Достъпът до елементите е през </a:t>
            </a:r>
            <a:r>
              <a:rPr lang="bg-BG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индексатор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както при масивите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Могат да се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разширяват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свиват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автоматично в зависимост от това какво се случва с броя елементи към момента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Имат множество методи към тях, които могат да бъдат използвани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3162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Основни методи за работа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Add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</a:t>
            </a:r>
            <a:r>
              <a:rPr lang="en-US" dirty="0"/>
              <a:t>)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добавя елемент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Remove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</a:t>
            </a:r>
            <a:r>
              <a:rPr lang="en-US" dirty="0"/>
              <a:t>)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изтрива елемент от списъка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RemoveAt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dirty="0"/>
              <a:t>) </a:t>
            </a:r>
            <a:r>
              <a:rPr lang="bg-BG" dirty="0">
                <a:solidFill>
                  <a:schemeClr val="tx1"/>
                </a:solidFill>
              </a:rPr>
              <a:t>–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изтрива елемент по даден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Insert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</a:t>
            </a:r>
            <a:r>
              <a:rPr lang="en-US" dirty="0"/>
              <a:t>)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вмъква елемент на посочения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Contains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</a:t>
            </a:r>
            <a:r>
              <a:rPr lang="en-US" dirty="0"/>
              <a:t>) </a:t>
            </a:r>
            <a:r>
              <a:rPr lang="bg-BG" dirty="0">
                <a:solidFill>
                  <a:schemeClr val="tx1"/>
                </a:solidFill>
              </a:rPr>
              <a:t>–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проверява дали елемента е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Sort</a:t>
            </a:r>
            <a:r>
              <a:rPr lang="en-US" dirty="0"/>
              <a:t>()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сортира елементите на списъка</a:t>
            </a: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Count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/property/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bg-BG" dirty="0">
                <a:solidFill>
                  <a:schemeClr val="tx1"/>
                </a:solidFill>
              </a:rPr>
              <a:t>връща броя на елементите в списъка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501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B4D2-0AF8-4475-F61B-2DFBF3D1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94" y="252982"/>
            <a:ext cx="10515600" cy="1325563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ще научим?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BECF-A3E8-5B55-1006-22F9B843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644" y="1559110"/>
            <a:ext cx="4366400" cy="97377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</a:p>
          <a:p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7556D-340F-C54C-8DF8-A3B794E27C58}"/>
              </a:ext>
            </a:extLst>
          </p:cNvPr>
          <p:cNvSpPr txBox="1">
            <a:spLocks/>
          </p:cNvSpPr>
          <p:nvPr/>
        </p:nvSpPr>
        <p:spPr>
          <a:xfrm>
            <a:off x="1025106" y="1578545"/>
            <a:ext cx="4366400" cy="5026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	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Associative 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loop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/basics/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and classes /basics/</a:t>
            </a:r>
            <a:endParaRPr lang="bg-BG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Bitwise operators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647675A-9248-0D18-004C-5D00DCB43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50" y="2532888"/>
            <a:ext cx="5157844" cy="34351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701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B72691-2AEB-A0D4-6BD2-B6805928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 на списък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9E5B60-90AD-1E52-B25B-8F2FF68B3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3098307"/>
            <a:ext cx="10233800" cy="307865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Consolas" panose="020B0609020204030204" pitchFamily="49" charset="0"/>
              </a:rPr>
              <a:t>myIntList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&gt;();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myStringList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“Velizar”, “Ivan”, “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Mitko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985AD837-C01B-9696-8F2B-24F75EA864F4}"/>
              </a:ext>
            </a:extLst>
          </p:cNvPr>
          <p:cNvSpPr txBox="1"/>
          <p:nvPr/>
        </p:nvSpPr>
        <p:spPr>
          <a:xfrm>
            <a:off x="1120000" y="2228643"/>
            <a:ext cx="189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u="sng" dirty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dirty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6081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Списъкът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/>
              <a:t>. </a:t>
            </a:r>
            <a:r>
              <a:rPr lang="bg-BG" dirty="0"/>
              <a:t>То </a:t>
            </a:r>
            <a:r>
              <a:rPr lang="bg-BG" dirty="0">
                <a:solidFill>
                  <a:schemeClr val="tx1"/>
                </a:solidFill>
              </a:rPr>
              <a:t>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броя на елементите в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списъка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888419" y="5770485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4632727" y="6308209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02647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&lt;string&gt;();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= Console.ReadLine();</a:t>
            </a: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58473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List&lt;int&gt;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73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списък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9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BF4D-4588-C93F-5515-8D44E2ED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са методите?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36AC-6054-B6A9-3A68-6629719C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Методите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 наименуван блок от код, който върши някаква работа и може впоследствие да бъде извикван на много места. Декларират се в клас.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CD7B0-B043-069D-63C7-B6AC0EDE26A1}"/>
              </a:ext>
            </a:extLst>
          </p:cNvPr>
          <p:cNvSpPr txBox="1"/>
          <p:nvPr/>
        </p:nvSpPr>
        <p:spPr>
          <a:xfrm>
            <a:off x="1120000" y="3882778"/>
            <a:ext cx="6029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}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7079E-F1C2-DD1B-A9A8-47AFA3C9A2CF}"/>
              </a:ext>
            </a:extLst>
          </p:cNvPr>
          <p:cNvSpPr txBox="1"/>
          <p:nvPr/>
        </p:nvSpPr>
        <p:spPr>
          <a:xfrm>
            <a:off x="7944930" y="3637246"/>
            <a:ext cx="246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bg-BG" sz="18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D89A3-9CA9-5C8F-AF1E-9DCF2580CC8D}"/>
              </a:ext>
            </a:extLst>
          </p:cNvPr>
          <p:cNvSpPr txBox="1"/>
          <p:nvPr/>
        </p:nvSpPr>
        <p:spPr>
          <a:xfrm>
            <a:off x="1897811" y="337850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Дефиниция на метода: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ED16E-28D8-040A-7D06-8078E3D8F960}"/>
              </a:ext>
            </a:extLst>
          </p:cNvPr>
          <p:cNvSpPr txBox="1"/>
          <p:nvPr/>
        </p:nvSpPr>
        <p:spPr>
          <a:xfrm>
            <a:off x="7733582" y="340748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метода:</a:t>
            </a:r>
          </a:p>
        </p:txBody>
      </p:sp>
    </p:spTree>
    <p:extLst>
      <p:ext uri="{BB962C8B-B14F-4D97-AF65-F5344CB8AC3E}">
        <p14:creationId xmlns:p14="http://schemas.microsoft.com/office/powerpoint/2010/main" val="150350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C4BC-A990-A0DC-C9E3-B02CBF0E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Защо използваме методи?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CCCA-9D59-BD77-2E9A-37E83309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организацията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четимостта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Разделя големи проблеми на по-малки части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разбираемостта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Избягва се повтарянето на код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преизползваемост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</p:txBody>
      </p:sp>
    </p:spTree>
    <p:extLst>
      <p:ext uri="{BB962C8B-B14F-4D97-AF65-F5344CB8AC3E}">
        <p14:creationId xmlns:p14="http://schemas.microsoft.com/office/powerpoint/2010/main" val="11520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1BDB-1AFB-D1AA-CC58-BC8F7A6A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19CB-5E67-BAFB-95E2-337B961D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методите са методи, които не връщат никакъв резултат. Те просто изпълняват кода между къдравите скоби. Могат да приемат един или много параметри.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6A1DB-A1ED-5276-3696-E848AA0E7905}"/>
              </a:ext>
            </a:extLst>
          </p:cNvPr>
          <p:cNvSpPr txBox="1"/>
          <p:nvPr/>
        </p:nvSpPr>
        <p:spPr>
          <a:xfrm>
            <a:off x="838200" y="4031487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789DC-914A-4DA8-1A2B-8DF866B63D97}"/>
              </a:ext>
            </a:extLst>
          </p:cNvPr>
          <p:cNvSpPr txBox="1"/>
          <p:nvPr/>
        </p:nvSpPr>
        <p:spPr>
          <a:xfrm>
            <a:off x="6236900" y="3948024"/>
            <a:ext cx="57308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limit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</a:t>
            </a:r>
            <a:r>
              <a:rPr lang="en-US" sz="1800" dirty="0">
                <a:latin typeface="Consolas" panose="020B0609020204030204" pitchFamily="49" charset="0"/>
              </a:rPr>
              <a:t>limit</a:t>
            </a:r>
            <a:r>
              <a:rPr lang="nn-NO" sz="1800" dirty="0">
                <a:latin typeface="Consolas" panose="020B0609020204030204" pitchFamily="49" charset="0"/>
              </a:rPr>
              <a:t>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5C5B0-8AEA-F287-FD11-8DBFCB43648D}"/>
              </a:ext>
            </a:extLst>
          </p:cNvPr>
          <p:cNvSpPr txBox="1"/>
          <p:nvPr/>
        </p:nvSpPr>
        <p:spPr>
          <a:xfrm>
            <a:off x="1647645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без параметри: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B668B-D82A-5428-F81F-BBD62DD63B3E}"/>
              </a:ext>
            </a:extLst>
          </p:cNvPr>
          <p:cNvSpPr txBox="1"/>
          <p:nvPr/>
        </p:nvSpPr>
        <p:spPr>
          <a:xfrm>
            <a:off x="7015433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със параметър:</a:t>
            </a:r>
          </a:p>
        </p:txBody>
      </p:sp>
    </p:spTree>
    <p:extLst>
      <p:ext uri="{BB962C8B-B14F-4D97-AF65-F5344CB8AC3E}">
        <p14:creationId xmlns:p14="http://schemas.microsoft.com/office/powerpoint/2010/main" val="220133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93D2-6474-52C5-377A-6D5CBCDC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методи, използващи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129B-932B-74A8-F38C-E5CB322F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8921147" cy="436814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22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           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10;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if(</a:t>
            </a:r>
            <a:r>
              <a:rPr lang="en-US" sz="2200" dirty="0" err="1">
                <a:latin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</a:rPr>
              <a:t> == 2)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3657600" lvl="8" indent="0">
              <a:buNone/>
            </a:pP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pPr marL="3200400" lvl="7" indent="0">
              <a:buNone/>
            </a:pP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539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E0ED-7B8C-B8F2-F8C7-9A9983B7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05C8-E35E-6B53-C0E5-6BD1D74E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Освен </a:t>
            </a:r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bg-BG" dirty="0">
                <a:solidFill>
                  <a:schemeClr val="tx1"/>
                </a:solidFill>
              </a:rPr>
              <a:t>методите, съществуват и методи, които могат да връщат дадена стойност.</a:t>
            </a:r>
          </a:p>
          <a:p>
            <a:endParaRPr lang="bg-BG" dirty="0"/>
          </a:p>
          <a:p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A8763-49F6-0C04-1D84-ACDF590615BF}"/>
              </a:ext>
            </a:extLst>
          </p:cNvPr>
          <p:cNvSpPr txBox="1"/>
          <p:nvPr/>
        </p:nvSpPr>
        <p:spPr>
          <a:xfrm>
            <a:off x="442992" y="4109849"/>
            <a:ext cx="64325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3C6E3-7EE2-7C3B-30ED-3435D44FBEE4}"/>
              </a:ext>
            </a:extLst>
          </p:cNvPr>
          <p:cNvSpPr txBox="1"/>
          <p:nvPr/>
        </p:nvSpPr>
        <p:spPr>
          <a:xfrm>
            <a:off x="1337094" y="317103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Със параметри и върната стойност: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A30F4-1118-B981-2B11-BE236507E031}"/>
              </a:ext>
            </a:extLst>
          </p:cNvPr>
          <p:cNvSpPr txBox="1"/>
          <p:nvPr/>
        </p:nvSpPr>
        <p:spPr>
          <a:xfrm>
            <a:off x="7127745" y="4109849"/>
            <a:ext cx="50642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“A”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sz="1800" dirty="0">
                <a:latin typeface="Consolas" panose="020B0609020204030204" pitchFamily="49" charset="0"/>
              </a:rPr>
              <a:t>“B”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EDD6F-FC3A-9414-BB98-CEAFD6287C91}"/>
              </a:ext>
            </a:extLst>
          </p:cNvPr>
          <p:cNvSpPr txBox="1"/>
          <p:nvPr/>
        </p:nvSpPr>
        <p:spPr>
          <a:xfrm>
            <a:off x="7837094" y="318856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Без параметри със върната стойност:</a:t>
            </a:r>
          </a:p>
        </p:txBody>
      </p:sp>
    </p:spTree>
    <p:extLst>
      <p:ext uri="{BB962C8B-B14F-4D97-AF65-F5344CB8AC3E}">
        <p14:creationId xmlns:p14="http://schemas.microsoft.com/office/powerpoint/2010/main" val="289991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02BF-DECB-FDD9-5597-446129FA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3E2C-64D0-FAA9-034C-767C24C6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4" y="2691441"/>
            <a:ext cx="10233800" cy="17947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nt</a:t>
            </a:r>
            <a:r>
              <a:rPr lang="bg-BG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resultText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096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7B0C31-9320-4E58-8A8A-D7BFE153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структура от данни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15045B1D-AED4-407C-BC82-BF20E4E4F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948070"/>
            <a:ext cx="4773166" cy="3896140"/>
          </a:xfrm>
          <a:prstGeom prst="roundRect">
            <a:avLst>
              <a:gd name="adj" fmla="val 2028"/>
            </a:avLst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">
            <a:extLst>
              <a:ext uri="{FF2B5EF4-FFF2-40B4-BE49-F238E27FC236}">
                <a16:creationId xmlns:a16="http://schemas.microsoft.com/office/drawing/2014/main" id="{CCB6590E-2904-2751-D3E9-40CA9CFD97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62" b="-3"/>
          <a:stretch/>
        </p:blipFill>
        <p:spPr>
          <a:xfrm>
            <a:off x="976274" y="2147659"/>
            <a:ext cx="4497018" cy="34969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1ACFBA5-C402-4177-ACB3-257C3C62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48069"/>
            <a:ext cx="5730815" cy="422889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компютърните науки структурите от данни са начин на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 в компютъра, така че те да могат да бъдат използвани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ефективно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Структурите от данни не са само за организиране на данните. Те се използват също за ефективно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съхранение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28582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238</TotalTime>
  <Words>1356</Words>
  <Application>Microsoft Office PowerPoint</Application>
  <PresentationFormat>Широк екран</PresentationFormat>
  <Paragraphs>230</Paragraphs>
  <Slides>24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24</vt:i4>
      </vt:variant>
    </vt:vector>
  </HeadingPairs>
  <TitlesOfParts>
    <vt:vector size="29" baseType="lpstr">
      <vt:lpstr>Arial</vt:lpstr>
      <vt:lpstr>Cascadia Mono</vt:lpstr>
      <vt:lpstr>Consolas</vt:lpstr>
      <vt:lpstr>Corbel</vt:lpstr>
      <vt:lpstr>Depth</vt:lpstr>
      <vt:lpstr>C# Intermediate</vt:lpstr>
      <vt:lpstr>Какво ще научим?</vt:lpstr>
      <vt:lpstr>Какво са методите?</vt:lpstr>
      <vt:lpstr>Защо използваме методи?</vt:lpstr>
      <vt:lpstr>Void методи</vt:lpstr>
      <vt:lpstr>Void методи, използващи return</vt:lpstr>
      <vt:lpstr>Връщане на стойност от метод</vt:lpstr>
      <vt:lpstr>Връщане на стойност от метод /извикване на метод/</vt:lpstr>
      <vt:lpstr>Какво е структура от данни?</vt:lpstr>
      <vt:lpstr>Какво е масив?</vt:lpstr>
      <vt:lpstr>Създаване на масив</vt:lpstr>
      <vt:lpstr>Length и индексиране []</vt:lpstr>
      <vt:lpstr>Четене на масиви от конзолата /начин 1/</vt:lpstr>
      <vt:lpstr>Четене на масиви от конзолата /начин 2/</vt:lpstr>
      <vt:lpstr>Принтиране на масив</vt:lpstr>
      <vt:lpstr>Често допускана грешка!</vt:lpstr>
      <vt:lpstr>Какво е списък? List&lt;T&gt;?</vt:lpstr>
      <vt:lpstr>Основни характеристики</vt:lpstr>
      <vt:lpstr>Основни методи за работа</vt:lpstr>
      <vt:lpstr>Създаване на списък</vt:lpstr>
      <vt:lpstr>Count и индексиране []</vt:lpstr>
      <vt:lpstr>Четене на списъци от конзолата /начин 1/</vt:lpstr>
      <vt:lpstr>Четене на списъци от конзолата /начин 2/</vt:lpstr>
      <vt:lpstr>Принтиране на списък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Intermediate</dc:title>
  <dc:creator>Gerasimov, Velizar</dc:creator>
  <cp:lastModifiedBy>Velizar Gerasimov</cp:lastModifiedBy>
  <cp:revision>363</cp:revision>
  <dcterms:created xsi:type="dcterms:W3CDTF">2022-11-04T07:46:38Z</dcterms:created>
  <dcterms:modified xsi:type="dcterms:W3CDTF">2022-11-13T14:50:59Z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2022-11-04T07:48:18Z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753d045c-a831-494d-8d84-7b53b6e8b333</vt:lpwstr>
  </property>
  <property fmtid="{D5CDD505-2E9C-101B-9397-08002B2CF9AE}" pid="8" name="MSIP_Label_78ba2ad2-1b1e-4cec-9ee3-2fdbfa21151f_ContentBits">
    <vt:lpwstr>0</vt:lpwstr>
  </property>
</Properties>
</file>