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59" r:id="rId10"/>
    <p:sldId id="258" r:id="rId11"/>
    <p:sldId id="266" r:id="rId12"/>
    <p:sldId id="281" r:id="rId13"/>
    <p:sldId id="267" r:id="rId14"/>
    <p:sldId id="282" r:id="rId15"/>
    <p:sldId id="268" r:id="rId16"/>
    <p:sldId id="269" r:id="rId17"/>
    <p:sldId id="271" r:id="rId18"/>
    <p:sldId id="272" r:id="rId19"/>
    <p:sldId id="273" r:id="rId20"/>
    <p:sldId id="274" r:id="rId21"/>
    <p:sldId id="276" r:id="rId22"/>
    <p:sldId id="277" r:id="rId23"/>
    <p:sldId id="275" r:id="rId24"/>
    <p:sldId id="278" r:id="rId25"/>
    <p:sldId id="279" r:id="rId26"/>
    <p:sldId id="280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301" r:id="rId37"/>
    <p:sldId id="293" r:id="rId38"/>
    <p:sldId id="294" r:id="rId39"/>
    <p:sldId id="295" r:id="rId40"/>
    <p:sldId id="298" r:id="rId41"/>
    <p:sldId id="297" r:id="rId42"/>
    <p:sldId id="299" r:id="rId43"/>
    <p:sldId id="300" r:id="rId44"/>
    <p:sldId id="302" r:id="rId45"/>
    <p:sldId id="320" r:id="rId46"/>
    <p:sldId id="303" r:id="rId47"/>
    <p:sldId id="304" r:id="rId48"/>
    <p:sldId id="305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1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ен сти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ен стил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Светъл стил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11.12.2022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969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11.12.2022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031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11.12.2022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774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11.12.2022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9904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11.12.2022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330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11.12.2022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1936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11.12.2022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9870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11.12.2022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0248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11.12.2022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485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11.12.2022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766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11.12.2022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005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11.12.2022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783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11.12.2022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411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11.12.2022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847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11.12.2022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538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11.12.2022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893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11.12.2022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328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BD89023-946D-4914-A444-F66256F52110}" type="datetimeFigureOut">
              <a:rPr lang="bg-BG" smtClean="0"/>
              <a:t>11.12.2022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836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E94C-8C4B-948E-6CA5-9529360A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464028"/>
            <a:ext cx="9144000" cy="164149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9600" spc="-300" dirty="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C# Intermediate</a:t>
            </a:r>
          </a:p>
        </p:txBody>
      </p:sp>
      <p:pic>
        <p:nvPicPr>
          <p:cNvPr id="19" name="Content Placeholder 18" descr="A picture containing shape&#10;&#10;Description automatically generated">
            <a:extLst>
              <a:ext uri="{FF2B5EF4-FFF2-40B4-BE49-F238E27FC236}">
                <a16:creationId xmlns:a16="http://schemas.microsoft.com/office/drawing/2014/main" id="{820C067B-1267-2D49-2B3D-764D935C9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4" b="23571"/>
          <a:stretch/>
        </p:blipFill>
        <p:spPr>
          <a:xfrm>
            <a:off x="20" y="10"/>
            <a:ext cx="12191980" cy="34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5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7EBFF2-2FF9-4885-BE21-EAA5FBF3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масив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47C3FD7-A059-4D38-8DCF-54D07C2D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678" y="1799746"/>
            <a:ext cx="10231102" cy="4351338"/>
          </a:xfrm>
        </p:spPr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Масивите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са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колекция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от данни, която съхранява елементи от един и същи тип в </a:t>
            </a:r>
            <a:r>
              <a:rPr lang="bg-BG" dirty="0">
                <a:solidFill>
                  <a:srgbClr val="FFFF00"/>
                </a:solidFill>
              </a:rPr>
              <a:t>съседни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места в паметта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bg-BG" dirty="0">
                <a:solidFill>
                  <a:schemeClr val="tx1"/>
                </a:solidFill>
              </a:rPr>
              <a:t>Това е най-простата структура от данни, при която достъпването на елемент от колекцията става чрез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индекс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bg-BG" dirty="0">
                <a:solidFill>
                  <a:schemeClr val="tx1"/>
                </a:solidFill>
              </a:rPr>
              <a:t>Масивите имат </a:t>
            </a:r>
            <a:r>
              <a:rPr lang="bg-BG" dirty="0">
                <a:solidFill>
                  <a:srgbClr val="FFFF00"/>
                </a:solidFill>
              </a:rPr>
              <a:t>фиксиран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размер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533BD70-3734-48DD-B228-14E37C520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466" y="4426997"/>
            <a:ext cx="6887536" cy="781159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61F5E221-EC99-4561-BDAA-51E676DD69F5}"/>
              </a:ext>
            </a:extLst>
          </p:cNvPr>
          <p:cNvSpPr txBox="1"/>
          <p:nvPr/>
        </p:nvSpPr>
        <p:spPr>
          <a:xfrm>
            <a:off x="3231476" y="5195618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9B8AEC9A-8B62-4129-9E67-FC663AA158F9}"/>
              </a:ext>
            </a:extLst>
          </p:cNvPr>
          <p:cNvSpPr txBox="1"/>
          <p:nvPr/>
        </p:nvSpPr>
        <p:spPr>
          <a:xfrm>
            <a:off x="4020760" y="5213858"/>
            <a:ext cx="324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E55A8CE8-88A4-4373-96F7-8CF42FB72E0A}"/>
              </a:ext>
            </a:extLst>
          </p:cNvPr>
          <p:cNvSpPr txBox="1"/>
          <p:nvPr/>
        </p:nvSpPr>
        <p:spPr>
          <a:xfrm>
            <a:off x="4781244" y="5208156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8ABC9336-D5B2-410D-A3CD-E04E6BAC7512}"/>
              </a:ext>
            </a:extLst>
          </p:cNvPr>
          <p:cNvSpPr txBox="1"/>
          <p:nvPr/>
        </p:nvSpPr>
        <p:spPr>
          <a:xfrm>
            <a:off x="5561794" y="5223545"/>
            <a:ext cx="310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ECC100D4-DB67-45AD-A720-A6232E147D1D}"/>
              </a:ext>
            </a:extLst>
          </p:cNvPr>
          <p:cNvSpPr txBox="1"/>
          <p:nvPr/>
        </p:nvSpPr>
        <p:spPr>
          <a:xfrm>
            <a:off x="6255857" y="5195618"/>
            <a:ext cx="255974" cy="38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57D0D5DE-4C06-4AC3-B07E-F2480960E49C}"/>
              </a:ext>
            </a:extLst>
          </p:cNvPr>
          <p:cNvSpPr txBox="1"/>
          <p:nvPr/>
        </p:nvSpPr>
        <p:spPr>
          <a:xfrm>
            <a:off x="7039398" y="5195618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0710AF54-BFB4-4E23-839F-514B17A8C29D}"/>
              </a:ext>
            </a:extLst>
          </p:cNvPr>
          <p:cNvSpPr txBox="1"/>
          <p:nvPr/>
        </p:nvSpPr>
        <p:spPr>
          <a:xfrm>
            <a:off x="7815461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EB944A65-5263-411A-A004-64C499694CE1}"/>
              </a:ext>
            </a:extLst>
          </p:cNvPr>
          <p:cNvSpPr txBox="1"/>
          <p:nvPr/>
        </p:nvSpPr>
        <p:spPr>
          <a:xfrm>
            <a:off x="8623239" y="5208156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B61FB75F-D90E-434E-84D3-311B422BA15C}"/>
              </a:ext>
            </a:extLst>
          </p:cNvPr>
          <p:cNvSpPr txBox="1"/>
          <p:nvPr/>
        </p:nvSpPr>
        <p:spPr>
          <a:xfrm>
            <a:off x="9342273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5A390467-CDE2-4B35-89F9-995C4DEB4905}"/>
              </a:ext>
            </a:extLst>
          </p:cNvPr>
          <p:cNvSpPr txBox="1"/>
          <p:nvPr/>
        </p:nvSpPr>
        <p:spPr>
          <a:xfrm>
            <a:off x="951303" y="5240923"/>
            <a:ext cx="115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индекси</a:t>
            </a:r>
            <a:endParaRPr lang="en-US" dirty="0"/>
          </a:p>
        </p:txBody>
      </p: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6BDE82C3-79B4-4E1D-BE69-1BC7EA9D3390}"/>
              </a:ext>
            </a:extLst>
          </p:cNvPr>
          <p:cNvSpPr txBox="1"/>
          <p:nvPr/>
        </p:nvSpPr>
        <p:spPr>
          <a:xfrm>
            <a:off x="951303" y="4656447"/>
            <a:ext cx="118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елементи</a:t>
            </a:r>
            <a:endParaRPr lang="en-US" dirty="0"/>
          </a:p>
        </p:txBody>
      </p:sp>
      <p:cxnSp>
        <p:nvCxnSpPr>
          <p:cNvPr id="22" name="Съединител &quot;права стрелка&quot; 21">
            <a:extLst>
              <a:ext uri="{FF2B5EF4-FFF2-40B4-BE49-F238E27FC236}">
                <a16:creationId xmlns:a16="http://schemas.microsoft.com/office/drawing/2014/main" id="{5D9BEDF3-2091-4886-BFEF-7C4B3422EBC1}"/>
              </a:ext>
            </a:extLst>
          </p:cNvPr>
          <p:cNvCxnSpPr/>
          <p:nvPr/>
        </p:nvCxnSpPr>
        <p:spPr>
          <a:xfrm>
            <a:off x="2254933" y="4875320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23">
            <a:extLst>
              <a:ext uri="{FF2B5EF4-FFF2-40B4-BE49-F238E27FC236}">
                <a16:creationId xmlns:a16="http://schemas.microsoft.com/office/drawing/2014/main" id="{A8B258F6-CF7A-404A-96B7-125B853FDE2E}"/>
              </a:ext>
            </a:extLst>
          </p:cNvPr>
          <p:cNvCxnSpPr/>
          <p:nvPr/>
        </p:nvCxnSpPr>
        <p:spPr>
          <a:xfrm>
            <a:off x="2254933" y="5434613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9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E2DBD1F-217E-192F-0B34-F9D1EABD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Създаване на масив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21FD466-E7D9-54EF-D48A-C3F881CC8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Масив (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 създава чрез ключовата дума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„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Пример:</a:t>
            </a:r>
          </a:p>
          <a:p>
            <a:pPr marL="0" indent="0">
              <a:buNone/>
            </a:pPr>
            <a:r>
              <a:rPr lang="bg-BG" dirty="0"/>
              <a:t>	</a:t>
            </a:r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4481618D-BAEE-4343-D090-568267BDFE1A}"/>
              </a:ext>
            </a:extLst>
          </p:cNvPr>
          <p:cNvSpPr txBox="1"/>
          <p:nvPr/>
        </p:nvSpPr>
        <p:spPr>
          <a:xfrm>
            <a:off x="1655442" y="3611920"/>
            <a:ext cx="8691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</a:rPr>
              <a:t>arrayOne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[2]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</a:rPr>
              <a:t>arrayTwo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string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double[] </a:t>
            </a:r>
            <a:r>
              <a:rPr lang="en-US" dirty="0" err="1">
                <a:latin typeface="Consolas" panose="020B0609020204030204" pitchFamily="49" charset="0"/>
              </a:rPr>
              <a:t>arrayThree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double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42169B-0F86-CED9-ADA9-D06BE7146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761" y="3369032"/>
            <a:ext cx="962025" cy="485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35B995-1012-7B4E-7189-96AC47BFA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286" y="4649500"/>
            <a:ext cx="952500" cy="476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DBA847-6464-CC50-C6EC-22D0B3BD3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761" y="3989744"/>
            <a:ext cx="3496372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1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1C3B-6B70-D4EB-3316-AE68E132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става в паметта?</a:t>
            </a:r>
          </a:p>
        </p:txBody>
      </p:sp>
      <p:pic>
        <p:nvPicPr>
          <p:cNvPr id="5" name="Content Placeholder 4" descr="Shape, rectangle&#10;&#10;Description automatically generated">
            <a:extLst>
              <a:ext uri="{FF2B5EF4-FFF2-40B4-BE49-F238E27FC236}">
                <a16:creationId xmlns:a16="http://schemas.microsoft.com/office/drawing/2014/main" id="{AB296370-108A-D688-AC27-071899BB0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481" y="3106021"/>
            <a:ext cx="6645275" cy="285570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36E36D-6654-53CA-4B5C-4F6A20E8FB05}"/>
              </a:ext>
            </a:extLst>
          </p:cNvPr>
          <p:cNvSpPr txBox="1"/>
          <p:nvPr/>
        </p:nvSpPr>
        <p:spPr>
          <a:xfrm>
            <a:off x="2245743" y="20240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[7]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AB14CD-A019-F577-A844-5D8294851097}"/>
              </a:ext>
            </a:extLst>
          </p:cNvPr>
          <p:cNvCxnSpPr/>
          <p:nvPr/>
        </p:nvCxnSpPr>
        <p:spPr>
          <a:xfrm>
            <a:off x="3562709" y="4796287"/>
            <a:ext cx="15786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5">
            <a:extLst>
              <a:ext uri="{FF2B5EF4-FFF2-40B4-BE49-F238E27FC236}">
                <a16:creationId xmlns:a16="http://schemas.microsoft.com/office/drawing/2014/main" id="{8511C029-5006-F804-E3C1-F93C29120258}"/>
              </a:ext>
            </a:extLst>
          </p:cNvPr>
          <p:cNvSpPr txBox="1"/>
          <p:nvPr/>
        </p:nvSpPr>
        <p:spPr>
          <a:xfrm>
            <a:off x="5215553" y="4159565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Текстово поле 8">
            <a:extLst>
              <a:ext uri="{FF2B5EF4-FFF2-40B4-BE49-F238E27FC236}">
                <a16:creationId xmlns:a16="http://schemas.microsoft.com/office/drawing/2014/main" id="{05B2220F-5FD1-3BFC-675E-EC603DF24CAB}"/>
              </a:ext>
            </a:extLst>
          </p:cNvPr>
          <p:cNvSpPr txBox="1"/>
          <p:nvPr/>
        </p:nvSpPr>
        <p:spPr>
          <a:xfrm>
            <a:off x="5683119" y="4172103"/>
            <a:ext cx="263963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Текстово поле 9">
            <a:extLst>
              <a:ext uri="{FF2B5EF4-FFF2-40B4-BE49-F238E27FC236}">
                <a16:creationId xmlns:a16="http://schemas.microsoft.com/office/drawing/2014/main" id="{94157B8D-92DE-D120-6895-948E357C6AF3}"/>
              </a:ext>
            </a:extLst>
          </p:cNvPr>
          <p:cNvSpPr txBox="1"/>
          <p:nvPr/>
        </p:nvSpPr>
        <p:spPr>
          <a:xfrm>
            <a:off x="6075518" y="4172103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Текстово поле 10">
            <a:extLst>
              <a:ext uri="{FF2B5EF4-FFF2-40B4-BE49-F238E27FC236}">
                <a16:creationId xmlns:a16="http://schemas.microsoft.com/office/drawing/2014/main" id="{50D396B9-38D9-C4C5-E157-D306413D0F50}"/>
              </a:ext>
            </a:extLst>
          </p:cNvPr>
          <p:cNvSpPr txBox="1"/>
          <p:nvPr/>
        </p:nvSpPr>
        <p:spPr>
          <a:xfrm>
            <a:off x="6456364" y="4190758"/>
            <a:ext cx="252410" cy="343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Текстово поле 11">
            <a:extLst>
              <a:ext uri="{FF2B5EF4-FFF2-40B4-BE49-F238E27FC236}">
                <a16:creationId xmlns:a16="http://schemas.microsoft.com/office/drawing/2014/main" id="{D0C046D8-CE82-7E97-E7D5-5444497EC894}"/>
              </a:ext>
            </a:extLst>
          </p:cNvPr>
          <p:cNvSpPr txBox="1"/>
          <p:nvPr/>
        </p:nvSpPr>
        <p:spPr>
          <a:xfrm>
            <a:off x="6851581" y="4152863"/>
            <a:ext cx="20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Текстово поле 12">
            <a:extLst>
              <a:ext uri="{FF2B5EF4-FFF2-40B4-BE49-F238E27FC236}">
                <a16:creationId xmlns:a16="http://schemas.microsoft.com/office/drawing/2014/main" id="{6E86FAB1-D998-71D7-9056-0B0F4D732BC3}"/>
              </a:ext>
            </a:extLst>
          </p:cNvPr>
          <p:cNvSpPr txBox="1"/>
          <p:nvPr/>
        </p:nvSpPr>
        <p:spPr>
          <a:xfrm>
            <a:off x="7268589" y="4147884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Текстово поле 13">
            <a:extLst>
              <a:ext uri="{FF2B5EF4-FFF2-40B4-BE49-F238E27FC236}">
                <a16:creationId xmlns:a16="http://schemas.microsoft.com/office/drawing/2014/main" id="{9F383307-E9E9-3000-A0C7-2E1202077A5C}"/>
              </a:ext>
            </a:extLst>
          </p:cNvPr>
          <p:cNvSpPr txBox="1"/>
          <p:nvPr/>
        </p:nvSpPr>
        <p:spPr>
          <a:xfrm>
            <a:off x="7728744" y="4203296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3051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E1E136-7464-6FA3-97DF-FA8FD6E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 </a:t>
            </a:r>
            <a:r>
              <a:rPr lang="bg-BG" dirty="0">
                <a:solidFill>
                  <a:schemeClr val="tx1"/>
                </a:solidFill>
              </a:rPr>
              <a:t>и индексиране</a:t>
            </a:r>
            <a:r>
              <a:rPr lang="en-US" dirty="0">
                <a:solidFill>
                  <a:schemeClr val="tx1"/>
                </a:solidFill>
              </a:rPr>
              <a:t> []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D4B3D6F-830A-4BBB-456A-FB9AAA0D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Масивът има пропърти (свойство), което се нарича </a:t>
            </a:r>
            <a:r>
              <a:rPr lang="en-US" dirty="0">
                <a:solidFill>
                  <a:srgbClr val="92D050"/>
                </a:solidFill>
              </a:rPr>
              <a:t>length</a:t>
            </a:r>
            <a:r>
              <a:rPr lang="en-US" dirty="0"/>
              <a:t>. </a:t>
            </a:r>
            <a:r>
              <a:rPr lang="bg-BG" dirty="0"/>
              <a:t>То ни </a:t>
            </a:r>
            <a:r>
              <a:rPr lang="bg-BG" dirty="0">
                <a:solidFill>
                  <a:schemeClr val="tx1"/>
                </a:solidFill>
              </a:rPr>
              <a:t>дава</a:t>
            </a:r>
            <a:r>
              <a:rPr lang="bg-BG" dirty="0"/>
              <a:t> </a:t>
            </a:r>
            <a:r>
              <a:rPr lang="bg-BG" dirty="0">
                <a:solidFill>
                  <a:srgbClr val="92D050"/>
                </a:solidFill>
              </a:rPr>
              <a:t>дължината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на масива, който използваме</a:t>
            </a:r>
            <a:r>
              <a:rPr lang="bg-BG" dirty="0"/>
              <a:t>.</a:t>
            </a:r>
          </a:p>
          <a:p>
            <a:r>
              <a:rPr lang="bg-BG" dirty="0">
                <a:solidFill>
                  <a:schemeClr val="tx1"/>
                </a:solidFill>
              </a:rPr>
              <a:t>Елементите в  масив се достъпват чрез използването на </a:t>
            </a:r>
            <a:r>
              <a:rPr lang="bg-BG" dirty="0">
                <a:solidFill>
                  <a:srgbClr val="92D050"/>
                </a:solidFill>
              </a:rPr>
              <a:t>индексиране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или иначе казано всеки един елемент е под конкретен индекс в масива.</a:t>
            </a: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u="sng" dirty="0">
                <a:solidFill>
                  <a:schemeClr val="tx1"/>
                </a:solidFill>
              </a:rPr>
              <a:t>Пример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EBEF65F-B91D-55CC-4317-D9AA73D7DBF6}"/>
              </a:ext>
            </a:extLst>
          </p:cNvPr>
          <p:cNvSpPr txBox="1"/>
          <p:nvPr/>
        </p:nvSpPr>
        <p:spPr>
          <a:xfrm>
            <a:off x="1342184" y="4698988"/>
            <a:ext cx="696897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for (int i = 0; i &lt; 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200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 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 = i;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  <p:cxnSp>
        <p:nvCxnSpPr>
          <p:cNvPr id="7" name="Съединител &quot;права стрелка&quot; 6">
            <a:extLst>
              <a:ext uri="{FF2B5EF4-FFF2-40B4-BE49-F238E27FC236}">
                <a16:creationId xmlns:a16="http://schemas.microsoft.com/office/drawing/2014/main" id="{F8D4CC3D-6E1B-7E8E-47EF-A88923DAB1DC}"/>
              </a:ext>
            </a:extLst>
          </p:cNvPr>
          <p:cNvCxnSpPr>
            <a:cxnSpLocks/>
          </p:cNvCxnSpPr>
          <p:nvPr/>
        </p:nvCxnSpPr>
        <p:spPr>
          <a:xfrm flipH="1" flipV="1">
            <a:off x="3888419" y="5770485"/>
            <a:ext cx="1704513" cy="54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229470B-1B95-ED79-4E2F-ACEB68063A3B}"/>
              </a:ext>
            </a:extLst>
          </p:cNvPr>
          <p:cNvSpPr txBox="1"/>
          <p:nvPr/>
        </p:nvSpPr>
        <p:spPr>
          <a:xfrm>
            <a:off x="4632727" y="6308209"/>
            <a:ext cx="30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Достъпване по индекс  с </a:t>
            </a:r>
            <a:r>
              <a:rPr lang="en-US" dirty="0"/>
              <a:t>[</a:t>
            </a:r>
            <a:r>
              <a:rPr lang="bg-BG" dirty="0"/>
              <a:t> 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55584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DAFE-24B8-DA3B-FA3E-1B59F714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става в паметта при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ъпдейтване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на стойност</a:t>
            </a:r>
          </a:p>
        </p:txBody>
      </p:sp>
      <p:pic>
        <p:nvPicPr>
          <p:cNvPr id="5" name="Content Placeholder 4" descr="Shape, rectangle&#10;&#10;Description automatically generated with medium confidence">
            <a:extLst>
              <a:ext uri="{FF2B5EF4-FFF2-40B4-BE49-F238E27FC236}">
                <a16:creationId xmlns:a16="http://schemas.microsoft.com/office/drawing/2014/main" id="{3A6D6317-E685-C12D-49FE-B40CF80FE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92" y="3166006"/>
            <a:ext cx="6958531" cy="299032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4154FD-D9FD-49AA-2EF0-E9025B2BC4A6}"/>
              </a:ext>
            </a:extLst>
          </p:cNvPr>
          <p:cNvSpPr txBox="1"/>
          <p:nvPr/>
        </p:nvSpPr>
        <p:spPr>
          <a:xfrm>
            <a:off x="2452058" y="1827094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[7]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bg-BG" dirty="0">
              <a:latin typeface="Consolas" panose="020B0609020204030204" pitchFamily="49" charset="0"/>
            </a:endParaRPr>
          </a:p>
          <a:p>
            <a:endParaRPr lang="bg-BG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[2] = 3;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1B2876-DA66-DE0F-33F9-3CCEEB94061C}"/>
              </a:ext>
            </a:extLst>
          </p:cNvPr>
          <p:cNvCxnSpPr/>
          <p:nvPr/>
        </p:nvCxnSpPr>
        <p:spPr>
          <a:xfrm>
            <a:off x="3838754" y="4960189"/>
            <a:ext cx="15786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ово поле 5">
            <a:extLst>
              <a:ext uri="{FF2B5EF4-FFF2-40B4-BE49-F238E27FC236}">
                <a16:creationId xmlns:a16="http://schemas.microsoft.com/office/drawing/2014/main" id="{4D215AB8-F481-BB5D-EB47-D6793B53B10D}"/>
              </a:ext>
            </a:extLst>
          </p:cNvPr>
          <p:cNvSpPr txBox="1"/>
          <p:nvPr/>
        </p:nvSpPr>
        <p:spPr>
          <a:xfrm>
            <a:off x="5560610" y="4242373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" name="Текстово поле 8">
            <a:extLst>
              <a:ext uri="{FF2B5EF4-FFF2-40B4-BE49-F238E27FC236}">
                <a16:creationId xmlns:a16="http://schemas.microsoft.com/office/drawing/2014/main" id="{CE4F8C70-B22B-D231-F744-3E7BB0CD5DE3}"/>
              </a:ext>
            </a:extLst>
          </p:cNvPr>
          <p:cNvSpPr txBox="1"/>
          <p:nvPr/>
        </p:nvSpPr>
        <p:spPr>
          <a:xfrm>
            <a:off x="6028176" y="4254911"/>
            <a:ext cx="263963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Текстово поле 9">
            <a:extLst>
              <a:ext uri="{FF2B5EF4-FFF2-40B4-BE49-F238E27FC236}">
                <a16:creationId xmlns:a16="http://schemas.microsoft.com/office/drawing/2014/main" id="{9FDA4C43-D91B-056B-9915-19BAE5FFE3E9}"/>
              </a:ext>
            </a:extLst>
          </p:cNvPr>
          <p:cNvSpPr txBox="1"/>
          <p:nvPr/>
        </p:nvSpPr>
        <p:spPr>
          <a:xfrm>
            <a:off x="6420575" y="4254911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9D8BCD79-A041-606A-E93C-B53A30C6133E}"/>
              </a:ext>
            </a:extLst>
          </p:cNvPr>
          <p:cNvSpPr txBox="1"/>
          <p:nvPr/>
        </p:nvSpPr>
        <p:spPr>
          <a:xfrm>
            <a:off x="6801421" y="4273566"/>
            <a:ext cx="252410" cy="343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Текстово поле 11">
            <a:extLst>
              <a:ext uri="{FF2B5EF4-FFF2-40B4-BE49-F238E27FC236}">
                <a16:creationId xmlns:a16="http://schemas.microsoft.com/office/drawing/2014/main" id="{E7980791-329A-2568-26E6-E47CBAF69664}"/>
              </a:ext>
            </a:extLst>
          </p:cNvPr>
          <p:cNvSpPr txBox="1"/>
          <p:nvPr/>
        </p:nvSpPr>
        <p:spPr>
          <a:xfrm>
            <a:off x="7196638" y="4235671"/>
            <a:ext cx="20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Текстово поле 12">
            <a:extLst>
              <a:ext uri="{FF2B5EF4-FFF2-40B4-BE49-F238E27FC236}">
                <a16:creationId xmlns:a16="http://schemas.microsoft.com/office/drawing/2014/main" id="{693B0CF3-0A99-F743-B342-44FB806DCE01}"/>
              </a:ext>
            </a:extLst>
          </p:cNvPr>
          <p:cNvSpPr txBox="1"/>
          <p:nvPr/>
        </p:nvSpPr>
        <p:spPr>
          <a:xfrm>
            <a:off x="7613646" y="4230692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Текстово поле 13">
            <a:extLst>
              <a:ext uri="{FF2B5EF4-FFF2-40B4-BE49-F238E27FC236}">
                <a16:creationId xmlns:a16="http://schemas.microsoft.com/office/drawing/2014/main" id="{1106F2AB-551B-5E76-D378-871434590260}"/>
              </a:ext>
            </a:extLst>
          </p:cNvPr>
          <p:cNvSpPr txBox="1"/>
          <p:nvPr/>
        </p:nvSpPr>
        <p:spPr>
          <a:xfrm>
            <a:off x="8073801" y="4286104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79992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масиви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818" y="2141537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int.Parse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new string[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];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 = Console.ReadLine();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0994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масиви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79"/>
            <a:ext cx="9745832" cy="27944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arrayItems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arrayItems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Split()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65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масив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80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2147379" y="2339405"/>
            <a:ext cx="78972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61663" y="2186877"/>
            <a:ext cx="22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61663" y="4639446"/>
            <a:ext cx="23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Със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string.Join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2147379" y="4824112"/>
            <a:ext cx="7897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string.Join</a:t>
            </a:r>
            <a:r>
              <a:rPr lang="en-US" sz="2400" dirty="0">
                <a:latin typeface="Consolas" panose="020B0609020204030204" pitchFamily="49" charset="0"/>
              </a:rPr>
              <a:t>(‘,’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789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FF8B52-2127-C7BA-6000-4E50277E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Често допускана грешка!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74A821-5E69-E734-91BD-DDE056DD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369" y="4000654"/>
            <a:ext cx="10233800" cy="16033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double[]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double[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r>
              <a:rPr lang="bg-BG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sz="2400" dirty="0">
                <a:latin typeface="Consolas" panose="020B0609020204030204" pitchFamily="49" charset="0"/>
              </a:rPr>
              <a:t>};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sz="2400" dirty="0"/>
              <a:t>);  	</a:t>
            </a:r>
            <a:r>
              <a:rPr lang="en-US" sz="2400" dirty="0">
                <a:solidFill>
                  <a:srgbClr val="92D050"/>
                </a:solidFill>
              </a:rPr>
              <a:t>//</a:t>
            </a:r>
            <a:r>
              <a:rPr lang="en-US" sz="2400" dirty="0" err="1">
                <a:solidFill>
                  <a:srgbClr val="92D050"/>
                </a:solidFill>
              </a:rPr>
              <a:t>IndexOutOfRangeException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E34AB0B-DF14-6A19-D175-837D5E002A3D}"/>
              </a:ext>
            </a:extLst>
          </p:cNvPr>
          <p:cNvSpPr txBox="1"/>
          <p:nvPr/>
        </p:nvSpPr>
        <p:spPr>
          <a:xfrm>
            <a:off x="1215369" y="2246049"/>
            <a:ext cx="8380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Опитваме да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достъпим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елемент  на индекс, който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несъществува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173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ED9D914-3F3B-AA86-9987-344FD40E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списък?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List&lt;T&gt;?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20A9833-3434-6BB3-34C2-7E12823E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/>
          </a:bodyPr>
          <a:lstStyle/>
          <a:p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Списъкът в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колекция от данни, която съдържа елементи от един и същи тип.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Много са подобни на масивите, с тази разлика, че може да бъде променян размера им и да се добавят нови елементи към тях.</a:t>
            </a:r>
          </a:p>
          <a:p>
            <a:pPr marL="0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0" indent="0">
              <a:buNone/>
            </a:pP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5C206563-E068-3CDA-1611-E45D2F1EB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897" y="3349625"/>
            <a:ext cx="6105525" cy="2962275"/>
          </a:xfrm>
          <a:prstGeom prst="rect">
            <a:avLst/>
          </a:prstGeom>
        </p:spPr>
      </p:pic>
      <p:cxnSp>
        <p:nvCxnSpPr>
          <p:cNvPr id="9" name="Съединител: с чупка 8">
            <a:extLst>
              <a:ext uri="{FF2B5EF4-FFF2-40B4-BE49-F238E27FC236}">
                <a16:creationId xmlns:a16="http://schemas.microsoft.com/office/drawing/2014/main" id="{25BB9061-A900-E794-D43B-CFCF075290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25700" y="3740456"/>
            <a:ext cx="488275" cy="4823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84A1EA49-3EC9-7167-193A-F83D6EA27833}"/>
              </a:ext>
            </a:extLst>
          </p:cNvPr>
          <p:cNvSpPr txBox="1"/>
          <p:nvPr/>
        </p:nvSpPr>
        <p:spPr>
          <a:xfrm>
            <a:off x="1903519" y="3836084"/>
            <a:ext cx="204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Начален масив</a:t>
            </a:r>
          </a:p>
          <a:p>
            <a:r>
              <a:rPr lang="bg-BG" dirty="0"/>
              <a:t>(4 елемента)</a:t>
            </a:r>
            <a:endParaRPr lang="en-US" dirty="0"/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FD197CEB-D467-E099-0767-F841CB87AB7B}"/>
              </a:ext>
            </a:extLst>
          </p:cNvPr>
          <p:cNvSpPr txBox="1"/>
          <p:nvPr/>
        </p:nvSpPr>
        <p:spPr>
          <a:xfrm>
            <a:off x="7164556" y="3556522"/>
            <a:ext cx="223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Добавяне на нов елемент</a:t>
            </a:r>
            <a:endParaRPr lang="en-US" dirty="0"/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4DA7801A-9257-5BD6-A427-4C23C7651EEE}"/>
              </a:ext>
            </a:extLst>
          </p:cNvPr>
          <p:cNvSpPr txBox="1"/>
          <p:nvPr/>
        </p:nvSpPr>
        <p:spPr>
          <a:xfrm>
            <a:off x="1712489" y="5150484"/>
            <a:ext cx="1696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Заделяне на памет за нов масив с капацитет 8 елемента</a:t>
            </a:r>
          </a:p>
        </p:txBody>
      </p:sp>
    </p:spTree>
    <p:extLst>
      <p:ext uri="{BB962C8B-B14F-4D97-AF65-F5344CB8AC3E}">
        <p14:creationId xmlns:p14="http://schemas.microsoft.com/office/powerpoint/2010/main" val="134908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B4D2-0AF8-4475-F61B-2DFBF3D1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94" y="252982"/>
            <a:ext cx="10515600" cy="1325563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ще научим?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BECF-A3E8-5B55-1006-22F9B8431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2644" y="1559110"/>
            <a:ext cx="4366400" cy="97377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Expressions</a:t>
            </a:r>
          </a:p>
          <a:p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Nullables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7556D-340F-C54C-8DF8-A3B794E27C58}"/>
              </a:ext>
            </a:extLst>
          </p:cNvPr>
          <p:cNvSpPr txBox="1">
            <a:spLocks/>
          </p:cNvSpPr>
          <p:nvPr/>
        </p:nvSpPr>
        <p:spPr>
          <a:xfrm>
            <a:off x="1025106" y="1578545"/>
            <a:ext cx="4366400" cy="5026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	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Associative arrays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 loop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/basics/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Processing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and classes /basics/</a:t>
            </a:r>
            <a:endParaRPr lang="bg-BG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Bitwise operators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D647675A-9248-0D18-004C-5D00DCB43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050" y="2532888"/>
            <a:ext cx="5157844" cy="34351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67010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2D9E43F-1715-4F40-6F58-2CDD50A6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Основни характеристики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7CCFAFE-5000-4530-459A-BA66BE78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Достъпът до елементите е </a:t>
            </a:r>
            <a:r>
              <a:rPr lang="bg-B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през </a:t>
            </a:r>
            <a:r>
              <a:rPr lang="bg-BG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</a:t>
            </a:r>
            <a:r>
              <a:rPr lang="bg-B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както при масивите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Могат да се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разширяват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автоматично в зависимост от това какво се случва с броя елементи към момента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Имат множество методи към тях, които могат да бъдат използвани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83162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B72691-2AEB-A0D4-6BD2-B6805928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Създаване на списък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19E5B60-90AD-1E52-B25B-8F2FF68B3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3098307"/>
            <a:ext cx="10233800" cy="307865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latin typeface="Consolas" panose="020B0609020204030204" pitchFamily="49" charset="0"/>
              </a:rPr>
              <a:t>myIntList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&gt;();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>
                <a:solidFill>
                  <a:schemeClr val="accent3"/>
                </a:solidFill>
                <a:latin typeface="Consolas" panose="020B0609020204030204" pitchFamily="49" charset="0"/>
              </a:rPr>
              <a:t>myStringList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“Velizar”, “Ivan”, “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Mitko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985AD837-C01B-9696-8F2B-24F75EA864F4}"/>
              </a:ext>
            </a:extLst>
          </p:cNvPr>
          <p:cNvSpPr txBox="1"/>
          <p:nvPr/>
        </p:nvSpPr>
        <p:spPr>
          <a:xfrm>
            <a:off x="1120000" y="2228643"/>
            <a:ext cx="189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u="sng" dirty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dirty="0"/>
              <a:t>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6081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E1E136-7464-6FA3-97DF-FA8FD6E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 </a:t>
            </a:r>
            <a:r>
              <a:rPr lang="bg-BG" dirty="0">
                <a:solidFill>
                  <a:schemeClr val="tx1"/>
                </a:solidFill>
              </a:rPr>
              <a:t>и индексиране</a:t>
            </a:r>
            <a:r>
              <a:rPr lang="en-US" dirty="0">
                <a:solidFill>
                  <a:schemeClr val="tx1"/>
                </a:solidFill>
              </a:rPr>
              <a:t> []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D4B3D6F-830A-4BBB-456A-FB9AAA0D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Списъкът има пропърти (свойство), което се нарича </a:t>
            </a:r>
            <a:r>
              <a:rPr lang="en-US" dirty="0">
                <a:solidFill>
                  <a:srgbClr val="92D050"/>
                </a:solidFill>
              </a:rPr>
              <a:t>Count</a:t>
            </a:r>
            <a:r>
              <a:rPr lang="en-US" dirty="0"/>
              <a:t>. </a:t>
            </a:r>
            <a:r>
              <a:rPr lang="bg-BG" dirty="0"/>
              <a:t>То </a:t>
            </a:r>
            <a:r>
              <a:rPr lang="bg-BG" dirty="0">
                <a:solidFill>
                  <a:schemeClr val="tx1"/>
                </a:solidFill>
              </a:rPr>
              <a:t>ни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дава</a:t>
            </a:r>
            <a:r>
              <a:rPr lang="bg-BG" dirty="0"/>
              <a:t> </a:t>
            </a:r>
            <a:r>
              <a:rPr lang="bg-BG" dirty="0">
                <a:solidFill>
                  <a:srgbClr val="92D050"/>
                </a:solidFill>
              </a:rPr>
              <a:t>броя на елементите в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списъка</a:t>
            </a:r>
            <a:r>
              <a:rPr lang="bg-BG" dirty="0"/>
              <a:t>.</a:t>
            </a:r>
          </a:p>
          <a:p>
            <a:r>
              <a:rPr lang="bg-BG" dirty="0">
                <a:solidFill>
                  <a:schemeClr val="tx1"/>
                </a:solidFill>
              </a:rPr>
              <a:t>Елементите се достъпват чрез използването на </a:t>
            </a:r>
            <a:r>
              <a:rPr lang="bg-BG" dirty="0">
                <a:solidFill>
                  <a:srgbClr val="92D050"/>
                </a:solidFill>
              </a:rPr>
              <a:t>индексиране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или иначе казано всеки един елемент е под конкретен индекс.</a:t>
            </a: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u="sng" dirty="0">
                <a:solidFill>
                  <a:schemeClr val="tx1"/>
                </a:solidFill>
              </a:rPr>
              <a:t>Пример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EBEF65F-B91D-55CC-4317-D9AA73D7DBF6}"/>
              </a:ext>
            </a:extLst>
          </p:cNvPr>
          <p:cNvSpPr txBox="1"/>
          <p:nvPr/>
        </p:nvSpPr>
        <p:spPr>
          <a:xfrm>
            <a:off x="1342184" y="4698988"/>
            <a:ext cx="696897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for (int i = 0; i &lt; </a:t>
            </a:r>
            <a:r>
              <a:rPr lang="nn-NO" sz="2200" dirty="0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nn-NO" sz="2200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 </a:t>
            </a:r>
            <a:r>
              <a:rPr lang="nn-NO" sz="2200" dirty="0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 = i;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  <p:cxnSp>
        <p:nvCxnSpPr>
          <p:cNvPr id="7" name="Съединител &quot;права стрелка&quot; 6">
            <a:extLst>
              <a:ext uri="{FF2B5EF4-FFF2-40B4-BE49-F238E27FC236}">
                <a16:creationId xmlns:a16="http://schemas.microsoft.com/office/drawing/2014/main" id="{F8D4CC3D-6E1B-7E8E-47EF-A88923DAB1DC}"/>
              </a:ext>
            </a:extLst>
          </p:cNvPr>
          <p:cNvCxnSpPr>
            <a:cxnSpLocks/>
          </p:cNvCxnSpPr>
          <p:nvPr/>
        </p:nvCxnSpPr>
        <p:spPr>
          <a:xfrm flipH="1" flipV="1">
            <a:off x="3974413" y="5737732"/>
            <a:ext cx="1704513" cy="54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229470B-1B95-ED79-4E2F-ACEB68063A3B}"/>
              </a:ext>
            </a:extLst>
          </p:cNvPr>
          <p:cNvSpPr txBox="1"/>
          <p:nvPr/>
        </p:nvSpPr>
        <p:spPr>
          <a:xfrm>
            <a:off x="5383225" y="5776426"/>
            <a:ext cx="30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Достъпване по индекс  с </a:t>
            </a:r>
            <a:r>
              <a:rPr lang="en-US" dirty="0"/>
              <a:t>[</a:t>
            </a:r>
            <a:r>
              <a:rPr lang="bg-BG" dirty="0"/>
              <a:t> 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02647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B3DE4D-BD37-1F80-7A44-89DAAFCE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Основни методи за работа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7A99CB0-9BA4-D896-137F-1DE63FA8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 елемент в списъка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от списъка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по даден индекс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вмъква елемент на посочения индекс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елемента е в списъка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сортира елементите на списъка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обръща в обратен ред елементите на списъка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bg-BG" dirty="0"/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броя на елементите в списъка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25010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списъци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818" y="2141537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countElements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int.Parse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&lt;string&gt;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&lt;string&gt;();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countElements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element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= Console.ReadLine();</a:t>
            </a: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	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element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58473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списъци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79"/>
            <a:ext cx="9745832" cy="27944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List&lt;int&gt;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Split()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73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списък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80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2147379" y="2339405"/>
            <a:ext cx="78972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61663" y="2186877"/>
            <a:ext cx="22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61663" y="4639446"/>
            <a:ext cx="23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Със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string.Join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2147379" y="4824112"/>
            <a:ext cx="7897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string.Join</a:t>
            </a:r>
            <a:r>
              <a:rPr lang="en-US" sz="2400" dirty="0">
                <a:latin typeface="Consolas" panose="020B0609020204030204" pitchFamily="49" charset="0"/>
              </a:rPr>
              <a:t>(‘,’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491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FF8B52-2127-C7BA-6000-4E50277E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Често допускана грешка!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74A821-5E69-E734-91BD-DDE056DD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369" y="4000654"/>
            <a:ext cx="10233800" cy="16033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List&lt;double&gt;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List&lt;double&gt;()</a:t>
            </a:r>
            <a:r>
              <a:rPr lang="bg-BG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sz="2400" dirty="0">
                <a:latin typeface="Consolas" panose="020B0609020204030204" pitchFamily="49" charset="0"/>
              </a:rPr>
              <a:t>};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sz="2400" dirty="0"/>
              <a:t>);  	</a:t>
            </a:r>
            <a:r>
              <a:rPr lang="en-US" sz="2400" dirty="0">
                <a:solidFill>
                  <a:srgbClr val="92D050"/>
                </a:solidFill>
              </a:rPr>
              <a:t>//</a:t>
            </a:r>
            <a:r>
              <a:rPr lang="en-US" sz="2400" dirty="0" err="1">
                <a:solidFill>
                  <a:srgbClr val="92D050"/>
                </a:solidFill>
              </a:rPr>
              <a:t>IndexOutOfRangeException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E34AB0B-DF14-6A19-D175-837D5E002A3D}"/>
              </a:ext>
            </a:extLst>
          </p:cNvPr>
          <p:cNvSpPr txBox="1"/>
          <p:nvPr/>
        </p:nvSpPr>
        <p:spPr>
          <a:xfrm>
            <a:off x="1215369" y="2246049"/>
            <a:ext cx="8380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Опитваме да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достъпим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елемент  на индекс, който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несъществува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84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E645656-4E70-DA58-4951-11721C7C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Асоциативни масиви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7CFF71B-023A-7919-55E9-A174BCA0A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Това са масиви, които са индексирани чрез ключове, не чрез индекси като обикновените масиви.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Съдържат двойки  </a:t>
            </a:r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bg-BG" dirty="0">
                <a:solidFill>
                  <a:srgbClr val="FFFF00"/>
                </a:solidFill>
              </a:rPr>
              <a:t>ключ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-&gt;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стойност</a:t>
            </a:r>
            <a:r>
              <a:rPr lang="en-US" dirty="0">
                <a:solidFill>
                  <a:schemeClr val="tx1"/>
                </a:solidFill>
              </a:rPr>
              <a:t>}</a:t>
            </a:r>
            <a:endParaRPr lang="bg-B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dirty="0">
                <a:solidFill>
                  <a:schemeClr val="tx1"/>
                </a:solidFill>
              </a:rPr>
              <a:t>Пример:</a:t>
            </a:r>
          </a:p>
          <a:p>
            <a:pPr lvl="1"/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2F39240-2989-4B9D-9C77-C63B837A8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13" y="4105152"/>
            <a:ext cx="3797192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86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270663-2F49-5D52-1993-A4FD0B8A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Dictionary&lt;K,V&gt;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67F330E-9853-16D6-6485-BBD1D70E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Dictionary&lt;K,V&gt;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 колекция от двойки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Ключовете са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уникални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(не могат да се повтарят)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Запазва ключовете в реда на тяхното добавяне 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&gt;()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Ivan Ivanov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Milko 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Cvetanov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Dimitar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Georgiev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1859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BF4D-4588-C93F-5515-8D44E2ED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са методите?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636AC-6054-B6A9-3A68-6629719C2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Методите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са наименуван блок от код, който върши някаква работа и може впоследствие да бъде извикван на много места. Декларират се в клас.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CD7B0-B043-069D-63C7-B6AC0EDE26A1}"/>
              </a:ext>
            </a:extLst>
          </p:cNvPr>
          <p:cNvSpPr txBox="1"/>
          <p:nvPr/>
        </p:nvSpPr>
        <p:spPr>
          <a:xfrm>
            <a:off x="1120000" y="3882778"/>
            <a:ext cx="6029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10;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}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7079E-F1C2-DD1B-A9A8-47AFA3C9A2CF}"/>
              </a:ext>
            </a:extLst>
          </p:cNvPr>
          <p:cNvSpPr txBox="1"/>
          <p:nvPr/>
        </p:nvSpPr>
        <p:spPr>
          <a:xfrm>
            <a:off x="7944930" y="3637246"/>
            <a:ext cx="2467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bg-BG" sz="18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D89A3-9CA9-5C8F-AF1E-9DCF2580CC8D}"/>
              </a:ext>
            </a:extLst>
          </p:cNvPr>
          <p:cNvSpPr txBox="1"/>
          <p:nvPr/>
        </p:nvSpPr>
        <p:spPr>
          <a:xfrm>
            <a:off x="1897811" y="3378509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Дефиниция на метода: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ED16E-28D8-040A-7D06-8078E3D8F960}"/>
              </a:ext>
            </a:extLst>
          </p:cNvPr>
          <p:cNvSpPr txBox="1"/>
          <p:nvPr/>
        </p:nvSpPr>
        <p:spPr>
          <a:xfrm>
            <a:off x="7733582" y="3407489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Извикване на метода:</a:t>
            </a:r>
          </a:p>
        </p:txBody>
      </p:sp>
    </p:spTree>
    <p:extLst>
      <p:ext uri="{BB962C8B-B14F-4D97-AF65-F5344CB8AC3E}">
        <p14:creationId xmlns:p14="http://schemas.microsoft.com/office/powerpoint/2010/main" val="1503502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270663-2F49-5D52-1993-A4FD0B8A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&lt;K,V&gt;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67F330E-9853-16D6-6485-BBD1D70E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Винаги пази ключовете сортирани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&gt;()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Kawazaki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Yamaha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608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B3DE4D-BD37-1F80-7A44-89DAAFCE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Основни методи за работа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7A99CB0-9BA4-D896-137F-1DE63FA8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 ключ и стойност в речника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от речника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ключ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има такъв ключ в речника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има такава стойност в речника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всички елементи от речника</a:t>
            </a:r>
          </a:p>
          <a:p>
            <a:pPr marL="0" indent="0">
              <a:buNone/>
            </a:pPr>
            <a:endParaRPr lang="bg-BG" dirty="0"/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броя на елементите в речника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ключовете на речника като колекция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стойностите на речника като колекция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74728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речник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316" y="2180844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1855433" y="1988637"/>
            <a:ext cx="828286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+ “ and ” +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nn-NO"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43908" y="1712999"/>
            <a:ext cx="336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НОВО!!!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43907" y="4171564"/>
            <a:ext cx="534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– 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1855433" y="4492327"/>
            <a:ext cx="7897242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000" dirty="0">
                <a:solidFill>
                  <a:srgbClr val="00B0F0"/>
                </a:solidFill>
                <a:latin typeface="Consolas" panose="020B0609020204030204" pitchFamily="49" charset="0"/>
              </a:rPr>
              <a:t>Count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ElementAt</a:t>
            </a:r>
            <a:r>
              <a:rPr lang="nn-NO" sz="2000" dirty="0">
                <a:solidFill>
                  <a:srgbClr val="FFFF00"/>
                </a:solidFill>
                <a:latin typeface="Consolas" panose="020B0609020204030204" pitchFamily="49" charset="0"/>
              </a:rPr>
              <a:t>[i]</a:t>
            </a:r>
            <a:r>
              <a:rPr lang="nn-NO" sz="2000" dirty="0">
                <a:latin typeface="Consolas" panose="020B0609020204030204" pitchFamily="49" charset="0"/>
              </a:rPr>
              <a:t>.</a:t>
            </a:r>
            <a:r>
              <a:rPr lang="nn-NO" sz="2000" dirty="0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nn-NO" sz="2000" dirty="0">
                <a:latin typeface="Consolas" panose="020B0609020204030204" pitchFamily="49" charset="0"/>
              </a:rPr>
              <a:t> +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“ and ” </a:t>
            </a:r>
            <a:r>
              <a:rPr lang="en-US" sz="2000" dirty="0">
                <a:latin typeface="Consolas" panose="020B0609020204030204" pitchFamily="49" charset="0"/>
              </a:rPr>
              <a:t>+ 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ElementAt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nn-NO"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70094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23B6529-A2A6-1B5D-B08F-7544E4E4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D4E7415-93FB-DB69-DD0C-8ECF32769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120" y="2153806"/>
            <a:ext cx="4786223" cy="13843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</a:p>
          <a:p>
            <a:pPr marL="457200" lvl="1" indent="0">
              <a:buNone/>
            </a:pPr>
            <a:r>
              <a:rPr lang="bg-BG" sz="12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{</a:t>
            </a:r>
            <a:endParaRPr lang="bg-BG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bg-BG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nn-NO" sz="1600" dirty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AE5A3457-7F48-7769-4A57-6947DE2C0F45}"/>
              </a:ext>
            </a:extLst>
          </p:cNvPr>
          <p:cNvSpPr txBox="1"/>
          <p:nvPr/>
        </p:nvSpPr>
        <p:spPr>
          <a:xfrm>
            <a:off x="1442065" y="1690688"/>
            <a:ext cx="5321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bg-BG" sz="2000">
                <a:latin typeface="Arial" panose="020B0604020202020204" pitchFamily="34" charset="0"/>
                <a:cs typeface="Arial" panose="020B0604020202020204" pitchFamily="34" charset="0"/>
              </a:rPr>
              <a:t>итериране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върху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bg-BG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71DDA71-DA43-0632-B567-61161E3C48C3}"/>
              </a:ext>
            </a:extLst>
          </p:cNvPr>
          <p:cNvSpPr txBox="1"/>
          <p:nvPr/>
        </p:nvSpPr>
        <p:spPr>
          <a:xfrm>
            <a:off x="2083043" y="4001293"/>
            <a:ext cx="898031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endParaRPr lang="bg-BG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$“Key: {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latin typeface="Consolas" panose="020B0609020204030204" pitchFamily="49" charset="0"/>
              </a:rPr>
              <a:t>} and Value: {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ово поле 3">
            <a:extLst>
              <a:ext uri="{FF2B5EF4-FFF2-40B4-BE49-F238E27FC236}">
                <a16:creationId xmlns:a16="http://schemas.microsoft.com/office/drawing/2014/main" id="{881DCF3B-082C-4A5F-27F1-0C450B1C8A2F}"/>
              </a:ext>
            </a:extLst>
          </p:cNvPr>
          <p:cNvSpPr txBox="1"/>
          <p:nvPr/>
        </p:nvSpPr>
        <p:spPr>
          <a:xfrm>
            <a:off x="1344299" y="4001293"/>
            <a:ext cx="5321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bg-BG" sz="2000" dirty="0" err="1">
                <a:latin typeface="Arial" panose="020B0604020202020204" pitchFamily="34" charset="0"/>
                <a:cs typeface="Arial" panose="020B0604020202020204" pitchFamily="34" charset="0"/>
              </a:rPr>
              <a:t>итериране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върху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067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17AE-3DE5-0580-CA23-2823E268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(Language-Integrated Query)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/basics/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5C4C9-73BB-E5B9-A1C9-2AE7CB214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615" y="2222440"/>
            <a:ext cx="10233800" cy="435133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FFFF00"/>
                </a:solidFill>
              </a:rPr>
              <a:t>LINQ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е набор от технологии, които ни дават възможност да правим заявки към различни източници на данни директно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чрез езика </a:t>
            </a:r>
            <a:r>
              <a:rPr lang="en-US" dirty="0">
                <a:solidFill>
                  <a:schemeClr val="tx1"/>
                </a:solidFill>
              </a:rPr>
              <a:t>C#</a:t>
            </a:r>
            <a:r>
              <a:rPr lang="bg-BG" dirty="0">
                <a:solidFill>
                  <a:schemeClr val="tx1"/>
                </a:solidFill>
              </a:rPr>
              <a:t>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 два основни начина, по които можем да работим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LINQ: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(fluent syntax)</a:t>
            </a:r>
            <a:r>
              <a:rPr lang="en-US" dirty="0"/>
              <a:t>	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96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AADE-E5D5-AD10-B574-D6D464D3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Различни източници на данни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674F6-3C03-CD1B-C5ED-EE5DA297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EF89C34-725D-8568-B80C-299950ECE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08" y="2083360"/>
            <a:ext cx="5273526" cy="422854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053848-A45F-AFCF-2184-905DCAE1CB6E}"/>
              </a:ext>
            </a:extLst>
          </p:cNvPr>
          <p:cNvCxnSpPr/>
          <p:nvPr/>
        </p:nvCxnSpPr>
        <p:spPr>
          <a:xfrm>
            <a:off x="4175185" y="4001294"/>
            <a:ext cx="655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9ABF99-2CEA-70A3-CDC1-B7A08994728C}"/>
              </a:ext>
            </a:extLst>
          </p:cNvPr>
          <p:cNvCxnSpPr/>
          <p:nvPr/>
        </p:nvCxnSpPr>
        <p:spPr>
          <a:xfrm>
            <a:off x="6096000" y="4001294"/>
            <a:ext cx="4945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0D5E43-79EB-FDBE-F21C-C8CE17E19FFC}"/>
              </a:ext>
            </a:extLst>
          </p:cNvPr>
          <p:cNvCxnSpPr/>
          <p:nvPr/>
        </p:nvCxnSpPr>
        <p:spPr>
          <a:xfrm flipV="1">
            <a:off x="6607834" y="2605177"/>
            <a:ext cx="215661" cy="1207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86E969-3346-1CAE-EA68-A8842EC940E9}"/>
              </a:ext>
            </a:extLst>
          </p:cNvPr>
          <p:cNvCxnSpPr/>
          <p:nvPr/>
        </p:nvCxnSpPr>
        <p:spPr>
          <a:xfrm flipV="1">
            <a:off x="6633713" y="3794079"/>
            <a:ext cx="245853" cy="138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871E82-E6D5-950B-C3DE-6C97A1C83738}"/>
              </a:ext>
            </a:extLst>
          </p:cNvPr>
          <p:cNvCxnSpPr/>
          <p:nvPr/>
        </p:nvCxnSpPr>
        <p:spPr>
          <a:xfrm>
            <a:off x="6590581" y="4080294"/>
            <a:ext cx="288985" cy="94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4E06F8-66AC-DD23-9794-78967C8E1D23}"/>
              </a:ext>
            </a:extLst>
          </p:cNvPr>
          <p:cNvCxnSpPr/>
          <p:nvPr/>
        </p:nvCxnSpPr>
        <p:spPr>
          <a:xfrm>
            <a:off x="6590581" y="4127739"/>
            <a:ext cx="288985" cy="918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AFE2ACE-2977-8669-A506-085C797FC203}"/>
              </a:ext>
            </a:extLst>
          </p:cNvPr>
          <p:cNvSpPr txBox="1"/>
          <p:nvPr/>
        </p:nvSpPr>
        <p:spPr>
          <a:xfrm>
            <a:off x="4175184" y="3423956"/>
            <a:ext cx="65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</a:t>
            </a:r>
            <a:endParaRPr lang="bg-B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FBF3E9-EF50-CE56-6533-477DD09B5594}"/>
              </a:ext>
            </a:extLst>
          </p:cNvPr>
          <p:cNvSpPr txBox="1"/>
          <p:nvPr/>
        </p:nvSpPr>
        <p:spPr>
          <a:xfrm>
            <a:off x="5704260" y="3407797"/>
            <a:ext cx="120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query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54625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0A2C-1C4D-5755-1842-A1903F08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Предимства на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21475-4D21-69A7-CEC3-11B10C5BF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Четим код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кодът който пишем е изключително разбираем</a:t>
            </a:r>
          </a:p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По-малко код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кодът, който пишем е значително по-малко, отколкото, ако не използвахме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</a:p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Стандартен начин за заявки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един и същ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синтаксис се използва за заявки/работа към/с много източници на данни</a:t>
            </a:r>
          </a:p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 time safety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заявките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25369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D00E-E3AC-627E-6943-8DC1EC3A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 Expression?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13155-0712-5B19-0C88-FF24C043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Lambda expression</a:t>
            </a:r>
            <a:r>
              <a:rPr lang="bg-BG" dirty="0">
                <a:solidFill>
                  <a:srgbClr val="FFFF00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е кратък блок от код, който взема някакви входни параметри, върши някаква работа и връща резултат.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Използва се за направата на анонимни методи. 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Подобни са на методите, но </a:t>
            </a:r>
            <a:r>
              <a:rPr lang="bg-BG" dirty="0">
                <a:solidFill>
                  <a:srgbClr val="92D050"/>
                </a:solidFill>
              </a:rPr>
              <a:t>не се нуждаят от име</a:t>
            </a:r>
            <a:r>
              <a:rPr lang="bg-BG" dirty="0"/>
              <a:t>. </a:t>
            </a:r>
            <a:r>
              <a:rPr lang="bg-BG" dirty="0">
                <a:solidFill>
                  <a:schemeClr val="tx1"/>
                </a:solidFill>
              </a:rPr>
              <a:t>Познаваме ги от математиката.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Използват се, когато метода (функцията) не е голяма и няма нужда да я правим със специално име.</a:t>
            </a:r>
          </a:p>
        </p:txBody>
      </p:sp>
    </p:spTree>
    <p:extLst>
      <p:ext uri="{BB962C8B-B14F-4D97-AF65-F5344CB8AC3E}">
        <p14:creationId xmlns:p14="http://schemas.microsoft.com/office/powerpoint/2010/main" val="2387751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F4B9-B2CA-82C6-8FC7-E5C63505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Синтаксис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Lambda Expressions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6A6E0-DA9B-1540-C2AE-DF9264044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298" y="3367655"/>
            <a:ext cx="9197193" cy="8851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en-US" sz="4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sz="4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&gt;)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4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 expression</a:t>
            </a:r>
          </a:p>
          <a:p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bg-BG" b="0" i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bg-BG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03364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Филтрация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(Where)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01" y="2558871"/>
            <a:ext cx="10233800" cy="25738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1, 2, 3, 4, 5, 6, 7, 8 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evenNumbers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% 2 == 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905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C4BC-A990-A0DC-C9E3-B02CBF0E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Защо използваме методи?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1CCCA-9D59-BD77-2E9A-37E83309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организацията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четимостта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Разделя големи проблеми на по-малки части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разбираемостта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Избягва се повтарянето на код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преизползваемост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кода</a:t>
            </a:r>
          </a:p>
        </p:txBody>
      </p:sp>
    </p:spTree>
    <p:extLst>
      <p:ext uri="{BB962C8B-B14F-4D97-AF65-F5344CB8AC3E}">
        <p14:creationId xmlns:p14="http://schemas.microsoft.com/office/powerpoint/2010/main" val="1152071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87962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Сортиране с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OrderBy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OrdereByDescending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01" y="2558871"/>
            <a:ext cx="10233800" cy="3488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2,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6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7,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orderedOrderBy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OrderBy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orderedOrderByDesc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OrderByDescending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75623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Вземи първия по зададен критерий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FirstOrDefault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01" y="2558871"/>
            <a:ext cx="10233800" cy="25738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1, 2, 3, 4, 5, 6, 7, 8 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firstEvenNum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FirstOrDefault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 % 2 == 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921439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143" y="2153430"/>
            <a:ext cx="10233800" cy="3841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1, 2, 3, 4, 5, 6, 7, 8 };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maxNumber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minNumber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Min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05865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E643-4149-94C4-48BE-0562A1CE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Chain-</a:t>
            </a:r>
            <a:r>
              <a:rPr lang="bg-BG" dirty="0" err="1">
                <a:latin typeface="Arial" panose="020B0604020202020204" pitchFamily="34" charset="0"/>
                <a:cs typeface="Arial" panose="020B0604020202020204" pitchFamily="34" charset="0"/>
              </a:rPr>
              <a:t>ване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LINQ 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8D0A6-5EA3-A0B8-CEBA-0EC181173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3, 2, 13, 9, 7, 6, 5, 8 };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&lt;int&gt;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resultNumbers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</a:rPr>
              <a:t>		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 x % 2 != 0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	.</a:t>
            </a:r>
            <a:r>
              <a:rPr lang="en-US" sz="2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OrderBy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	.</a:t>
            </a:r>
            <a:r>
              <a:rPr lang="en-US" sz="2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ToList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9377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DFFE-23C0-1DAF-90E2-2283A6F5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Processing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80567-74A3-280D-8F9E-D90EE3070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Какво е стринг? – Стринговете са </a:t>
            </a:r>
            <a:r>
              <a:rPr lang="bg-BG" dirty="0">
                <a:solidFill>
                  <a:srgbClr val="FFFF00"/>
                </a:solidFill>
              </a:rPr>
              <a:t>поредица от символи </a:t>
            </a:r>
            <a:r>
              <a:rPr lang="bg-BG" dirty="0">
                <a:solidFill>
                  <a:schemeClr val="tx1"/>
                </a:solidFill>
              </a:rPr>
              <a:t>най-общо казано.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В езика </a:t>
            </a:r>
            <a:r>
              <a:rPr lang="en-US" dirty="0">
                <a:solidFill>
                  <a:schemeClr val="tx1"/>
                </a:solidFill>
              </a:rPr>
              <a:t>C# </a:t>
            </a:r>
            <a:r>
              <a:rPr lang="bg-BG" dirty="0">
                <a:solidFill>
                  <a:schemeClr val="tx1"/>
                </a:solidFill>
              </a:rPr>
              <a:t>те са </a:t>
            </a:r>
            <a:r>
              <a:rPr lang="en-US" dirty="0">
                <a:solidFill>
                  <a:srgbClr val="FFFF00"/>
                </a:solidFill>
              </a:rPr>
              <a:t>immutable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(read-only).</a:t>
            </a:r>
          </a:p>
          <a:p>
            <a:endParaRPr lang="en-US" dirty="0"/>
          </a:p>
          <a:p>
            <a:r>
              <a:rPr lang="bg-BG" dirty="0">
                <a:solidFill>
                  <a:schemeClr val="tx1"/>
                </a:solidFill>
              </a:rPr>
              <a:t>Използват</a:t>
            </a:r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Unicode</a:t>
            </a:r>
            <a:r>
              <a:rPr lang="bg-BG" dirty="0">
                <a:solidFill>
                  <a:srgbClr val="FFFF00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–</a:t>
            </a:r>
            <a:r>
              <a:rPr lang="bg-BG" dirty="0">
                <a:solidFill>
                  <a:srgbClr val="FFFF00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международен стандарт за кодиране на символи от всякакви езици (дори мъртви), включително математически, технически и пунктуационни символи</a:t>
            </a:r>
            <a:r>
              <a:rPr lang="bg-BG" dirty="0">
                <a:solidFill>
                  <a:srgbClr val="FFFF00"/>
                </a:solidFill>
              </a:rPr>
              <a:t>.</a:t>
            </a:r>
          </a:p>
          <a:p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E188C-FC87-DC56-B09F-2D4EB699C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91" y="5838914"/>
            <a:ext cx="7319336" cy="54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05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D90E-4234-C396-ED81-FF75E8A2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се случва в паметта?</a:t>
            </a:r>
          </a:p>
        </p:txBody>
      </p:sp>
      <p:pic>
        <p:nvPicPr>
          <p:cNvPr id="5" name="Content Placeholder 4" descr="Graphical user interface, application">
            <a:extLst>
              <a:ext uri="{FF2B5EF4-FFF2-40B4-BE49-F238E27FC236}">
                <a16:creationId xmlns:a16="http://schemas.microsoft.com/office/drawing/2014/main" id="{8000EF16-7890-D707-19E0-ADE33FB5D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70" y="2443956"/>
            <a:ext cx="6647432" cy="2947326"/>
          </a:xfrm>
        </p:spPr>
      </p:pic>
    </p:spTree>
    <p:extLst>
      <p:ext uri="{BB962C8B-B14F-4D97-AF65-F5344CB8AC3E}">
        <p14:creationId xmlns:p14="http://schemas.microsoft.com/office/powerpoint/2010/main" val="1055425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C0F5A-9DB4-45D9-C5CF-577E5ED9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Инициализация и конкатениране (слепване) на стрингове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AF07-CDE3-FAE6-8288-3C286EECC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770" y="2053087"/>
            <a:ext cx="11188460" cy="40376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Инициализиране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bg-BG" sz="2400" i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 =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”;</a:t>
            </a:r>
            <a:endParaRPr lang="bg-BG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bg-BG" sz="2400" dirty="0"/>
              <a:t> </a:t>
            </a: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Примери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Конкатениране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+=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=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Gerasimov</a:t>
            </a:r>
            <a:r>
              <a:rPr lang="en-US" sz="2400" dirty="0">
                <a:latin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= “”;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+=</a:t>
            </a:r>
            <a:r>
              <a:rPr lang="en-US" sz="2400" dirty="0">
                <a:latin typeface="Consolas" panose="020B0609020204030204" pitchFamily="49" charset="0"/>
              </a:rPr>
              <a:t>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 + “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Gerasimov</a:t>
            </a:r>
            <a:r>
              <a:rPr lang="en-US" sz="2400" dirty="0">
                <a:latin typeface="Consolas" panose="020B0609020204030204" pitchFamily="49" charset="0"/>
              </a:rPr>
              <a:t>”;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Concat</a:t>
            </a:r>
            <a:r>
              <a:rPr lang="en-US" sz="2400" dirty="0">
                <a:latin typeface="Consolas" panose="020B0609020204030204" pitchFamily="49" charset="0"/>
              </a:rPr>
              <a:t>(“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”,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Gerasimov</a:t>
            </a:r>
            <a:r>
              <a:rPr lang="en-US" sz="2400" dirty="0">
                <a:latin typeface="Consolas" panose="020B0609020204030204" pitchFamily="49" charset="0"/>
              </a:rPr>
              <a:t>”)</a:t>
            </a:r>
            <a:endParaRPr lang="bg-BG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5422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D3B9-F20E-DE85-F279-38554B53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Четене на стринг от конзолата и конвертиране от/към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 array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EF8D3-6291-6152-FFD6-D366C2DD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484407"/>
            <a:ext cx="10233800" cy="3692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i="1" dirty="0">
                <a:latin typeface="Arial" panose="020B0604020202020204" pitchFamily="34" charset="0"/>
                <a:cs typeface="Arial" panose="020B0604020202020204" pitchFamily="34" charset="0"/>
              </a:rPr>
              <a:t>Четене от конзолата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Consolas" panose="020B0609020204030204" pitchFamily="49" charset="0"/>
              </a:rPr>
              <a:t>name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Console.ReadLine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endParaRPr lang="bg-BG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8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i="1" dirty="0">
                <a:latin typeface="Arial" panose="020B0604020202020204" pitchFamily="34" charset="0"/>
                <a:cs typeface="Arial" panose="020B0604020202020204" pitchFamily="34" charset="0"/>
              </a:rPr>
              <a:t>Конвертиране към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char array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bg-BG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charArray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someString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ToCharArray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078748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F22-5523-C0A7-DE9B-987BCE5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Търсене в стринг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(1) –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Contains()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27EA-E27B-9E5A-CD0A-50166314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един стринг съдържа друг стринг в себе си.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9AA5B-27EC-2197-E8C9-0068DDE4848F}"/>
              </a:ext>
            </a:extLst>
          </p:cNvPr>
          <p:cNvSpPr txBox="1"/>
          <p:nvPr/>
        </p:nvSpPr>
        <p:spPr>
          <a:xfrm>
            <a:off x="2210161" y="3192100"/>
            <a:ext cx="81052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bg-BG" sz="2000" i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 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“I like Peugeot, BMW and Audi.”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Contains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“BMW”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 </a:t>
            </a:r>
            <a:r>
              <a:rPr lang="en-US" sz="2000" dirty="0"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Contains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“Mercedes”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3148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F22-5523-C0A7-DE9B-987BCE5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Търсене в стринг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(2) –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Substring()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27EA-E27B-9E5A-CD0A-50166314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отрязък от стринг. Задават му се начален индекс и дължина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9AA5B-27EC-2197-E8C9-0068DDE4848F}"/>
              </a:ext>
            </a:extLst>
          </p:cNvPr>
          <p:cNvSpPr txBox="1"/>
          <p:nvPr/>
        </p:nvSpPr>
        <p:spPr>
          <a:xfrm>
            <a:off x="2399942" y="3252484"/>
            <a:ext cx="8105236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bg-BG" sz="2000" i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 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“I like Peugeot, BMW and Audi.”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partialString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.Substring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16, 4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partialString</a:t>
            </a:r>
            <a:r>
              <a:rPr lang="en-US" sz="2000" dirty="0">
                <a:latin typeface="Consolas" panose="020B0609020204030204" pitchFamily="49" charset="0"/>
              </a:rPr>
              <a:t>); //BMW</a:t>
            </a:r>
          </a:p>
          <a:p>
            <a:pPr marL="0" indent="0">
              <a:buNone/>
            </a:pP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54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1BDB-1AFB-D1AA-CC58-BC8F7A6A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119CB-5E67-BAFB-95E2-337B961D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методите са методи, които не връщат никакъв резултат. Те просто изпълняват кода между къдравите скоби. Могат да приемат един или много параметри.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6A1DB-A1ED-5276-3696-E848AA0E7905}"/>
              </a:ext>
            </a:extLst>
          </p:cNvPr>
          <p:cNvSpPr txBox="1"/>
          <p:nvPr/>
        </p:nvSpPr>
        <p:spPr>
          <a:xfrm>
            <a:off x="838200" y="4031487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10;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789DC-914A-4DA8-1A2B-8DF866B63D97}"/>
              </a:ext>
            </a:extLst>
          </p:cNvPr>
          <p:cNvSpPr txBox="1"/>
          <p:nvPr/>
        </p:nvSpPr>
        <p:spPr>
          <a:xfrm>
            <a:off x="6236900" y="3948024"/>
            <a:ext cx="57308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limit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</a:t>
            </a:r>
            <a:r>
              <a:rPr lang="en-US" sz="1800" dirty="0">
                <a:latin typeface="Consolas" panose="020B0609020204030204" pitchFamily="49" charset="0"/>
              </a:rPr>
              <a:t>limit</a:t>
            </a:r>
            <a:r>
              <a:rPr lang="nn-NO" sz="1800" dirty="0">
                <a:latin typeface="Consolas" panose="020B0609020204030204" pitchFamily="49" charset="0"/>
              </a:rPr>
              <a:t>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5C5B0-8AEA-F287-FD11-8DBFCB43648D}"/>
              </a:ext>
            </a:extLst>
          </p:cNvPr>
          <p:cNvSpPr txBox="1"/>
          <p:nvPr/>
        </p:nvSpPr>
        <p:spPr>
          <a:xfrm>
            <a:off x="1647645" y="3399184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 без параметри: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EB668B-D82A-5428-F81F-BBD62DD63B3E}"/>
              </a:ext>
            </a:extLst>
          </p:cNvPr>
          <p:cNvSpPr txBox="1"/>
          <p:nvPr/>
        </p:nvSpPr>
        <p:spPr>
          <a:xfrm>
            <a:off x="7015433" y="3399184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 със параметър:</a:t>
            </a:r>
          </a:p>
        </p:txBody>
      </p:sp>
    </p:spTree>
    <p:extLst>
      <p:ext uri="{BB962C8B-B14F-4D97-AF65-F5344CB8AC3E}">
        <p14:creationId xmlns:p14="http://schemas.microsoft.com/office/powerpoint/2010/main" val="22013311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F22-5523-C0A7-DE9B-987BCE5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Търсене в стринг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(3) –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LastIndexOf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27EA-E27B-9E5A-CD0A-50166314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индекса на първият срещнат стринг като този, който е подаден като входен параметър.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26C7F3-F7BF-EE40-02CE-FF85C0677A7F}"/>
              </a:ext>
            </a:extLst>
          </p:cNvPr>
          <p:cNvSpPr txBox="1">
            <a:spLocks/>
          </p:cNvSpPr>
          <p:nvPr/>
        </p:nvSpPr>
        <p:spPr>
          <a:xfrm>
            <a:off x="1327034" y="2881222"/>
            <a:ext cx="10233800" cy="3692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cars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“BMW, Audi, Peugeot, Renault, Skoda”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cars.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IndexOf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“Peugeot”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 		//11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LastIndexOf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индекса на последният срещнат стринг като този, който е подаден като входен параметър.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cars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“BMW, Audi, Peugeot, Renault, Skoda, Peugeot”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cars.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LastIndexOf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“Peugeot”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 	//36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88517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02BA-9334-9B8F-1F20-7488B9CF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Splitting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AAA9-8B59-E929-BB57-512E76B5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Split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освен да </a:t>
            </a:r>
            <a:r>
              <a:rPr lang="bg-BG" dirty="0" err="1">
                <a:solidFill>
                  <a:schemeClr val="tx1"/>
                </a:solidFill>
              </a:rPr>
              <a:t>сплитва</a:t>
            </a:r>
            <a:r>
              <a:rPr lang="bg-BG" dirty="0">
                <a:solidFill>
                  <a:schemeClr val="tx1"/>
                </a:solidFill>
              </a:rPr>
              <a:t> само чрез един сепаратор (1 символ), може да </a:t>
            </a:r>
            <a:r>
              <a:rPr lang="bg-BG" dirty="0" err="1">
                <a:solidFill>
                  <a:schemeClr val="tx1"/>
                </a:solidFill>
              </a:rPr>
              <a:t>сплитва</a:t>
            </a:r>
            <a:r>
              <a:rPr lang="bg-BG" dirty="0">
                <a:solidFill>
                  <a:schemeClr val="tx1"/>
                </a:solidFill>
              </a:rPr>
              <a:t> и по няколко зададени символа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в </a:t>
            </a:r>
            <a:r>
              <a:rPr lang="en-US" dirty="0">
                <a:solidFill>
                  <a:schemeClr val="tx1"/>
                </a:solidFill>
              </a:rPr>
              <a:t>char array.</a:t>
            </a:r>
          </a:p>
          <a:p>
            <a:pPr marL="0" indent="0">
              <a:buNone/>
            </a:pPr>
            <a:endParaRPr lang="bg-BG" sz="5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“Hello, I am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!”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string[]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parts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.Split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char[]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{‘,’, ‘ ’, ‘!’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//Result: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“Hello”, “I”, “am”, “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Zako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”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6306535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02BA-9334-9B8F-1F20-7488B9CF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Splitting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AAA9-8B59-E929-BB57-512E76B59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13" y="1825625"/>
            <a:ext cx="10663687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Split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метода може да получи и допълнителен параметър, който е отговорен за премахването на празните елементи или за премахването на празните полета от вече резултатни елементи.</a:t>
            </a:r>
            <a:endParaRPr lang="bg-BG" sz="5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“Hello,,, I am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!”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string[]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parts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‘,’</a:t>
            </a:r>
            <a:r>
              <a:rPr lang="bg-BG" sz="2000" dirty="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StringSplitOptions.RemoveEmptyEntries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string[]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parts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‘,’</a:t>
            </a:r>
            <a:r>
              <a:rPr lang="bg-BG" sz="2000" dirty="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StringSplitOptions.TrimEntries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3623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8EED-B5D9-90DC-57E0-7A61DC49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Replacing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4389-7B62-2328-36DD-C410C56CB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21" y="1825625"/>
            <a:ext cx="10922479" cy="435133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Replace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заменя всички появявания на даден стринг в стринг с друг стринг.</a:t>
            </a:r>
          </a:p>
          <a:p>
            <a:endParaRPr lang="bg-BG" dirty="0"/>
          </a:p>
          <a:p>
            <a:r>
              <a:rPr lang="bg-BG" sz="28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/>
          </a:p>
          <a:p>
            <a:pPr marL="457200" lvl="1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“Hello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newText</a:t>
            </a:r>
            <a:r>
              <a:rPr lang="en-US" dirty="0"/>
              <a:t> = </a:t>
            </a:r>
            <a:r>
              <a:rPr lang="en-US" dirty="0" err="1">
                <a:solidFill>
                  <a:srgbClr val="92D050"/>
                </a:solidFill>
              </a:rPr>
              <a:t>text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Replace</a:t>
            </a:r>
            <a:r>
              <a:rPr lang="en-US" dirty="0"/>
              <a:t>(“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dirty="0"/>
              <a:t>”, “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kako</a:t>
            </a:r>
            <a:r>
              <a:rPr lang="en-US" dirty="0"/>
              <a:t>”);</a:t>
            </a:r>
            <a:endParaRPr lang="bg-BG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//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Hello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kako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kako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7277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ECC3-F6AE-4BE4-52E3-59A05372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StringBuilder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D4285-B432-ACA5-5D8F-AF16D73DA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StringBuilder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не създава всеки път наново стринг обект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паметта, а динамично разширява паметта.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Използваме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namespace-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System.Text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Състояние в паметта:</a:t>
            </a:r>
          </a:p>
          <a:p>
            <a:pPr marL="0" indent="0">
              <a:buNone/>
            </a:pP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7FEA7-0D0B-BD69-C71E-0635C2C6B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018" y="5064596"/>
            <a:ext cx="9234377" cy="47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013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Append()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(“and I want to show you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“some cool C# features”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</a:t>
            </a:r>
            <a:endParaRPr lang="bg-BG" dirty="0"/>
          </a:p>
          <a:p>
            <a:endParaRPr lang="bg-BG" dirty="0"/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//Hello, I am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Zako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and I want to show you some cool C# features</a:t>
            </a:r>
            <a:endParaRPr lang="bg-BG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1727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(“and I want to show you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“some cool C# features”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</a:t>
            </a:r>
            <a:endParaRPr lang="bg-BG" dirty="0"/>
          </a:p>
          <a:p>
            <a:endParaRPr lang="bg-BG" dirty="0"/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//Hello, I am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Zako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//and I want to show you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//some cool C# features</a:t>
            </a:r>
            <a:endParaRPr lang="bg-BG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6966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Length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415395"/>
            <a:ext cx="10233800" cy="3761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>
                <a:solidFill>
                  <a:srgbClr val="92D050"/>
                </a:solidFill>
              </a:rPr>
              <a:t>sb.Length</a:t>
            </a:r>
            <a:r>
              <a:rPr lang="en-US" dirty="0"/>
              <a:t>); 		//17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946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[int index]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[1]</a:t>
            </a:r>
            <a:r>
              <a:rPr lang="en-US" dirty="0"/>
              <a:t>);  //e</a:t>
            </a:r>
          </a:p>
        </p:txBody>
      </p:sp>
    </p:spTree>
    <p:extLst>
      <p:ext uri="{BB962C8B-B14F-4D97-AF65-F5344CB8AC3E}">
        <p14:creationId xmlns:p14="http://schemas.microsoft.com/office/powerpoint/2010/main" val="3695767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Insert()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 Velizar, how are you?”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Insert</a:t>
            </a:r>
            <a:r>
              <a:rPr lang="en-US" dirty="0">
                <a:solidFill>
                  <a:schemeClr val="accent6"/>
                </a:solidFill>
              </a:rPr>
              <a:t>(13, “ Gerasimov”</a:t>
            </a:r>
            <a:r>
              <a:rPr lang="en-US" dirty="0"/>
              <a:t>);		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	 //Hello Velizar </a:t>
            </a:r>
            <a:r>
              <a:rPr lang="en-US" dirty="0">
                <a:solidFill>
                  <a:srgbClr val="FFC000"/>
                </a:solidFill>
              </a:rPr>
              <a:t>Gerasimov</a:t>
            </a:r>
            <a:r>
              <a:rPr lang="en-US" dirty="0"/>
              <a:t>, how are you?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025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93D2-6474-52C5-377A-6D5CBCDC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методи, използващи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129B-932B-74A8-F38C-E5CB322F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8921147" cy="436814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22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bg-BG" sz="2200" dirty="0">
                <a:latin typeface="Consolas" panose="020B0609020204030204" pitchFamily="49" charset="0"/>
              </a:rPr>
              <a:t>        </a:t>
            </a:r>
            <a:r>
              <a:rPr lang="bg-BG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            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10;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if(</a:t>
            </a:r>
            <a:r>
              <a:rPr lang="en-US" sz="2200" dirty="0" err="1">
                <a:latin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</a:rPr>
              <a:t> == 2)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3657600" lvl="8" indent="0">
              <a:buNone/>
            </a:pP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  <a:p>
            <a:pPr marL="3200400" lvl="7" indent="0">
              <a:buNone/>
            </a:pP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bg-BG" sz="2200" dirty="0">
                <a:latin typeface="Consolas" panose="020B0609020204030204" pitchFamily="49" charset="0"/>
              </a:rPr>
              <a:t>        </a:t>
            </a:r>
            <a:r>
              <a:rPr lang="bg-BG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653920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Replace()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 Velizar, how are you, Velizar?”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Replace</a:t>
            </a:r>
            <a:r>
              <a:rPr lang="en-US" dirty="0">
                <a:solidFill>
                  <a:schemeClr val="accent6"/>
                </a:solidFill>
              </a:rPr>
              <a:t>(Velizar, “ Jordan”</a:t>
            </a:r>
            <a:r>
              <a:rPr lang="en-US" dirty="0"/>
              <a:t>);		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	 //Hello </a:t>
            </a:r>
            <a:r>
              <a:rPr lang="en-US" dirty="0">
                <a:solidFill>
                  <a:schemeClr val="accent6"/>
                </a:solidFill>
              </a:rPr>
              <a:t>Jordan</a:t>
            </a:r>
            <a:r>
              <a:rPr lang="en-US" dirty="0"/>
              <a:t>, how are you, </a:t>
            </a:r>
            <a:r>
              <a:rPr lang="en-US" dirty="0">
                <a:solidFill>
                  <a:schemeClr val="accent6"/>
                </a:solidFill>
              </a:rPr>
              <a:t>Jordan</a:t>
            </a:r>
            <a:r>
              <a:rPr lang="en-US" dirty="0"/>
              <a:t>?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29158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Clear()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708693"/>
            <a:ext cx="10233800" cy="3468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 Velizar, how are you Velizar?”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Clear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/>
              <a:t>;		//</a:t>
            </a:r>
            <a:r>
              <a:rPr lang="bg-BG" dirty="0"/>
              <a:t>Изтрива целият стринг от </a:t>
            </a:r>
            <a:r>
              <a:rPr lang="en-US" dirty="0"/>
              <a:t>StringBuilder</a:t>
            </a:r>
            <a:r>
              <a:rPr lang="bg-BG" dirty="0"/>
              <a:t>-а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451248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636EA0E-1E15-903E-FD03-C14A7186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WorkShop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A413057-95B4-4EEE-F993-AD4CDC047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51505"/>
            <a:ext cx="10233800" cy="4351338"/>
          </a:xfrm>
        </p:spPr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методи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 type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масиви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листове (списъци)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асоциативни масиви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</a:t>
            </a:r>
            <a:r>
              <a:rPr lang="bg-BG">
                <a:latin typeface="Arial" panose="020B0604020202020204" pitchFamily="34" charset="0"/>
                <a:cs typeface="Arial" panose="020B0604020202020204" pitchFamily="34" charset="0"/>
              </a:rPr>
              <a:t>с текст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301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E0ED-7B8C-B8F2-F8C7-9A9983B7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Връщане на стойност от метод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05C8-E35E-6B53-C0E5-6BD1D74E1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Освен </a:t>
            </a:r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bg-BG" dirty="0">
                <a:solidFill>
                  <a:schemeClr val="tx1"/>
                </a:solidFill>
              </a:rPr>
              <a:t>методите, съществуват и методи, които могат да връщат дадена стойност.</a:t>
            </a:r>
          </a:p>
          <a:p>
            <a:endParaRPr lang="bg-BG" dirty="0"/>
          </a:p>
          <a:p>
            <a:endParaRPr lang="bg-BG" dirty="0"/>
          </a:p>
          <a:p>
            <a:pPr lvl="1"/>
            <a:endParaRPr lang="bg-B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A8763-49F6-0C04-1D84-ACDF590615BF}"/>
              </a:ext>
            </a:extLst>
          </p:cNvPr>
          <p:cNvSpPr txBox="1"/>
          <p:nvPr/>
        </p:nvSpPr>
        <p:spPr>
          <a:xfrm>
            <a:off x="442992" y="4109849"/>
            <a:ext cx="64325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SumTwoNumbers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numOne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numTwo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			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numOne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numTwo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bg-BG" sz="18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3C6E3-7EE2-7C3B-30ED-3435D44FBEE4}"/>
              </a:ext>
            </a:extLst>
          </p:cNvPr>
          <p:cNvSpPr txBox="1"/>
          <p:nvPr/>
        </p:nvSpPr>
        <p:spPr>
          <a:xfrm>
            <a:off x="1337094" y="3171038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Със параметри и върната стойност: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A30F4-1118-B981-2B11-BE236507E031}"/>
              </a:ext>
            </a:extLst>
          </p:cNvPr>
          <p:cNvSpPr txBox="1"/>
          <p:nvPr/>
        </p:nvSpPr>
        <p:spPr>
          <a:xfrm>
            <a:off x="7127745" y="4109849"/>
            <a:ext cx="50642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GetText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			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“A”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sz="1800" dirty="0">
                <a:latin typeface="Consolas" panose="020B0609020204030204" pitchFamily="49" charset="0"/>
              </a:rPr>
              <a:t>“B”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bg-BG" sz="18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EDD6F-FC3A-9414-BB98-CEAFD6287C91}"/>
              </a:ext>
            </a:extLst>
          </p:cNvPr>
          <p:cNvSpPr txBox="1"/>
          <p:nvPr/>
        </p:nvSpPr>
        <p:spPr>
          <a:xfrm>
            <a:off x="7837094" y="3188568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Без параметри със върната стойност:</a:t>
            </a:r>
          </a:p>
        </p:txBody>
      </p:sp>
    </p:spTree>
    <p:extLst>
      <p:ext uri="{BB962C8B-B14F-4D97-AF65-F5344CB8AC3E}">
        <p14:creationId xmlns:p14="http://schemas.microsoft.com/office/powerpoint/2010/main" val="2899913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02BF-DECB-FDD9-5597-446129FA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Връщане на стойност от метод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извикване на метод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B3E2C-64D0-FAA9-034C-767C24C6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4" y="2691441"/>
            <a:ext cx="10233800" cy="179474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nt</a:t>
            </a:r>
            <a:r>
              <a:rPr lang="bg-BG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SumTwoNumbers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resultText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GetText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096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B7B0C31-9320-4E58-8A8A-D7BFE153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структура от данни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1ACFBA5-C402-4177-ACB3-257C3C62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0036" y="1948069"/>
            <a:ext cx="6876780" cy="422889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компютърните науки структурите от данни са начин на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организация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данните в компютъра, така че те да могат да бъдат използвани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ефективно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Структурите от данни не са само за организиране на данните. Те се използват също за ефективно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достъпване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ъпдейтване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съхранение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данните.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E35A7-8BA2-EF90-74B9-A3E559DC8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" y="2800350"/>
            <a:ext cx="2390775" cy="1628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1E0793B-C719-ED7F-1926-9A37D850C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96" y="5243512"/>
            <a:ext cx="3438525" cy="2952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370D1B-1C0E-EAF2-3D2A-216C5749D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78" y="1983896"/>
            <a:ext cx="1724025" cy="29527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7F2D19-A81C-AA41-CA19-096CF7DBBDA4}"/>
              </a:ext>
            </a:extLst>
          </p:cNvPr>
          <p:cNvCxnSpPr>
            <a:cxnSpLocks/>
          </p:cNvCxnSpPr>
          <p:nvPr/>
        </p:nvCxnSpPr>
        <p:spPr>
          <a:xfrm>
            <a:off x="2544792" y="3071004"/>
            <a:ext cx="379382" cy="271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6D63C0-B37A-F785-C913-0402B769A5A6}"/>
              </a:ext>
            </a:extLst>
          </p:cNvPr>
          <p:cNvCxnSpPr>
            <a:cxnSpLocks/>
          </p:cNvCxnSpPr>
          <p:nvPr/>
        </p:nvCxnSpPr>
        <p:spPr>
          <a:xfrm flipH="1">
            <a:off x="1854679" y="3084167"/>
            <a:ext cx="311089" cy="24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3E72DA-1C9A-D9C5-6944-BEE22B6DA715}"/>
              </a:ext>
            </a:extLst>
          </p:cNvPr>
          <p:cNvCxnSpPr>
            <a:cxnSpLocks/>
          </p:cNvCxnSpPr>
          <p:nvPr/>
        </p:nvCxnSpPr>
        <p:spPr>
          <a:xfrm flipH="1">
            <a:off x="1362974" y="3685141"/>
            <a:ext cx="247828" cy="377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160589-A54C-EB17-6500-956BF8CD9199}"/>
              </a:ext>
            </a:extLst>
          </p:cNvPr>
          <p:cNvCxnSpPr>
            <a:cxnSpLocks/>
          </p:cNvCxnSpPr>
          <p:nvPr/>
        </p:nvCxnSpPr>
        <p:spPr>
          <a:xfrm>
            <a:off x="3050875" y="3616534"/>
            <a:ext cx="192657" cy="44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5EE303-6C09-8905-5379-9E8569629CBD}"/>
              </a:ext>
            </a:extLst>
          </p:cNvPr>
          <p:cNvCxnSpPr>
            <a:cxnSpLocks/>
          </p:cNvCxnSpPr>
          <p:nvPr/>
        </p:nvCxnSpPr>
        <p:spPr>
          <a:xfrm>
            <a:off x="1828573" y="3600050"/>
            <a:ext cx="192657" cy="44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3F405D8-5F2B-05A9-4149-8BD706C8063E}"/>
              </a:ext>
            </a:extLst>
          </p:cNvPr>
          <p:cNvCxnSpPr>
            <a:cxnSpLocks/>
          </p:cNvCxnSpPr>
          <p:nvPr/>
        </p:nvCxnSpPr>
        <p:spPr>
          <a:xfrm>
            <a:off x="1690777" y="5391149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07C0775-3668-AD9D-2BE3-2566DADD0D56}"/>
              </a:ext>
            </a:extLst>
          </p:cNvPr>
          <p:cNvCxnSpPr>
            <a:cxnSpLocks/>
          </p:cNvCxnSpPr>
          <p:nvPr/>
        </p:nvCxnSpPr>
        <p:spPr>
          <a:xfrm>
            <a:off x="2652757" y="5405166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BE0961-B36E-EC90-6F1C-28748766F08D}"/>
              </a:ext>
            </a:extLst>
          </p:cNvPr>
          <p:cNvCxnSpPr>
            <a:cxnSpLocks/>
          </p:cNvCxnSpPr>
          <p:nvPr/>
        </p:nvCxnSpPr>
        <p:spPr>
          <a:xfrm>
            <a:off x="3602966" y="5391149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16785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3341</Words>
  <Application>Microsoft Office PowerPoint</Application>
  <PresentationFormat>Widescreen</PresentationFormat>
  <Paragraphs>518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Cascadia Mono</vt:lpstr>
      <vt:lpstr>Consolas</vt:lpstr>
      <vt:lpstr>Consolas</vt:lpstr>
      <vt:lpstr>Corbel</vt:lpstr>
      <vt:lpstr>Wingdings</vt:lpstr>
      <vt:lpstr>Depth</vt:lpstr>
      <vt:lpstr>C# Intermediate</vt:lpstr>
      <vt:lpstr>Какво ще научим?</vt:lpstr>
      <vt:lpstr>Какво са методите?</vt:lpstr>
      <vt:lpstr>Защо използваме методи?</vt:lpstr>
      <vt:lpstr>Void методи</vt:lpstr>
      <vt:lpstr>Void методи, използващи return</vt:lpstr>
      <vt:lpstr>Връщане на стойност от метод</vt:lpstr>
      <vt:lpstr>Връщане на стойност от метод /извикване на метод/</vt:lpstr>
      <vt:lpstr>Какво е структура от данни?</vt:lpstr>
      <vt:lpstr>Какво е масив?</vt:lpstr>
      <vt:lpstr>Създаване на масив</vt:lpstr>
      <vt:lpstr>Какво става в паметта?</vt:lpstr>
      <vt:lpstr>Length и индексиране []</vt:lpstr>
      <vt:lpstr>Какво става в паметта при добавяне/ъпдейтване на стойност</vt:lpstr>
      <vt:lpstr>Четене на масиви от конзолата /начин 1/</vt:lpstr>
      <vt:lpstr>Четене на масиви от конзолата /начин 2/</vt:lpstr>
      <vt:lpstr>Принтиране на масив</vt:lpstr>
      <vt:lpstr>Често допускана грешка!</vt:lpstr>
      <vt:lpstr>Какво е списък? List&lt;T&gt;?</vt:lpstr>
      <vt:lpstr>Основни характеристики</vt:lpstr>
      <vt:lpstr>Създаване на списък</vt:lpstr>
      <vt:lpstr>Count и индексиране []</vt:lpstr>
      <vt:lpstr>Основни методи за работа</vt:lpstr>
      <vt:lpstr>Четене на списъци от конзолата /начин 1/</vt:lpstr>
      <vt:lpstr>Четене на списъци от конзолата /начин 2/</vt:lpstr>
      <vt:lpstr>Принтиране на списък</vt:lpstr>
      <vt:lpstr>Често допускана грешка!</vt:lpstr>
      <vt:lpstr>Асоциативни масиви</vt:lpstr>
      <vt:lpstr>Dictionary&lt;K,V&gt;</vt:lpstr>
      <vt:lpstr>SortedDictionary&lt;K,V&gt;</vt:lpstr>
      <vt:lpstr>Основни методи за работа</vt:lpstr>
      <vt:lpstr>Принтиране на речник</vt:lpstr>
      <vt:lpstr>Foreach цикъл</vt:lpstr>
      <vt:lpstr>LINQ (Language-Integrated Query) /basics/</vt:lpstr>
      <vt:lpstr>Различни източници на данни</vt:lpstr>
      <vt:lpstr>Предимства на LINQ</vt:lpstr>
      <vt:lpstr>Какво е Lambda Expression?</vt:lpstr>
      <vt:lpstr>Синтаксис на Lambda Expressions</vt:lpstr>
      <vt:lpstr>Филтрация (Where)</vt:lpstr>
      <vt:lpstr>Сортиране с (OrderBy и OrdereByDescending)</vt:lpstr>
      <vt:lpstr>Вземи първия по зададен критерий (FirstOrDefault)</vt:lpstr>
      <vt:lpstr>Max и Min</vt:lpstr>
      <vt:lpstr>Chain-ване с LINQ </vt:lpstr>
      <vt:lpstr>Text Processing</vt:lpstr>
      <vt:lpstr>Какво се случва в паметта?</vt:lpstr>
      <vt:lpstr>Инициализация и конкатениране (слепване) на стрингове</vt:lpstr>
      <vt:lpstr>Четене на стринг от конзолата и конвертиране от/към char array</vt:lpstr>
      <vt:lpstr>Търсене в стринг (1) – Contains()</vt:lpstr>
      <vt:lpstr>Търсене в стринг (2) – Substring()</vt:lpstr>
      <vt:lpstr>Търсене в стринг (3) – IndexOf() и LastIndexOf</vt:lpstr>
      <vt:lpstr>Splitting със Split() (1)</vt:lpstr>
      <vt:lpstr>Splitting със Split() (2)</vt:lpstr>
      <vt:lpstr>Replacing с Replace</vt:lpstr>
      <vt:lpstr>StringBuilder</vt:lpstr>
      <vt:lpstr>StringBuilder – Append()</vt:lpstr>
      <vt:lpstr> StringBuilder – AppendLine()</vt:lpstr>
      <vt:lpstr> StringBuilder – Length</vt:lpstr>
      <vt:lpstr> StringBuilder – [int index]</vt:lpstr>
      <vt:lpstr> StringBuilder – Insert()</vt:lpstr>
      <vt:lpstr> StringBuilder – Replace()</vt:lpstr>
      <vt:lpstr> StringBuilder – Clear()</vt:lpstr>
      <vt:lpstr>WorkShop (1)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Intermediate</dc:title>
  <dc:creator>Gerasimov, Velizar</dc:creator>
  <cp:lastModifiedBy>Gerasimov, Velizar</cp:lastModifiedBy>
  <cp:revision>957</cp:revision>
  <dcterms:created xsi:type="dcterms:W3CDTF">2022-11-04T07:46:38Z</dcterms:created>
  <dcterms:modified xsi:type="dcterms:W3CDTF">2022-12-11T09:15:20Z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8ba2ad2-1b1e-4cec-9ee3-2fdbfa21151f_Enabled">
    <vt:lpwstr>true</vt:lpwstr>
  </property>
  <property fmtid="{D5CDD505-2E9C-101B-9397-08002B2CF9AE}" pid="3" name="MSIP_Label_78ba2ad2-1b1e-4cec-9ee3-2fdbfa21151f_SetDate">
    <vt:lpwstr>2022-11-04T07:48:18Z</vt:lpwstr>
  </property>
  <property fmtid="{D5CDD505-2E9C-101B-9397-08002B2CF9AE}" pid="4" name="MSIP_Label_78ba2ad2-1b1e-4cec-9ee3-2fdbfa21151f_Method">
    <vt:lpwstr>Privileged</vt:lpwstr>
  </property>
  <property fmtid="{D5CDD505-2E9C-101B-9397-08002B2CF9AE}" pid="5" name="MSIP_Label_78ba2ad2-1b1e-4cec-9ee3-2fdbfa21151f_Name">
    <vt:lpwstr>General</vt:lpwstr>
  </property>
  <property fmtid="{D5CDD505-2E9C-101B-9397-08002B2CF9AE}" pid="6" name="MSIP_Label_78ba2ad2-1b1e-4cec-9ee3-2fdbfa21151f_SiteId">
    <vt:lpwstr>8c09d8d5-1d78-4adf-9d10-a13cdacb0929</vt:lpwstr>
  </property>
  <property fmtid="{D5CDD505-2E9C-101B-9397-08002B2CF9AE}" pid="7" name="MSIP_Label_78ba2ad2-1b1e-4cec-9ee3-2fdbfa21151f_ActionId">
    <vt:lpwstr>753d045c-a831-494d-8d84-7b53b6e8b333</vt:lpwstr>
  </property>
  <property fmtid="{D5CDD505-2E9C-101B-9397-08002B2CF9AE}" pid="8" name="MSIP_Label_78ba2ad2-1b1e-4cec-9ee3-2fdbfa21151f_ContentBits">
    <vt:lpwstr>0</vt:lpwstr>
  </property>
</Properties>
</file>