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59" r:id="rId10"/>
    <p:sldId id="258" r:id="rId11"/>
    <p:sldId id="266" r:id="rId12"/>
    <p:sldId id="281" r:id="rId13"/>
    <p:sldId id="267" r:id="rId14"/>
    <p:sldId id="282" r:id="rId15"/>
    <p:sldId id="268" r:id="rId16"/>
    <p:sldId id="269" r:id="rId17"/>
    <p:sldId id="271" r:id="rId18"/>
    <p:sldId id="272" r:id="rId19"/>
    <p:sldId id="273" r:id="rId20"/>
    <p:sldId id="274" r:id="rId21"/>
    <p:sldId id="276" r:id="rId22"/>
    <p:sldId id="277" r:id="rId23"/>
    <p:sldId id="275" r:id="rId24"/>
    <p:sldId id="278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301" r:id="rId37"/>
    <p:sldId id="293" r:id="rId38"/>
    <p:sldId id="294" r:id="rId39"/>
    <p:sldId id="295" r:id="rId40"/>
    <p:sldId id="298" r:id="rId41"/>
    <p:sldId id="297" r:id="rId42"/>
    <p:sldId id="299" r:id="rId43"/>
    <p:sldId id="300" r:id="rId44"/>
    <p:sldId id="302" r:id="rId45"/>
    <p:sldId id="320" r:id="rId46"/>
    <p:sldId id="303" r:id="rId47"/>
    <p:sldId id="304" r:id="rId48"/>
    <p:sldId id="305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5.12.2022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5.12.2022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5.12.2022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5.12.2022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5.12.2022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5.12.2022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5.12.2022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5.12.2022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5.12.2022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5.12.2022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5.12.2022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5.12.2022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5.12.2022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5.12.2022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5.12.2022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5.12.2022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5.12.2022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5.12.2022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масив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799746"/>
            <a:ext cx="10231102" cy="4351338"/>
          </a:xfrm>
        </p:spPr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Масивите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колекция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от данни, която съхранява елементи от един и същи тип в </a:t>
            </a:r>
            <a:r>
              <a:rPr lang="bg-BG" dirty="0">
                <a:solidFill>
                  <a:srgbClr val="FFFF00"/>
                </a:solidFill>
              </a:rPr>
              <a:t>съседни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места в паметта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Това е най-простата структура от данни, при която достъпването на елемент от колекцията става чрез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индекс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Масивите имат </a:t>
            </a:r>
            <a:r>
              <a:rPr lang="bg-BG" dirty="0">
                <a:solidFill>
                  <a:srgbClr val="FFFF00"/>
                </a:solidFill>
              </a:rPr>
              <a:t>фиксиран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размер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951303" y="5240923"/>
            <a:ext cx="115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индекси</a:t>
            </a:r>
            <a:endParaRPr lang="en-US" dirty="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951303" y="4656447"/>
            <a:ext cx="11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елементи</a:t>
            </a:r>
            <a:endParaRPr lang="en-US" dirty="0"/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2DBD1F-217E-192F-0B34-F9D1EAB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1FD466-E7D9-54EF-D48A-C3F881CC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създава чрез ключовата дума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indent="0">
              <a:buNone/>
            </a:pPr>
            <a:r>
              <a:rPr lang="bg-BG" dirty="0"/>
              <a:t>	</a:t>
            </a:r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481618D-BAEE-4343-D090-568267BDFE1A}"/>
              </a:ext>
            </a:extLst>
          </p:cNvPr>
          <p:cNvSpPr txBox="1"/>
          <p:nvPr/>
        </p:nvSpPr>
        <p:spPr>
          <a:xfrm>
            <a:off x="1655442" y="3611920"/>
            <a:ext cx="8691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arrayOne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</a:rPr>
              <a:t>arrayTwo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double[] </a:t>
            </a:r>
            <a:r>
              <a:rPr lang="en-US" dirty="0" err="1">
                <a:latin typeface="Consolas" panose="020B0609020204030204" pitchFamily="49" charset="0"/>
              </a:rPr>
              <a:t>arrayThree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double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2169B-0F86-CED9-ADA9-D06BE714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61" y="3369032"/>
            <a:ext cx="962025" cy="485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5B995-1012-7B4E-7189-96AC47BF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86" y="4649500"/>
            <a:ext cx="95250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DBA847-6464-CC50-C6EC-22D0B3BD3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61" y="3989744"/>
            <a:ext cx="3496372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1C3B-6B70-D4EB-3316-AE68E132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паметта?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AB296370-108A-D688-AC27-071899BB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81" y="3106021"/>
            <a:ext cx="6645275" cy="28557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6E36D-6654-53CA-4B5C-4F6A20E8FB05}"/>
              </a:ext>
            </a:extLst>
          </p:cNvPr>
          <p:cNvSpPr txBox="1"/>
          <p:nvPr/>
        </p:nvSpPr>
        <p:spPr>
          <a:xfrm>
            <a:off x="2245743" y="2024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AB14CD-A019-F577-A844-5D8294851097}"/>
              </a:ext>
            </a:extLst>
          </p:cNvPr>
          <p:cNvCxnSpPr/>
          <p:nvPr/>
        </p:nvCxnSpPr>
        <p:spPr>
          <a:xfrm>
            <a:off x="3562709" y="4796287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5">
            <a:extLst>
              <a:ext uri="{FF2B5EF4-FFF2-40B4-BE49-F238E27FC236}">
                <a16:creationId xmlns:a16="http://schemas.microsoft.com/office/drawing/2014/main" id="{8511C029-5006-F804-E3C1-F93C29120258}"/>
              </a:ext>
            </a:extLst>
          </p:cNvPr>
          <p:cNvSpPr txBox="1"/>
          <p:nvPr/>
        </p:nvSpPr>
        <p:spPr>
          <a:xfrm>
            <a:off x="5215553" y="4159565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Текстово поле 8">
            <a:extLst>
              <a:ext uri="{FF2B5EF4-FFF2-40B4-BE49-F238E27FC236}">
                <a16:creationId xmlns:a16="http://schemas.microsoft.com/office/drawing/2014/main" id="{05B2220F-5FD1-3BFC-675E-EC603DF24CAB}"/>
              </a:ext>
            </a:extLst>
          </p:cNvPr>
          <p:cNvSpPr txBox="1"/>
          <p:nvPr/>
        </p:nvSpPr>
        <p:spPr>
          <a:xfrm>
            <a:off x="5683119" y="4172103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Текстово поле 9">
            <a:extLst>
              <a:ext uri="{FF2B5EF4-FFF2-40B4-BE49-F238E27FC236}">
                <a16:creationId xmlns:a16="http://schemas.microsoft.com/office/drawing/2014/main" id="{94157B8D-92DE-D120-6895-948E357C6AF3}"/>
              </a:ext>
            </a:extLst>
          </p:cNvPr>
          <p:cNvSpPr txBox="1"/>
          <p:nvPr/>
        </p:nvSpPr>
        <p:spPr>
          <a:xfrm>
            <a:off x="6075518" y="417210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50D396B9-38D9-C4C5-E157-D306413D0F50}"/>
              </a:ext>
            </a:extLst>
          </p:cNvPr>
          <p:cNvSpPr txBox="1"/>
          <p:nvPr/>
        </p:nvSpPr>
        <p:spPr>
          <a:xfrm>
            <a:off x="6456364" y="4190758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Текстово поле 11">
            <a:extLst>
              <a:ext uri="{FF2B5EF4-FFF2-40B4-BE49-F238E27FC236}">
                <a16:creationId xmlns:a16="http://schemas.microsoft.com/office/drawing/2014/main" id="{D0C046D8-CE82-7E97-E7D5-5444497EC894}"/>
              </a:ext>
            </a:extLst>
          </p:cNvPr>
          <p:cNvSpPr txBox="1"/>
          <p:nvPr/>
        </p:nvSpPr>
        <p:spPr>
          <a:xfrm>
            <a:off x="6851581" y="4152863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Текстово поле 12">
            <a:extLst>
              <a:ext uri="{FF2B5EF4-FFF2-40B4-BE49-F238E27FC236}">
                <a16:creationId xmlns:a16="http://schemas.microsoft.com/office/drawing/2014/main" id="{6E86FAB1-D998-71D7-9056-0B0F4D732BC3}"/>
              </a:ext>
            </a:extLst>
          </p:cNvPr>
          <p:cNvSpPr txBox="1"/>
          <p:nvPr/>
        </p:nvSpPr>
        <p:spPr>
          <a:xfrm>
            <a:off x="7268589" y="414788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Текстово поле 13">
            <a:extLst>
              <a:ext uri="{FF2B5EF4-FFF2-40B4-BE49-F238E27FC236}">
                <a16:creationId xmlns:a16="http://schemas.microsoft.com/office/drawing/2014/main" id="{9F383307-E9E9-3000-A0C7-2E1202077A5C}"/>
              </a:ext>
            </a:extLst>
          </p:cNvPr>
          <p:cNvSpPr txBox="1"/>
          <p:nvPr/>
        </p:nvSpPr>
        <p:spPr>
          <a:xfrm>
            <a:off x="7728744" y="4203296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305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Масивът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length</a:t>
            </a:r>
            <a:r>
              <a:rPr lang="en-US" dirty="0"/>
              <a:t>. </a:t>
            </a:r>
            <a:r>
              <a:rPr lang="bg-BG" dirty="0"/>
              <a:t>То ни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дължината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масива, който използваме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в  масив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 в масива.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5770485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4632727" y="6308209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558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DAFE-24B8-DA3B-FA3E-1B59F714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 при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стойност</a:t>
            </a:r>
          </a:p>
        </p:txBody>
      </p:sp>
      <p:pic>
        <p:nvPicPr>
          <p:cNvPr id="5" name="Content Placeholder 4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3A6D6317-E685-C12D-49FE-B40CF80F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2" y="3166006"/>
            <a:ext cx="6958531" cy="29903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4154FD-D9FD-49AA-2EF0-E9025B2BC4A6}"/>
              </a:ext>
            </a:extLst>
          </p:cNvPr>
          <p:cNvSpPr txBox="1"/>
          <p:nvPr/>
        </p:nvSpPr>
        <p:spPr>
          <a:xfrm>
            <a:off x="2452058" y="182709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bg-BG" dirty="0">
              <a:latin typeface="Consolas" panose="020B0609020204030204" pitchFamily="49" charset="0"/>
            </a:endParaRPr>
          </a:p>
          <a:p>
            <a:endParaRPr lang="bg-BG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[2] = 3;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1B2876-DA66-DE0F-33F9-3CCEEB94061C}"/>
              </a:ext>
            </a:extLst>
          </p:cNvPr>
          <p:cNvCxnSpPr/>
          <p:nvPr/>
        </p:nvCxnSpPr>
        <p:spPr>
          <a:xfrm>
            <a:off x="3838754" y="4960189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5">
            <a:extLst>
              <a:ext uri="{FF2B5EF4-FFF2-40B4-BE49-F238E27FC236}">
                <a16:creationId xmlns:a16="http://schemas.microsoft.com/office/drawing/2014/main" id="{4D215AB8-F481-BB5D-EB47-D6793B53B10D}"/>
              </a:ext>
            </a:extLst>
          </p:cNvPr>
          <p:cNvSpPr txBox="1"/>
          <p:nvPr/>
        </p:nvSpPr>
        <p:spPr>
          <a:xfrm>
            <a:off x="5560610" y="424237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Текстово поле 8">
            <a:extLst>
              <a:ext uri="{FF2B5EF4-FFF2-40B4-BE49-F238E27FC236}">
                <a16:creationId xmlns:a16="http://schemas.microsoft.com/office/drawing/2014/main" id="{CE4F8C70-B22B-D231-F744-3E7BB0CD5DE3}"/>
              </a:ext>
            </a:extLst>
          </p:cNvPr>
          <p:cNvSpPr txBox="1"/>
          <p:nvPr/>
        </p:nvSpPr>
        <p:spPr>
          <a:xfrm>
            <a:off x="6028176" y="4254911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Текстово поле 9">
            <a:extLst>
              <a:ext uri="{FF2B5EF4-FFF2-40B4-BE49-F238E27FC236}">
                <a16:creationId xmlns:a16="http://schemas.microsoft.com/office/drawing/2014/main" id="{9FDA4C43-D91B-056B-9915-19BAE5FFE3E9}"/>
              </a:ext>
            </a:extLst>
          </p:cNvPr>
          <p:cNvSpPr txBox="1"/>
          <p:nvPr/>
        </p:nvSpPr>
        <p:spPr>
          <a:xfrm>
            <a:off x="6420575" y="4254911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9D8BCD79-A041-606A-E93C-B53A30C6133E}"/>
              </a:ext>
            </a:extLst>
          </p:cNvPr>
          <p:cNvSpPr txBox="1"/>
          <p:nvPr/>
        </p:nvSpPr>
        <p:spPr>
          <a:xfrm>
            <a:off x="6801421" y="4273566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Текстово поле 11">
            <a:extLst>
              <a:ext uri="{FF2B5EF4-FFF2-40B4-BE49-F238E27FC236}">
                <a16:creationId xmlns:a16="http://schemas.microsoft.com/office/drawing/2014/main" id="{E7980791-329A-2568-26E6-E47CBAF69664}"/>
              </a:ext>
            </a:extLst>
          </p:cNvPr>
          <p:cNvSpPr txBox="1"/>
          <p:nvPr/>
        </p:nvSpPr>
        <p:spPr>
          <a:xfrm>
            <a:off x="7196638" y="4235671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Текстово поле 12">
            <a:extLst>
              <a:ext uri="{FF2B5EF4-FFF2-40B4-BE49-F238E27FC236}">
                <a16:creationId xmlns:a16="http://schemas.microsoft.com/office/drawing/2014/main" id="{693B0CF3-0A99-F743-B342-44FB806DCE01}"/>
              </a:ext>
            </a:extLst>
          </p:cNvPr>
          <p:cNvSpPr txBox="1"/>
          <p:nvPr/>
        </p:nvSpPr>
        <p:spPr>
          <a:xfrm>
            <a:off x="7613646" y="4230692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Текстово поле 13">
            <a:extLst>
              <a:ext uri="{FF2B5EF4-FFF2-40B4-BE49-F238E27FC236}">
                <a16:creationId xmlns:a16="http://schemas.microsoft.com/office/drawing/2014/main" id="{1106F2AB-551B-5E76-D378-871434590260}"/>
              </a:ext>
            </a:extLst>
          </p:cNvPr>
          <p:cNvSpPr txBox="1"/>
          <p:nvPr/>
        </p:nvSpPr>
        <p:spPr>
          <a:xfrm>
            <a:off x="8073801" y="428610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999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string[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 = Console.ReadLine();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09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8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double[]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7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D9D914-3F3B-AA86-9987-344FD40E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списък?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List&lt;T&gt;?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0A9833-3434-6BB3-34C2-7E12823E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Списъкът в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колекция от данни, която съдържа елементи от един и същи тип.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 са подобни на масивите, с тази разлика, че може да бъде променян размера им и да се добавят нови елементи към тях.</a:t>
            </a: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206563-E068-3CDA-1611-E45D2F1E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7" y="3349625"/>
            <a:ext cx="6105525" cy="2962275"/>
          </a:xfrm>
          <a:prstGeom prst="rect">
            <a:avLst/>
          </a:prstGeom>
        </p:spPr>
      </p:pic>
      <p:cxnSp>
        <p:nvCxnSpPr>
          <p:cNvPr id="9" name="Съединител: с чупка 8">
            <a:extLst>
              <a:ext uri="{FF2B5EF4-FFF2-40B4-BE49-F238E27FC236}">
                <a16:creationId xmlns:a16="http://schemas.microsoft.com/office/drawing/2014/main" id="{25BB9061-A900-E794-D43B-CFCF07529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5700" y="3740456"/>
            <a:ext cx="488275" cy="482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84A1EA49-3EC9-7167-193A-F83D6EA27833}"/>
              </a:ext>
            </a:extLst>
          </p:cNvPr>
          <p:cNvSpPr txBox="1"/>
          <p:nvPr/>
        </p:nvSpPr>
        <p:spPr>
          <a:xfrm>
            <a:off x="1903519" y="3836084"/>
            <a:ext cx="204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Начален масив</a:t>
            </a:r>
          </a:p>
          <a:p>
            <a:r>
              <a:rPr lang="bg-BG" dirty="0"/>
              <a:t>(4 елемента)</a:t>
            </a:r>
            <a:endParaRPr lang="en-US" dirty="0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D197CEB-D467-E099-0767-F841CB87AB7B}"/>
              </a:ext>
            </a:extLst>
          </p:cNvPr>
          <p:cNvSpPr txBox="1"/>
          <p:nvPr/>
        </p:nvSpPr>
        <p:spPr>
          <a:xfrm>
            <a:off x="7164556" y="3556522"/>
            <a:ext cx="223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Добавяне на нов елемент</a:t>
            </a:r>
            <a:endParaRPr lang="en-US" dirty="0"/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4DA7801A-9257-5BD6-A427-4C23C7651EEE}"/>
              </a:ext>
            </a:extLst>
          </p:cNvPr>
          <p:cNvSpPr txBox="1"/>
          <p:nvPr/>
        </p:nvSpPr>
        <p:spPr>
          <a:xfrm>
            <a:off x="1712489" y="5150484"/>
            <a:ext cx="1696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Заделяне на памет за нов масив с капацитет 8 елемента</a:t>
            </a:r>
          </a:p>
        </p:txBody>
      </p:sp>
    </p:spTree>
    <p:extLst>
      <p:ext uri="{BB962C8B-B14F-4D97-AF65-F5344CB8AC3E}">
        <p14:creationId xmlns:p14="http://schemas.microsoft.com/office/powerpoint/2010/main" val="134908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44" y="1559110"/>
            <a:ext cx="4366400" cy="9737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5026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	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loop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/basics/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and classes /basics/</a:t>
            </a:r>
            <a:endParaRPr lang="bg-BG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47675A-9248-0D18-004C-5D00DCB4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50" y="2532888"/>
            <a:ext cx="5157844" cy="3435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D9E43F-1715-4F40-6F58-2CDD50A6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характеристики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CCFAFE-5000-4530-459A-BA66BE7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Достъпът до елементите е 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 </a:t>
            </a:r>
            <a:r>
              <a:rPr lang="bg-BG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както при масивите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Могат да се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разширяват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автоматично в зависимост от това какво се случва с броя елементи към момента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Имат множество методи към тях, които могат да бъдат използвани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316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B72691-2AEB-A0D4-6BD2-B6805928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списък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9E5B60-90AD-1E52-B25B-8F2FF68B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3098307"/>
            <a:ext cx="10233800" cy="30786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Consolas" panose="020B0609020204030204" pitchFamily="49" charset="0"/>
              </a:rPr>
              <a:t>myIntList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myStringList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“Velizar”, “Ivan”, 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Mitko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85AD837-C01B-9696-8F2B-24F75EA864F4}"/>
              </a:ext>
            </a:extLst>
          </p:cNvPr>
          <p:cNvSpPr txBox="1"/>
          <p:nvPr/>
        </p:nvSpPr>
        <p:spPr>
          <a:xfrm>
            <a:off x="1120000" y="2228643"/>
            <a:ext cx="189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u="sng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08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Списъкът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. </a:t>
            </a:r>
            <a:r>
              <a:rPr lang="bg-BG" dirty="0"/>
              <a:t>То </a:t>
            </a:r>
            <a:r>
              <a:rPr lang="bg-BG" dirty="0">
                <a:solidFill>
                  <a:schemeClr val="tx1"/>
                </a:solidFill>
              </a:rPr>
              <a:t>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броя на елементите в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списъка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974413" y="5737732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5383225" y="5776426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0264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елемент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списъка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по даден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вмъква елемент на посочения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елемента е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сортира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обръща в обратен ред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списъка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501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&lt;string&gt;();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= Console.ReadLine();</a:t>
            </a: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847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списък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9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List&lt;double&gt;()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645656-4E70-DA58-4951-11721C7C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Асоциативни масиви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FF71B-023A-7919-55E9-A174BCA0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Това са масиви, които са индексирани чрез ключове, не чрез индекси като обикновените масиви.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Съдържат двойки 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bg-BG" dirty="0">
                <a:solidFill>
                  <a:srgbClr val="FFFF00"/>
                </a:solidFill>
              </a:rPr>
              <a:t>ключ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-&gt;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стойност</a:t>
            </a:r>
            <a:r>
              <a:rPr lang="en-US" dirty="0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dirty="0">
                <a:solidFill>
                  <a:schemeClr val="tx1"/>
                </a:solidFill>
              </a:rPr>
              <a:t>Пример:</a:t>
            </a:r>
          </a:p>
          <a:p>
            <a:pPr lvl="1"/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2F39240-2989-4B9D-9C77-C63B837A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13" y="4105152"/>
            <a:ext cx="379719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8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 колекция от двойки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Ключовете са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уникални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(не могат да се повтарят)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Запазва ключовете в реда на тяхното добавяне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Ivan Ivanov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Milko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Cvetanov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Dimitar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Georgiev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859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F4D-4588-C93F-5515-8D44E2E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методите?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36AC-6054-B6A9-3A68-6629719C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Методите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 наименуван блок от код, който върши някаква работа и може впоследствие да бъде извикван на много места. Декларират се в клас.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CD7B0-B043-069D-63C7-B6AC0EDE26A1}"/>
              </a:ext>
            </a:extLst>
          </p:cNvPr>
          <p:cNvSpPr txBox="1"/>
          <p:nvPr/>
        </p:nvSpPr>
        <p:spPr>
          <a:xfrm>
            <a:off x="1120000" y="3882778"/>
            <a:ext cx="602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}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7079E-F1C2-DD1B-A9A8-47AFA3C9A2CF}"/>
              </a:ext>
            </a:extLst>
          </p:cNvPr>
          <p:cNvSpPr txBox="1"/>
          <p:nvPr/>
        </p:nvSpPr>
        <p:spPr>
          <a:xfrm>
            <a:off x="7944930" y="3637246"/>
            <a:ext cx="24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bg-BG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D89A3-9CA9-5C8F-AF1E-9DCF2580CC8D}"/>
              </a:ext>
            </a:extLst>
          </p:cNvPr>
          <p:cNvSpPr txBox="1"/>
          <p:nvPr/>
        </p:nvSpPr>
        <p:spPr>
          <a:xfrm>
            <a:off x="1897811" y="337850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Дефиниция на метода: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D16E-28D8-040A-7D06-8078E3D8F960}"/>
              </a:ext>
            </a:extLst>
          </p:cNvPr>
          <p:cNvSpPr txBox="1"/>
          <p:nvPr/>
        </p:nvSpPr>
        <p:spPr>
          <a:xfrm>
            <a:off x="7733582" y="340748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метода:</a:t>
            </a:r>
          </a:p>
        </p:txBody>
      </p:sp>
    </p:spTree>
    <p:extLst>
      <p:ext uri="{BB962C8B-B14F-4D97-AF65-F5344CB8AC3E}">
        <p14:creationId xmlns:p14="http://schemas.microsoft.com/office/powerpoint/2010/main" val="1503502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Винаги пази ключовете сортирани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Kawazaki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0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ключ и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речника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ключ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такъв ключ в речника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такава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всички елементи от речника</a:t>
            </a: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речника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ключовете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стойностите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472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речник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316" y="2180844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1855433" y="1988637"/>
            <a:ext cx="828286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“ and ” +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43908" y="1712999"/>
            <a:ext cx="336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НОВО!!!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43907" y="4171564"/>
            <a:ext cx="534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–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1855433" y="4492327"/>
            <a:ext cx="78972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B0F0"/>
                </a:solidFill>
                <a:latin typeface="Consolas" panose="020B0609020204030204" pitchFamily="49" charset="0"/>
              </a:rPr>
              <a:t>Count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nn-NO" sz="2000" dirty="0">
                <a:solidFill>
                  <a:srgbClr val="FFFF00"/>
                </a:solidFill>
                <a:latin typeface="Consolas" panose="020B0609020204030204" pitchFamily="49" charset="0"/>
              </a:rPr>
              <a:t>[i]</a:t>
            </a:r>
            <a:r>
              <a:rPr lang="nn-NO" sz="2000" dirty="0"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nn-NO" sz="2000" dirty="0"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“ and ” </a:t>
            </a:r>
            <a:r>
              <a:rPr lang="en-US" sz="2000" dirty="0"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70094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3B6529-A2A6-1B5D-B08F-7544E4E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4E7415-93FB-DB69-DD0C-8ECF3276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20" y="2153806"/>
            <a:ext cx="4786223" cy="1384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bg-BG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E5A3457-7F48-7769-4A57-6947DE2C0F45}"/>
              </a:ext>
            </a:extLst>
          </p:cNvPr>
          <p:cNvSpPr txBox="1"/>
          <p:nvPr/>
        </p:nvSpPr>
        <p:spPr>
          <a:xfrm>
            <a:off x="1442065" y="1690688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bg-BG" sz="2000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bg-BG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71DDA71-DA43-0632-B567-61161E3C48C3}"/>
              </a:ext>
            </a:extLst>
          </p:cNvPr>
          <p:cNvSpPr txBox="1"/>
          <p:nvPr/>
        </p:nvSpPr>
        <p:spPr>
          <a:xfrm>
            <a:off x="2083043" y="4001293"/>
            <a:ext cx="898031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$“Key: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latin typeface="Consolas" panose="020B0609020204030204" pitchFamily="49" charset="0"/>
              </a:rPr>
              <a:t>} and Value: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ово поле 3">
            <a:extLst>
              <a:ext uri="{FF2B5EF4-FFF2-40B4-BE49-F238E27FC236}">
                <a16:creationId xmlns:a16="http://schemas.microsoft.com/office/drawing/2014/main" id="{881DCF3B-082C-4A5F-27F1-0C450B1C8A2F}"/>
              </a:ext>
            </a:extLst>
          </p:cNvPr>
          <p:cNvSpPr txBox="1"/>
          <p:nvPr/>
        </p:nvSpPr>
        <p:spPr>
          <a:xfrm>
            <a:off x="1344299" y="4001293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bg-BG" sz="2000" dirty="0" err="1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67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17AE-3DE5-0580-CA23-2823E268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(Language-Integrated Query)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/basics/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C4C9-73BB-E5B9-A1C9-2AE7CB21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615" y="2222440"/>
            <a:ext cx="10233800" cy="435133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00"/>
                </a:solidFill>
              </a:rPr>
              <a:t>LINQ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е набор от технологии, които ни дават възможност да правим заявки към различни източници на данни директно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чрез езика </a:t>
            </a:r>
            <a:r>
              <a:rPr lang="en-US" dirty="0">
                <a:solidFill>
                  <a:schemeClr val="tx1"/>
                </a:solidFill>
              </a:rPr>
              <a:t>C#</a:t>
            </a:r>
            <a:r>
              <a:rPr lang="bg-BG" dirty="0">
                <a:solidFill>
                  <a:schemeClr val="tx1"/>
                </a:solidFill>
              </a:rPr>
              <a:t>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два основни начина, по които можем да работим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(fluent syntax)</a:t>
            </a:r>
            <a:r>
              <a:rPr lang="en-US" dirty="0"/>
              <a:t>	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96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AADE-E5D5-AD10-B574-D6D464D3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Различни източници на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74F6-3C03-CD1B-C5ED-EE5DA297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F89C34-725D-8568-B80C-299950EC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2083360"/>
            <a:ext cx="5273526" cy="42285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053848-A45F-AFCF-2184-905DCAE1CB6E}"/>
              </a:ext>
            </a:extLst>
          </p:cNvPr>
          <p:cNvCxnSpPr/>
          <p:nvPr/>
        </p:nvCxnSpPr>
        <p:spPr>
          <a:xfrm>
            <a:off x="4175185" y="4001294"/>
            <a:ext cx="655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9ABF99-2CEA-70A3-CDC1-B7A08994728C}"/>
              </a:ext>
            </a:extLst>
          </p:cNvPr>
          <p:cNvCxnSpPr/>
          <p:nvPr/>
        </p:nvCxnSpPr>
        <p:spPr>
          <a:xfrm>
            <a:off x="6096000" y="4001294"/>
            <a:ext cx="494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0D5E43-79EB-FDBE-F21C-C8CE17E19FFC}"/>
              </a:ext>
            </a:extLst>
          </p:cNvPr>
          <p:cNvCxnSpPr/>
          <p:nvPr/>
        </p:nvCxnSpPr>
        <p:spPr>
          <a:xfrm flipV="1">
            <a:off x="6607834" y="2605177"/>
            <a:ext cx="215661" cy="1207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6E969-3346-1CAE-EA68-A8842EC940E9}"/>
              </a:ext>
            </a:extLst>
          </p:cNvPr>
          <p:cNvCxnSpPr/>
          <p:nvPr/>
        </p:nvCxnSpPr>
        <p:spPr>
          <a:xfrm flipV="1">
            <a:off x="6633713" y="3794079"/>
            <a:ext cx="245853" cy="138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871E82-E6D5-950B-C3DE-6C97A1C83738}"/>
              </a:ext>
            </a:extLst>
          </p:cNvPr>
          <p:cNvCxnSpPr/>
          <p:nvPr/>
        </p:nvCxnSpPr>
        <p:spPr>
          <a:xfrm>
            <a:off x="6590581" y="4080294"/>
            <a:ext cx="288985" cy="94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4E06F8-66AC-DD23-9794-78967C8E1D23}"/>
              </a:ext>
            </a:extLst>
          </p:cNvPr>
          <p:cNvCxnSpPr/>
          <p:nvPr/>
        </p:nvCxnSpPr>
        <p:spPr>
          <a:xfrm>
            <a:off x="6590581" y="4127739"/>
            <a:ext cx="288985" cy="918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FE2ACE-2977-8669-A506-085C797FC203}"/>
              </a:ext>
            </a:extLst>
          </p:cNvPr>
          <p:cNvSpPr txBox="1"/>
          <p:nvPr/>
        </p:nvSpPr>
        <p:spPr>
          <a:xfrm>
            <a:off x="4175184" y="3423956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</a:t>
            </a:r>
            <a:endParaRPr lang="bg-B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BF3E9-EF50-CE56-6533-477DD09B5594}"/>
              </a:ext>
            </a:extLst>
          </p:cNvPr>
          <p:cNvSpPr txBox="1"/>
          <p:nvPr/>
        </p:nvSpPr>
        <p:spPr>
          <a:xfrm>
            <a:off x="5704260" y="3407797"/>
            <a:ext cx="12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query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4625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0A2C-1C4D-5755-1842-A1903F08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Предимства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1475-4D21-69A7-CEC3-11B10C5B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 който пишем е изключително разбираем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По-малко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кодът, който пишем е значително по-малко, отколкото, ако не използвахме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Стандартен начин за заявки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 и същ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синтаксис се използва за заявки/работа към/с много източници на данни</a:t>
            </a:r>
          </a:p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 time safety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заявките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5369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D00E-E3AC-627E-6943-8DC1EC3A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Expression?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3155-0712-5B19-0C88-FF24C043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Lambda expression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е кратък блок от код, който взема някакви входни параметри, върши някаква работа и връща резултат.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Използва се за направата на анонимни методи. 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Подобни са на методите, но </a:t>
            </a:r>
            <a:r>
              <a:rPr lang="bg-BG" dirty="0">
                <a:solidFill>
                  <a:srgbClr val="92D050"/>
                </a:solidFill>
              </a:rPr>
              <a:t>не се нуждаят от име</a:t>
            </a:r>
            <a:r>
              <a:rPr lang="bg-BG" dirty="0"/>
              <a:t>. </a:t>
            </a:r>
            <a:r>
              <a:rPr lang="bg-BG" dirty="0">
                <a:solidFill>
                  <a:schemeClr val="tx1"/>
                </a:solidFill>
              </a:rPr>
              <a:t>Познаваме ги от математиката.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Използват се, когато метода (функцията) не е голяма и няма нужда да я правим със специално име.</a:t>
            </a:r>
          </a:p>
        </p:txBody>
      </p:sp>
    </p:spTree>
    <p:extLst>
      <p:ext uri="{BB962C8B-B14F-4D97-AF65-F5344CB8AC3E}">
        <p14:creationId xmlns:p14="http://schemas.microsoft.com/office/powerpoint/2010/main" val="2387751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F4B9-B2CA-82C6-8FC7-E5C63505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Синтаксис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Lambda Expressions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A6E0-DA9B-1540-C2AE-DF926404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298" y="3367655"/>
            <a:ext cx="9197193" cy="8851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expression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bg-BG" b="0" i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bg-BG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3364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Филтрация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(Where)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evenNumbers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905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C4BC-A990-A0DC-C9E3-B02CBF0E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използваме методи?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CCCA-9D59-BD77-2E9A-37E8330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организацията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четимостта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Разделя големи проблеми на по-малки части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разбираемостта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Избягва се повтарянето на код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преизползваемост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15207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7962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Сортиране с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OrdereByDescending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3488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2,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6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7,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orderedOrderByDesc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OrderByDescending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7562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Вземи първия по зададен критерий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FirstOrDefault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firstEvenNum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FirstOrDefault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2143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143" y="2153430"/>
            <a:ext cx="10233800" cy="3841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maxNumber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minNumber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5865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E643-4149-94C4-48BE-0562A1CE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Chain-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D0A6-5EA3-A0B8-CEBA-0EC18117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3, 2, 13, 9, 7, 6, 5, 8 };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resultNumbers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 % 2 != 0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OrderBy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ToList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9377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DFFE-23C0-1DAF-90E2-2283A6F5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0567-74A3-280D-8F9E-D90EE307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Какво е стринг? – Стринговете са </a:t>
            </a:r>
            <a:r>
              <a:rPr lang="bg-BG" dirty="0">
                <a:solidFill>
                  <a:srgbClr val="FFFF00"/>
                </a:solidFill>
              </a:rPr>
              <a:t>поредица от символи </a:t>
            </a:r>
            <a:r>
              <a:rPr lang="bg-BG" dirty="0">
                <a:solidFill>
                  <a:schemeClr val="tx1"/>
                </a:solidFill>
              </a:rPr>
              <a:t>най-общо казано.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В езика </a:t>
            </a:r>
            <a:r>
              <a:rPr lang="en-US" dirty="0">
                <a:solidFill>
                  <a:schemeClr val="tx1"/>
                </a:solidFill>
              </a:rPr>
              <a:t>C# </a:t>
            </a:r>
            <a:r>
              <a:rPr lang="bg-BG" dirty="0">
                <a:solidFill>
                  <a:schemeClr val="tx1"/>
                </a:solidFill>
              </a:rPr>
              <a:t>те са </a:t>
            </a:r>
            <a:r>
              <a:rPr lang="en-US" dirty="0">
                <a:solidFill>
                  <a:srgbClr val="FFFF00"/>
                </a:solidFill>
              </a:rPr>
              <a:t>immutable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(read-only).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Използват</a:t>
            </a:r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Unicode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–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международен стандарт за кодиране на символи от всякакви езици (дори мъртви), включително математически, технически и пунктуационни символи</a:t>
            </a:r>
            <a:r>
              <a:rPr lang="bg-BG" dirty="0">
                <a:solidFill>
                  <a:srgbClr val="FFFF00"/>
                </a:solidFill>
              </a:rPr>
              <a:t>.</a:t>
            </a:r>
          </a:p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E188C-FC87-DC56-B09F-2D4EB699C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91" y="5838914"/>
            <a:ext cx="7319336" cy="54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5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D90E-4234-C396-ED81-FF75E8A2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се случва в паметта?</a:t>
            </a:r>
          </a:p>
        </p:txBody>
      </p:sp>
      <p:pic>
        <p:nvPicPr>
          <p:cNvPr id="5" name="Content Placeholder 4" descr="Graphical user interface, application">
            <a:extLst>
              <a:ext uri="{FF2B5EF4-FFF2-40B4-BE49-F238E27FC236}">
                <a16:creationId xmlns:a16="http://schemas.microsoft.com/office/drawing/2014/main" id="{8000EF16-7890-D707-19E0-ADE33FB5D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70" y="2443956"/>
            <a:ext cx="6647432" cy="2947326"/>
          </a:xfrm>
        </p:spPr>
      </p:pic>
    </p:spTree>
    <p:extLst>
      <p:ext uri="{BB962C8B-B14F-4D97-AF65-F5344CB8AC3E}">
        <p14:creationId xmlns:p14="http://schemas.microsoft.com/office/powerpoint/2010/main" val="1055425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0F5A-9DB4-45D9-C5CF-577E5ED9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Инициализация и конкатениране (слепване) на стрингове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AF07-CDE3-FAE6-8288-3C286EEC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70" y="2053087"/>
            <a:ext cx="11188460" cy="4037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Инициализиране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sz="24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  <a:endParaRPr lang="bg-BG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bg-BG" sz="2400" dirty="0"/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Примери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Конкатениране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“”;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+=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+ “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Concat</a:t>
            </a:r>
            <a:r>
              <a:rPr lang="en-US" sz="2400" dirty="0">
                <a:latin typeface="Consolas" panose="020B0609020204030204" pitchFamily="49" charset="0"/>
              </a:rPr>
              <a:t>(“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”,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”)</a:t>
            </a:r>
            <a:endParaRPr lang="bg-BG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42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D3B9-F20E-DE85-F279-38554B53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Четене на стринг от конзолата и конвертиране от/към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F8D3-6291-6152-FFD6-D366C2DD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84407"/>
            <a:ext cx="10233800" cy="3692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Четене от конзолата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Console.ReadLine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bg-BG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Конвертиране към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charArray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someString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ToCharArray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7874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един стринг съдържа друг стринг в себе си.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210161" y="3192100"/>
            <a:ext cx="81052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“BMW”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“Mercedes”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14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(2)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отрязък от стринг. Задават му се начален индекс и дължина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399942" y="3252484"/>
            <a:ext cx="810523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.Substring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16, 4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latin typeface="Consolas" panose="020B0609020204030204" pitchFamily="49" charset="0"/>
              </a:rPr>
              <a:t>); //BMW</a:t>
            </a: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4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BDB-1AFB-D1AA-CC58-BC8F7A6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19CB-5E67-BAFB-95E2-337B961D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методите са методи, които не връщат никакъв резултат. Те просто изпълняват кода между къдравите скоби. Могат да приемат един или много параметри.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A1DB-A1ED-5276-3696-E848AA0E7905}"/>
              </a:ext>
            </a:extLst>
          </p:cNvPr>
          <p:cNvSpPr txBox="1"/>
          <p:nvPr/>
        </p:nvSpPr>
        <p:spPr>
          <a:xfrm>
            <a:off x="838200" y="403148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789DC-914A-4DA8-1A2B-8DF866B63D97}"/>
              </a:ext>
            </a:extLst>
          </p:cNvPr>
          <p:cNvSpPr txBox="1"/>
          <p:nvPr/>
        </p:nvSpPr>
        <p:spPr>
          <a:xfrm>
            <a:off x="6236900" y="3948024"/>
            <a:ext cx="5730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</a:t>
            </a:r>
            <a:r>
              <a:rPr lang="en-US" sz="1800" dirty="0">
                <a:latin typeface="Consolas" panose="020B0609020204030204" pitchFamily="49" charset="0"/>
              </a:rPr>
              <a:t>limit</a:t>
            </a:r>
            <a:r>
              <a:rPr lang="nn-NO" sz="1800" dirty="0">
                <a:latin typeface="Consolas" panose="020B0609020204030204" pitchFamily="49" charset="0"/>
              </a:rPr>
              <a:t>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C5B0-8AEA-F287-FD11-8DBFCB43648D}"/>
              </a:ext>
            </a:extLst>
          </p:cNvPr>
          <p:cNvSpPr txBox="1"/>
          <p:nvPr/>
        </p:nvSpPr>
        <p:spPr>
          <a:xfrm>
            <a:off x="1647645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без параметри: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668B-D82A-5428-F81F-BBD62DD63B3E}"/>
              </a:ext>
            </a:extLst>
          </p:cNvPr>
          <p:cNvSpPr txBox="1"/>
          <p:nvPr/>
        </p:nvSpPr>
        <p:spPr>
          <a:xfrm>
            <a:off x="7015433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със параметър:</a:t>
            </a:r>
          </a:p>
        </p:txBody>
      </p:sp>
    </p:spTree>
    <p:extLst>
      <p:ext uri="{BB962C8B-B14F-4D97-AF65-F5344CB8AC3E}">
        <p14:creationId xmlns:p14="http://schemas.microsoft.com/office/powerpoint/2010/main" val="2201331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(3) –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първият срещнат стринг като този, който е подаден като входен параметър.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26C7F3-F7BF-EE40-02CE-FF85C0677A7F}"/>
              </a:ext>
            </a:extLst>
          </p:cNvPr>
          <p:cNvSpPr txBox="1">
            <a:spLocks/>
          </p:cNvSpPr>
          <p:nvPr/>
        </p:nvSpPr>
        <p:spPr>
          <a:xfrm>
            <a:off x="1327034" y="2881222"/>
            <a:ext cx="10233800" cy="369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	//11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последният срещнат стринг като този, който е подаден като входен параметър.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Skoda, 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//36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88517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освен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само чрез един сепаратор (1 символ), може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и по няколко зададени символа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в </a:t>
            </a:r>
            <a:r>
              <a:rPr lang="en-US" dirty="0">
                <a:solidFill>
                  <a:schemeClr val="tx1"/>
                </a:solidFill>
              </a:rPr>
              <a:t>char array.</a:t>
            </a:r>
          </a:p>
          <a:p>
            <a:pPr marL="0" indent="0">
              <a:buNone/>
            </a:pP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 I am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char[]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{‘,’, ‘ ’, ‘!’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//Result: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“Hello”, “I”, “am”, “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”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6306535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3" y="1825625"/>
            <a:ext cx="1066368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метода може да получи и допълнителен параметър, който е отговорен за премахването на празните елементи или за премахването на празните полета от вече резултатни елементи.</a:t>
            </a: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“Hello,,, I am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StringSplitOptions.TrimEntries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62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8EED-B5D9-90DC-57E0-7A61DC49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4389-7B62-2328-36DD-C410C56C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1825625"/>
            <a:ext cx="10922479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Replace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заменя всички появявания на даден стринг в стринг с друг стринг.</a:t>
            </a:r>
          </a:p>
          <a:p>
            <a:endParaRPr lang="bg-BG" dirty="0"/>
          </a:p>
          <a:p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newText</a:t>
            </a:r>
            <a:r>
              <a:rPr lang="en-US" dirty="0"/>
              <a:t> = </a:t>
            </a:r>
            <a:r>
              <a:rPr lang="en-US" dirty="0" err="1">
                <a:solidFill>
                  <a:srgbClr val="92D050"/>
                </a:solidFill>
              </a:rPr>
              <a:t>text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/>
              <a:t>(“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dirty="0"/>
              <a:t>”, 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kako</a:t>
            </a:r>
            <a:r>
              <a:rPr lang="en-US" dirty="0"/>
              <a:t>”);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//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Hello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277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ECC3-F6AE-4BE4-52E3-59A05372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StringBuilder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4285-B432-ACA5-5D8F-AF16D73D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не създава всеки път наново стринг обект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паметта, а динамично разширява паметта.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Използваме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namespace-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System.Text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Състояние в паметта:</a:t>
            </a:r>
          </a:p>
          <a:p>
            <a:pPr marL="0" indent="0">
              <a:buNone/>
            </a:pP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7FEA7-0D0B-BD69-C71E-0635C2C6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18" y="5064596"/>
            <a:ext cx="9234377" cy="4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1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Append()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and I want to show you 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72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//and I want to show you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96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Length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15395"/>
            <a:ext cx="10233800" cy="376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>
                <a:solidFill>
                  <a:srgbClr val="92D050"/>
                </a:solidFill>
              </a:rPr>
              <a:t>sb.Length</a:t>
            </a:r>
            <a:r>
              <a:rPr lang="en-US" dirty="0"/>
              <a:t>); 		//17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4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[int index]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[1]</a:t>
            </a:r>
            <a:r>
              <a:rPr lang="en-US" dirty="0"/>
              <a:t>);  //e</a:t>
            </a:r>
          </a:p>
        </p:txBody>
      </p:sp>
    </p:spTree>
    <p:extLst>
      <p:ext uri="{BB962C8B-B14F-4D97-AF65-F5344CB8AC3E}">
        <p14:creationId xmlns:p14="http://schemas.microsoft.com/office/powerpoint/2010/main" val="369576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Insert()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Insert</a:t>
            </a:r>
            <a:r>
              <a:rPr lang="en-US" dirty="0">
                <a:solidFill>
                  <a:schemeClr val="accent6"/>
                </a:solidFill>
              </a:rPr>
              <a:t>(13, “ Gerasimov”</a:t>
            </a:r>
            <a:r>
              <a:rPr lang="en-US" dirty="0"/>
              <a:t>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Velizar </a:t>
            </a:r>
            <a:r>
              <a:rPr lang="en-US" dirty="0">
                <a:solidFill>
                  <a:srgbClr val="FFC000"/>
                </a:solidFill>
              </a:rPr>
              <a:t>Gerasimov</a:t>
            </a:r>
            <a:r>
              <a:rPr lang="en-US" dirty="0"/>
              <a:t>, how are you?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025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93D2-6474-52C5-377A-6D5CBCDC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методи, използващи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29B-932B-74A8-F38C-E5CB322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8921147" cy="43681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           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 == 2)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3200400" lvl="7" indent="0">
              <a:buNone/>
            </a:pP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3920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you,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>
                <a:solidFill>
                  <a:schemeClr val="accent6"/>
                </a:solidFill>
              </a:rPr>
              <a:t>(Velizar, “ Jordan”</a:t>
            </a:r>
            <a:r>
              <a:rPr lang="en-US" dirty="0"/>
              <a:t>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, how are you,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2915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Clear()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708693"/>
            <a:ext cx="10233800" cy="3468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Clear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;		//</a:t>
            </a:r>
            <a:r>
              <a:rPr lang="bg-BG" dirty="0"/>
              <a:t>Изтрива целият стринг от </a:t>
            </a:r>
            <a:r>
              <a:rPr lang="en-US" dirty="0"/>
              <a:t>StringBuilder</a:t>
            </a:r>
            <a:r>
              <a:rPr lang="bg-BG" dirty="0"/>
              <a:t>-а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512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0ED-7B8C-B8F2-F8C7-9A9983B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05C8-E35E-6B53-C0E5-6BD1D74E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Освен </a:t>
            </a: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bg-BG" dirty="0">
                <a:solidFill>
                  <a:schemeClr val="tx1"/>
                </a:solidFill>
              </a:rPr>
              <a:t>методите, съществуват и методи, които могат да връщат дадена стойност.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8763-49F6-0C04-1D84-ACDF590615BF}"/>
              </a:ext>
            </a:extLst>
          </p:cNvPr>
          <p:cNvSpPr txBox="1"/>
          <p:nvPr/>
        </p:nvSpPr>
        <p:spPr>
          <a:xfrm>
            <a:off x="442992" y="4109849"/>
            <a:ext cx="6432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C6E3-7EE2-7C3B-30ED-3435D44FBEE4}"/>
              </a:ext>
            </a:extLst>
          </p:cNvPr>
          <p:cNvSpPr txBox="1"/>
          <p:nvPr/>
        </p:nvSpPr>
        <p:spPr>
          <a:xfrm>
            <a:off x="1337094" y="317103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 параметри и върната стойност: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30F4-1118-B981-2B11-BE236507E031}"/>
              </a:ext>
            </a:extLst>
          </p:cNvPr>
          <p:cNvSpPr txBox="1"/>
          <p:nvPr/>
        </p:nvSpPr>
        <p:spPr>
          <a:xfrm>
            <a:off x="7127745" y="4109849"/>
            <a:ext cx="5064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“A”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>
                <a:latin typeface="Consolas" panose="020B0609020204030204" pitchFamily="49" charset="0"/>
              </a:rPr>
              <a:t>“B”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DD6F-FC3A-9414-BB98-CEAFD6287C91}"/>
              </a:ext>
            </a:extLst>
          </p:cNvPr>
          <p:cNvSpPr txBox="1"/>
          <p:nvPr/>
        </p:nvSpPr>
        <p:spPr>
          <a:xfrm>
            <a:off x="7837094" y="318856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параметри със върната стойност:</a:t>
            </a:r>
          </a:p>
        </p:txBody>
      </p:sp>
    </p:spTree>
    <p:extLst>
      <p:ext uri="{BB962C8B-B14F-4D97-AF65-F5344CB8AC3E}">
        <p14:creationId xmlns:p14="http://schemas.microsoft.com/office/powerpoint/2010/main" val="289991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02BF-DECB-FDD9-5597-446129FA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E2C-64D0-FAA9-034C-767C24C6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4" y="2691441"/>
            <a:ext cx="10233800" cy="17947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nt</a:t>
            </a:r>
            <a:r>
              <a:rPr lang="bg-BG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resultText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96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структура от данни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036" y="1948069"/>
            <a:ext cx="6876780" cy="422889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компютърните науки структурите от данни са начин на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 в компютъра, така че те да могат да бъдат използвани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ефективно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Структурите от данни не са само за организиране на данните. Те се използват също за ефективно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съхранение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E35A7-8BA2-EF90-74B9-A3E559DC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2800350"/>
            <a:ext cx="2390775" cy="1628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E0793B-C719-ED7F-1926-9A37D850C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6" y="5243512"/>
            <a:ext cx="3438525" cy="295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370D1B-1C0E-EAF2-3D2A-216C5749D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78" y="1983896"/>
            <a:ext cx="1724025" cy="2952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7F2D19-A81C-AA41-CA19-096CF7DBBDA4}"/>
              </a:ext>
            </a:extLst>
          </p:cNvPr>
          <p:cNvCxnSpPr>
            <a:cxnSpLocks/>
          </p:cNvCxnSpPr>
          <p:nvPr/>
        </p:nvCxnSpPr>
        <p:spPr>
          <a:xfrm>
            <a:off x="2544792" y="3071004"/>
            <a:ext cx="379382" cy="271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6D63C0-B37A-F785-C913-0402B769A5A6}"/>
              </a:ext>
            </a:extLst>
          </p:cNvPr>
          <p:cNvCxnSpPr>
            <a:cxnSpLocks/>
          </p:cNvCxnSpPr>
          <p:nvPr/>
        </p:nvCxnSpPr>
        <p:spPr>
          <a:xfrm flipH="1">
            <a:off x="1854679" y="3084167"/>
            <a:ext cx="311089" cy="24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3E72DA-1C9A-D9C5-6944-BEE22B6DA715}"/>
              </a:ext>
            </a:extLst>
          </p:cNvPr>
          <p:cNvCxnSpPr>
            <a:cxnSpLocks/>
          </p:cNvCxnSpPr>
          <p:nvPr/>
        </p:nvCxnSpPr>
        <p:spPr>
          <a:xfrm flipH="1">
            <a:off x="1362974" y="3685141"/>
            <a:ext cx="247828" cy="37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160589-A54C-EB17-6500-956BF8CD9199}"/>
              </a:ext>
            </a:extLst>
          </p:cNvPr>
          <p:cNvCxnSpPr>
            <a:cxnSpLocks/>
          </p:cNvCxnSpPr>
          <p:nvPr/>
        </p:nvCxnSpPr>
        <p:spPr>
          <a:xfrm>
            <a:off x="3050875" y="3616534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5EE303-6C09-8905-5379-9E8569629CBD}"/>
              </a:ext>
            </a:extLst>
          </p:cNvPr>
          <p:cNvCxnSpPr>
            <a:cxnSpLocks/>
          </p:cNvCxnSpPr>
          <p:nvPr/>
        </p:nvCxnSpPr>
        <p:spPr>
          <a:xfrm>
            <a:off x="1828573" y="3600050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F405D8-5F2B-05A9-4149-8BD706C8063E}"/>
              </a:ext>
            </a:extLst>
          </p:cNvPr>
          <p:cNvCxnSpPr>
            <a:cxnSpLocks/>
          </p:cNvCxnSpPr>
          <p:nvPr/>
        </p:nvCxnSpPr>
        <p:spPr>
          <a:xfrm>
            <a:off x="1690777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7C0775-3668-AD9D-2BE3-2566DADD0D56}"/>
              </a:ext>
            </a:extLst>
          </p:cNvPr>
          <p:cNvCxnSpPr>
            <a:cxnSpLocks/>
          </p:cNvCxnSpPr>
          <p:nvPr/>
        </p:nvCxnSpPr>
        <p:spPr>
          <a:xfrm>
            <a:off x="2652757" y="5405166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BE0961-B36E-EC90-6F1C-28748766F08D}"/>
              </a:ext>
            </a:extLst>
          </p:cNvPr>
          <p:cNvCxnSpPr>
            <a:cxnSpLocks/>
          </p:cNvCxnSpPr>
          <p:nvPr/>
        </p:nvCxnSpPr>
        <p:spPr>
          <a:xfrm>
            <a:off x="3602966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6785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3308</Words>
  <Application>Microsoft Office PowerPoint</Application>
  <PresentationFormat>Widescreen</PresentationFormat>
  <Paragraphs>511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Cascadia Mono</vt:lpstr>
      <vt:lpstr>consolas</vt:lpstr>
      <vt:lpstr>consolas</vt:lpstr>
      <vt:lpstr>Corbel</vt:lpstr>
      <vt:lpstr>Wingdings</vt:lpstr>
      <vt:lpstr>Depth</vt:lpstr>
      <vt:lpstr>C# Intermediate</vt:lpstr>
      <vt:lpstr>Какво ще научим?</vt:lpstr>
      <vt:lpstr>Какво са методите?</vt:lpstr>
      <vt:lpstr>Защо използваме методи?</vt:lpstr>
      <vt:lpstr>Void методи</vt:lpstr>
      <vt:lpstr>Void методи, използващи return</vt:lpstr>
      <vt:lpstr>Връщане на стойност от метод</vt:lpstr>
      <vt:lpstr>Връщане на стойност от метод /извикване на метод/</vt:lpstr>
      <vt:lpstr>Какво е структура от данни?</vt:lpstr>
      <vt:lpstr>Какво е масив?</vt:lpstr>
      <vt:lpstr>Създаване на масив</vt:lpstr>
      <vt:lpstr>Какво става в паметта?</vt:lpstr>
      <vt:lpstr>Length и индексиране []</vt:lpstr>
      <vt:lpstr>Какво става в паметта при добавяне/ъпдейтване на стойност</vt:lpstr>
      <vt:lpstr>Четене на масиви от конзолата /начин 1/</vt:lpstr>
      <vt:lpstr>Четене на масиви от конзолата /начин 2/</vt:lpstr>
      <vt:lpstr>Принтиране на масив</vt:lpstr>
      <vt:lpstr>Често допускана грешка!</vt:lpstr>
      <vt:lpstr>Какво е списък? List&lt;T&gt;?</vt:lpstr>
      <vt:lpstr>Основни характеристики</vt:lpstr>
      <vt:lpstr>Създаване на списък</vt:lpstr>
      <vt:lpstr>Count и индексиране []</vt:lpstr>
      <vt:lpstr>Основни методи за работа</vt:lpstr>
      <vt:lpstr>Четене на списъци от конзолата /начин 1/</vt:lpstr>
      <vt:lpstr>Четене на списъци от конзолата /начин 2/</vt:lpstr>
      <vt:lpstr>Принтиране на списък</vt:lpstr>
      <vt:lpstr>Често допускана грешка!</vt:lpstr>
      <vt:lpstr>Асоциативни масиви</vt:lpstr>
      <vt:lpstr>Dictionary&lt;K,V&gt;</vt:lpstr>
      <vt:lpstr>SortedDictionary&lt;K,V&gt;</vt:lpstr>
      <vt:lpstr>Основни методи за работа</vt:lpstr>
      <vt:lpstr>Принтиране на речник</vt:lpstr>
      <vt:lpstr>Foreach цикъл</vt:lpstr>
      <vt:lpstr>LINQ (Language-Integrated Query) /basics/</vt:lpstr>
      <vt:lpstr>Различни източници на данни</vt:lpstr>
      <vt:lpstr>Предимства на LINQ</vt:lpstr>
      <vt:lpstr>Какво е Lambda Expression?</vt:lpstr>
      <vt:lpstr>Синтаксис на Lambda Expressions</vt:lpstr>
      <vt:lpstr>Филтрация (Where)</vt:lpstr>
      <vt:lpstr>Сортиране с (OrderBy и OrdereByDescending)</vt:lpstr>
      <vt:lpstr>Вземи първия по зададен критерий (FirstOrDefault)</vt:lpstr>
      <vt:lpstr>Max и Min</vt:lpstr>
      <vt:lpstr>Chain-ване с LINQ </vt:lpstr>
      <vt:lpstr>Text Processing</vt:lpstr>
      <vt:lpstr>Какво се случва в паметта?</vt:lpstr>
      <vt:lpstr>Инициализация и конкатениране (слепване) на стрингове</vt:lpstr>
      <vt:lpstr>Четене на стринг от конзолата и конвертиране от/към char array</vt:lpstr>
      <vt:lpstr>Търсене в стринг (1) – Contains()</vt:lpstr>
      <vt:lpstr>Търсене в стринг (2) – Substring()</vt:lpstr>
      <vt:lpstr>Търсене в стринг (3) – IndexOf() и LastIndexOf</vt:lpstr>
      <vt:lpstr>Splitting със Split() (1)</vt:lpstr>
      <vt:lpstr>Splitting със Split() (2)</vt:lpstr>
      <vt:lpstr>Replacing с Replace</vt:lpstr>
      <vt:lpstr>StringBuilder</vt:lpstr>
      <vt:lpstr>StringBuilder – Append()</vt:lpstr>
      <vt:lpstr> StringBuilder – AppendLine()</vt:lpstr>
      <vt:lpstr> StringBuilder – Length</vt:lpstr>
      <vt:lpstr> StringBuilder – [int index]</vt:lpstr>
      <vt:lpstr> StringBuilder – Insert()</vt:lpstr>
      <vt:lpstr> StringBuilder – Replace()</vt:lpstr>
      <vt:lpstr> StringBuilder – Clear()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Gerasimov, Velizar</cp:lastModifiedBy>
  <cp:revision>951</cp:revision>
  <dcterms:created xsi:type="dcterms:W3CDTF">2022-11-04T07:46:38Z</dcterms:created>
  <dcterms:modified xsi:type="dcterms:W3CDTF">2022-12-05T16:53:42Z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