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3" r:id="rId83"/>
    <p:sldId id="344" r:id="rId84"/>
    <p:sldId id="351" r:id="rId85"/>
    <p:sldId id="359" r:id="rId86"/>
    <p:sldId id="358" r:id="rId87"/>
    <p:sldId id="352" r:id="rId88"/>
    <p:sldId id="353" r:id="rId89"/>
    <p:sldId id="354" r:id="rId90"/>
    <p:sldId id="346" r:id="rId91"/>
    <p:sldId id="350" r:id="rId92"/>
    <p:sldId id="355" r:id="rId93"/>
    <p:sldId id="356" r:id="rId94"/>
    <p:sldId id="357" r:id="rId95"/>
    <p:sldId id="360" r:id="rId96"/>
    <p:sldId id="345" r:id="rId97"/>
    <p:sldId id="347" r:id="rId98"/>
    <p:sldId id="348" r:id="rId99"/>
    <p:sldId id="361" r:id="rId100"/>
    <p:sldId id="349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2816" autoAdjust="0"/>
  </p:normalViewPr>
  <p:slideViewPr>
    <p:cSldViewPr snapToGrid="0">
      <p:cViewPr varScale="1">
        <p:scale>
          <a:sx n="91" d="100"/>
          <a:sy n="91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0A30-EC03-41DC-B392-345B5CA3E63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02568-8BE2-4EC5-8EAF-6FCA7E1E32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00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504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90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56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91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34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92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882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93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31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94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59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DA7-2FF4-320B-BB94-667D846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Манипулиране на битове - употреба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CD47-39DC-FC82-DD47-676C483F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63691"/>
            <a:ext cx="10233800" cy="4113271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Обработката на битове е от голяма важност в много части на компютърната наука като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protocols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storage, file systems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management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много още.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i="1" u="sng" dirty="0">
                <a:latin typeface="Arial" panose="020B0604020202020204" pitchFamily="34" charset="0"/>
                <a:cs typeface="Arial" panose="020B0604020202020204" pitchFamily="34" charset="0"/>
              </a:rPr>
              <a:t>За допълнителна информация вижте в описанието на видеото. Там са посочени интересни статии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u="sng">
                <a:latin typeface="Arial" panose="020B0604020202020204" pitchFamily="34" charset="0"/>
                <a:cs typeface="Arial" panose="020B0604020202020204" pitchFamily="34" charset="0"/>
              </a:rPr>
              <a:t>и видеа </a:t>
            </a:r>
            <a:r>
              <a:rPr lang="bg-BG" i="1" u="sng" dirty="0">
                <a:latin typeface="Arial" panose="020B0604020202020204" pitchFamily="34" charset="0"/>
                <a:cs typeface="Arial" panose="020B0604020202020204" pitchFamily="34" charset="0"/>
              </a:rPr>
              <a:t>свързани с използването на битови операции в различни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284889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F949-65AE-30C0-A39A-20220BB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Енумерации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2A9B-05B6-9EB0-0C15-5BA6BD97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957303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err="1"/>
              <a:t>Енумерациите</a:t>
            </a:r>
            <a:r>
              <a:rPr lang="bg-BG" dirty="0"/>
              <a:t> са специален </a:t>
            </a:r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</a:t>
            </a:r>
            <a:r>
              <a:rPr lang="bg-BG" dirty="0"/>
              <a:t>тип, който съдържа в себе си свързани </a:t>
            </a:r>
            <a:r>
              <a:rPr lang="bg-BG" dirty="0" err="1"/>
              <a:t>наименовани</a:t>
            </a:r>
            <a:r>
              <a:rPr lang="bg-BG" dirty="0"/>
              <a:t> константи.</a:t>
            </a:r>
          </a:p>
          <a:p>
            <a:endParaRPr lang="bg-BG" dirty="0"/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    </a:t>
            </a:r>
            <a:r>
              <a:rPr lang="en-US" sz="2200" dirty="0" err="1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enum</a:t>
            </a:r>
            <a:r>
              <a:rPr lang="en-US" sz="2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onsole"/>
                <a:cs typeface="Arial" panose="020B0604020202020204" pitchFamily="34" charset="0"/>
              </a:rPr>
              <a:t>MachineStatus</a:t>
            </a:r>
            <a:endParaRPr lang="en-US" sz="2200" dirty="0"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{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Active,		//0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Inactive,	//1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Suspended,	//2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Canceled	//3</a:t>
            </a: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 }</a:t>
            </a:r>
            <a:endParaRPr lang="bg-BG" sz="2200" dirty="0">
              <a:latin typeface="Consol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3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6D-8B20-941D-608C-23D242D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8A2-D59D-F97E-81BC-D03D8438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233"/>
            <a:ext cx="4761411" cy="33528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По-изчистен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По-разбираем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Имаме по-голямо 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safety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CDD-620C-DD70-9A59-E686C92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 -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3F26-C3FE-6E18-8E96-C71CC713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изрази, които описват шаблон, по-който можем да търсим в текст.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могат да съдържат в себе си: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специални символи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elizar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erasimov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788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EC73-7FFA-D346-CF3B-6EC4680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7A40-2C3A-8C73-184E-3BB5D99F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regPattern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Velizar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Nikol</a:t>
            </a:r>
            <a:r>
              <a:rPr lang="en-US" dirty="0">
                <a:solidFill>
                  <a:srgbClr val="92D050"/>
                </a:solidFill>
              </a:rPr>
              <a:t> Gerasimova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Mario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petko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iotov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mihaela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metodieva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Peter </a:t>
            </a:r>
            <a:r>
              <a:rPr lang="en-US" dirty="0" err="1">
                <a:solidFill>
                  <a:srgbClr val="92D050"/>
                </a:solidFill>
              </a:rPr>
              <a:t>Stoichkov</a:t>
            </a: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regPattern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\d+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31 Dec,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DCC-3CC6-516F-345E-777FC37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Regex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BA30-AA2F-1804-A250-17D8EBB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3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C# </a:t>
            </a:r>
            <a:r>
              <a:rPr lang="bg-BG" dirty="0"/>
              <a:t>подържа вграден </a:t>
            </a:r>
            <a:r>
              <a:rPr lang="en-US" dirty="0"/>
              <a:t>regular expression </a:t>
            </a:r>
            <a:r>
              <a:rPr lang="bg-BG" dirty="0"/>
              <a:t>клас – 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"Velizar Gerasimov,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Nikol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Gerasimova, Mario Gerasimov," +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"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petko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iotov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mihaela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metodieva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Peter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Stoichkov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";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@"[A-Z][a-z]+ [A-Z][a-z]+";</a:t>
            </a:r>
            <a:r>
              <a:rPr lang="bg-BG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		</a:t>
            </a:r>
            <a:r>
              <a:rPr lang="bg-BG" sz="2100" dirty="0">
                <a:solidFill>
                  <a:srgbClr val="FFFF00"/>
                </a:solidFill>
                <a:latin typeface="Console"/>
              </a:rPr>
              <a:t>//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Check in </a:t>
            </a:r>
            <a:r>
              <a:rPr lang="en-US" sz="2100" dirty="0" err="1">
                <a:solidFill>
                  <a:srgbClr val="FFFF00"/>
                </a:solidFill>
                <a:latin typeface="Console"/>
              </a:rPr>
              <a:t>RegExr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 or RegEx101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e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endParaRPr lang="bg-BG" sz="2100" dirty="0">
              <a:solidFill>
                <a:srgbClr val="0000FF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 err="1">
                <a:solidFill>
                  <a:srgbClr val="000000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Matches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3"/>
                </a:solidFill>
                <a:latin typeface="Console"/>
              </a:rPr>
              <a:t>in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</a:t>
            </a:r>
            <a:r>
              <a:rPr lang="en-US" sz="2100" dirty="0" err="1">
                <a:solidFill>
                  <a:schemeClr val="accent3"/>
                </a:solidFill>
                <a:latin typeface="Console"/>
              </a:rPr>
              <a:t>Console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Write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($"{</a:t>
            </a:r>
            <a:r>
              <a:rPr lang="en-US" sz="210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>
                <a:solidFill>
                  <a:schemeClr val="tx1"/>
                </a:solidFill>
                <a:latin typeface="Console"/>
              </a:rPr>
              <a:t>.Value}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");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}</a:t>
            </a:r>
            <a:endParaRPr lang="en-US" sz="2100" dirty="0">
              <a:solidFill>
                <a:schemeClr val="tx1"/>
              </a:solidFill>
              <a:latin typeface="Consol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0968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44A-A1C3-3BEA-E711-CF242E4E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Nullable types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C2F-5BFA-8D42-E6E2-AA617B35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е ключова дума в езика </a:t>
            </a:r>
            <a:r>
              <a:rPr lang="en-US" dirty="0"/>
              <a:t>C#</a:t>
            </a:r>
            <a:r>
              <a:rPr lang="bg-BG" dirty="0"/>
              <a:t>, която значи </a:t>
            </a:r>
            <a:r>
              <a:rPr lang="bg-BG" dirty="0">
                <a:solidFill>
                  <a:srgbClr val="92D050"/>
                </a:solidFill>
              </a:rPr>
              <a:t>„липса на стойност“</a:t>
            </a:r>
            <a:r>
              <a:rPr lang="bg-BG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2.0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типовете да могат да бъдат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Присвояване на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към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такъв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със специален синтаксис.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</a:rPr>
              <a:t>Стойността по подразбиране за </a:t>
            </a:r>
            <a:r>
              <a:rPr lang="bg-BG" dirty="0">
                <a:solidFill>
                  <a:srgbClr val="92D050"/>
                </a:solidFill>
              </a:rPr>
              <a:t>референтните</a:t>
            </a:r>
            <a:r>
              <a:rPr lang="bg-BG" dirty="0">
                <a:solidFill>
                  <a:schemeClr val="tx1"/>
                </a:solidFill>
              </a:rPr>
              <a:t> типове данни е </a:t>
            </a:r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8.0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за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reference types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90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602-0174-7254-E694-9401ABD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Бройни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025A-57C3-6586-C90A-A5082FAB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Бройната система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представлява символен начин за представяне на числата посредством ограничен брой цифри. Има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непозиционни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бройни системи.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Непозиционни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Римската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Гръцката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</a:t>
            </a:r>
          </a:p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Позиционни</a:t>
            </a: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Двоична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system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base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Десетична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system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base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Шестнайсетична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 system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211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362D-8E74-D508-4650-710162AF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Бройни системи - дефиниции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E151-FD7B-78BF-DEFB-FF4B78EF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63731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Непозиционни</a:t>
            </a:r>
            <a:r>
              <a:rPr lang="bg-BG" dirty="0"/>
              <a:t> - Това са бройни системи, при които стойността на всяка цифра е постоянна и не зависи по никакъв начин от нейното място в числото</a:t>
            </a:r>
          </a:p>
          <a:p>
            <a:r>
              <a:rPr lang="bg-BG" dirty="0">
                <a:solidFill>
                  <a:srgbClr val="FFFF00"/>
                </a:solidFill>
              </a:rPr>
              <a:t>Позиционни</a:t>
            </a:r>
            <a:r>
              <a:rPr lang="bg-BG" dirty="0"/>
              <a:t> – Това са бройни системи, при които мястото на цифрата има значение за крайната стойност на числото.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6426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30D9-F142-1F3A-8BE4-9166A89A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Римска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2856-0CD0-5CE5-7B17-8F5ADD1F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Римската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 е непозиционна система, която използва следните знаци: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100),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E54C7662-211A-302E-2EE2-5984BAFF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09" y="3298055"/>
            <a:ext cx="6085372" cy="31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12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802-19A9-6B60-F2B2-F1ED904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Десетична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EF3-7924-3E2B-57CF-5E3973BC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Десетичната бройна система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система. Тя е бройната система, която човечеството днес използва всекидневно.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Състои се от десет цифри: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</a:t>
            </a: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E0973FFF-DD4F-6E46-0820-1ADA546B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41" y="4504771"/>
            <a:ext cx="8699718" cy="15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5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802-19A9-6B60-F2B2-F1ED904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Двоична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EF3-7924-3E2B-57CF-5E3973BC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Двоичната бройна система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система. Тя е бройната система, която се използва от компютрите.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Състои се от две цифри: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бинарно число: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1010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едно нула едно нула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хиляда и десет </a:t>
            </a: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72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802-19A9-6B60-F2B2-F1ED904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Шестнайсетична бройна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EF3-7924-3E2B-57CF-5E3973BC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Шестнайсетичната бройна система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позиционна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бройна система. Тя е бройна система, която се използва в различни части на компютърната система.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Обикновено числата се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префиксират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Състои се от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цифри: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0, 1, 2, 3, 4, 5, 6, 7, 8, 9,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C, D, E, F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шестнайсетично число: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0x1F4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3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десетична към двоична бройна система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664799A-D75A-B636-83FF-88C175A9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639"/>
            <a:ext cx="4413425" cy="4154573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81CC5040-7E27-8281-187E-3B26820F3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167"/>
            <a:ext cx="5182948" cy="1771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63023-F391-7400-6DD4-3C80F97B9022}"/>
              </a:ext>
            </a:extLst>
          </p:cNvPr>
          <p:cNvSpPr txBox="1"/>
          <p:nvPr/>
        </p:nvSpPr>
        <p:spPr>
          <a:xfrm>
            <a:off x="6095999" y="2052973"/>
            <a:ext cx="3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00001011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F663E-D0BC-F8D4-8573-5783F60E23AC}"/>
              </a:ext>
            </a:extLst>
          </p:cNvPr>
          <p:cNvSpPr txBox="1"/>
          <p:nvPr/>
        </p:nvSpPr>
        <p:spPr>
          <a:xfrm>
            <a:off x="6171500" y="4797980"/>
            <a:ext cx="322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00000110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math game&#10;&#10;Description automatically generated">
            <a:extLst>
              <a:ext uri="{FF2B5EF4-FFF2-40B4-BE49-F238E27FC236}">
                <a16:creationId xmlns:a16="http://schemas.microsoft.com/office/drawing/2014/main" id="{E0903480-5BC2-9595-1FA3-9BAC3C31F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348182"/>
            <a:ext cx="2095682" cy="10440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A9B6ED-36C7-6271-5D93-17C38EFE6165}"/>
              </a:ext>
            </a:extLst>
          </p:cNvPr>
          <p:cNvCxnSpPr/>
          <p:nvPr/>
        </p:nvCxnSpPr>
        <p:spPr>
          <a:xfrm flipV="1">
            <a:off x="8338657" y="5738070"/>
            <a:ext cx="889233" cy="1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5F3F6-59BF-7842-E1CD-09CB80C01602}"/>
              </a:ext>
            </a:extLst>
          </p:cNvPr>
          <p:cNvSpPr txBox="1"/>
          <p:nvPr/>
        </p:nvSpPr>
        <p:spPr>
          <a:xfrm>
            <a:off x="9278224" y="5553404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260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двоична към десетична бройна система</a:t>
            </a:r>
          </a:p>
        </p:txBody>
      </p:sp>
      <p:pic>
        <p:nvPicPr>
          <p:cNvPr id="17" name="Content Placeholder 16" descr="A screenshot of a math game&#10;&#10;Description automatically generated">
            <a:extLst>
              <a:ext uri="{FF2B5EF4-FFF2-40B4-BE49-F238E27FC236}">
                <a16:creationId xmlns:a16="http://schemas.microsoft.com/office/drawing/2014/main" id="{A2D5B17A-9784-468D-CB2B-A988C526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72" y="3117959"/>
            <a:ext cx="9322093" cy="2460720"/>
          </a:xfrm>
        </p:spPr>
      </p:pic>
    </p:spTree>
    <p:extLst>
      <p:ext uri="{BB962C8B-B14F-4D97-AF65-F5344CB8AC3E}">
        <p14:creationId xmlns:p14="http://schemas.microsoft.com/office/powerpoint/2010/main" val="33809095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десетична към шестнайсетична бройна система</a:t>
            </a:r>
          </a:p>
        </p:txBody>
      </p:sp>
      <p:pic>
        <p:nvPicPr>
          <p:cNvPr id="6" name="Content Placeholder 5" descr="A screenshot of a math game&#10;&#10;Description automatically generated">
            <a:extLst>
              <a:ext uri="{FF2B5EF4-FFF2-40B4-BE49-F238E27FC236}">
                <a16:creationId xmlns:a16="http://schemas.microsoft.com/office/drawing/2014/main" id="{9D15AAD3-1F07-F0CA-E2A6-6A068B741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7" y="2771627"/>
            <a:ext cx="8353865" cy="2905692"/>
          </a:xfrm>
        </p:spPr>
      </p:pic>
    </p:spTree>
    <p:extLst>
      <p:ext uri="{BB962C8B-B14F-4D97-AF65-F5344CB8AC3E}">
        <p14:creationId xmlns:p14="http://schemas.microsoft.com/office/powerpoint/2010/main" val="881265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шестнайсетична към десетична бройна система</a:t>
            </a:r>
          </a:p>
        </p:txBody>
      </p:sp>
      <p:pic>
        <p:nvPicPr>
          <p:cNvPr id="7" name="Content Placeholder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6BD36CF5-238B-9F8B-C922-3F4630E6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4" y="2967605"/>
            <a:ext cx="10750371" cy="1896304"/>
          </a:xfrm>
        </p:spPr>
      </p:pic>
    </p:spTree>
    <p:extLst>
      <p:ext uri="{BB962C8B-B14F-4D97-AF65-F5344CB8AC3E}">
        <p14:creationId xmlns:p14="http://schemas.microsoft.com/office/powerpoint/2010/main" val="6215573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9451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шестнайсетична към двоична бройна система (и обратно)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09901-1B8D-4153-7B48-6466062B7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32" y="4468761"/>
            <a:ext cx="9727776" cy="5310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DD4DA1-4ACD-06CB-6B41-DD821BECFE09}"/>
              </a:ext>
            </a:extLst>
          </p:cNvPr>
          <p:cNvSpPr txBox="1"/>
          <p:nvPr/>
        </p:nvSpPr>
        <p:spPr>
          <a:xfrm>
            <a:off x="1149292" y="2787945"/>
            <a:ext cx="972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Всяко шестнайсетично число кореспондира на 4 двоични числа.</a:t>
            </a:r>
          </a:p>
        </p:txBody>
      </p:sp>
    </p:spTree>
    <p:extLst>
      <p:ext uri="{BB962C8B-B14F-4D97-AF65-F5344CB8AC3E}">
        <p14:creationId xmlns:p14="http://schemas.microsoft.com/office/powerpoint/2010/main" val="27960686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EB06-57F8-761F-3900-6AFBE05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Употреба на описаните бройни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2F1A-A9FD-4605-1A63-712067C9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Десетична бройна система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Можем спокойно да я ползваме докато пишем нашите програми на съответния компютърен език. 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Двоична бройна система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Използва се изключително много в електроизчислителната техника. Има две състояния, накратко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(няма ток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(има ток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Шестнайсетична бройна система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Използва се определяне на местоположение в паметта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адреси, за дефиниция на цветове и др.</a:t>
            </a:r>
          </a:p>
        </p:txBody>
      </p:sp>
    </p:spTree>
    <p:extLst>
      <p:ext uri="{BB962C8B-B14F-4D97-AF65-F5344CB8AC3E}">
        <p14:creationId xmlns:p14="http://schemas.microsoft.com/office/powerpoint/2010/main" val="16169823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A82-2E98-3C24-EFC2-1E44E50B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3D25-A27E-3EE4-8D51-EB46D100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5303"/>
            <a:ext cx="10233800" cy="412166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работещи с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двоичната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репрезентация на числата, позволявайки да се извършват действия върху отделните битове.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работят чрез използването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 оператори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които ни позволяват да манипулираме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отделни битове.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dirty="0"/>
              <a:t>Bit operators</a:t>
            </a:r>
            <a:r>
              <a:rPr lang="bg-BG" dirty="0"/>
              <a:t>: </a:t>
            </a:r>
            <a:r>
              <a:rPr lang="en-US" dirty="0">
                <a:solidFill>
                  <a:srgbClr val="FFFF00"/>
                </a:solidFill>
              </a:rPr>
              <a:t>|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&amp;,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^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~</a:t>
            </a:r>
          </a:p>
          <a:p>
            <a:pPr marL="0" indent="0">
              <a:buNone/>
            </a:pPr>
            <a:r>
              <a:rPr lang="en-US" dirty="0"/>
              <a:t>Bit Shifts: </a:t>
            </a:r>
            <a:r>
              <a:rPr lang="en-US" dirty="0">
                <a:solidFill>
                  <a:srgbClr val="FFC000"/>
                </a:solidFill>
              </a:rPr>
              <a:t>&lt;&lt;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&gt;&gt;</a:t>
            </a:r>
            <a:endParaRPr lang="bg-B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749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43F-8C92-2B26-89D0-B0FF5AB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grid&#10;&#10;Description automatically generated">
            <a:extLst>
              <a:ext uri="{FF2B5EF4-FFF2-40B4-BE49-F238E27FC236}">
                <a16:creationId xmlns:a16="http://schemas.microsoft.com/office/drawing/2014/main" id="{90C00B7C-927F-949D-517F-5F9C229D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9" y="1927370"/>
            <a:ext cx="8982765" cy="2266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532D3-EA1F-3551-D6F8-B9D889F5BD16}"/>
              </a:ext>
            </a:extLst>
          </p:cNvPr>
          <p:cNvSpPr txBox="1"/>
          <p:nvPr/>
        </p:nvSpPr>
        <p:spPr>
          <a:xfrm>
            <a:off x="1530939" y="4496391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1, иначе връща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1758-B0D1-41A4-6FC8-7E36ECEAB237}"/>
              </a:ext>
            </a:extLst>
          </p:cNvPr>
          <p:cNvSpPr txBox="1"/>
          <p:nvPr/>
        </p:nvSpPr>
        <p:spPr>
          <a:xfrm>
            <a:off x="1530939" y="4983399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и двата входни бита са 1, иначе връща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BAB80-CB0D-5213-866D-9D26A1E59F9D}"/>
              </a:ext>
            </a:extLst>
          </p:cNvPr>
          <p:cNvSpPr txBox="1"/>
          <p:nvPr/>
        </p:nvSpPr>
        <p:spPr>
          <a:xfrm>
            <a:off x="1530939" y="5470407"/>
            <a:ext cx="898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но не и двата, иначе връща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20110-2167-FFAD-CEB4-B6375FC827BE}"/>
              </a:ext>
            </a:extLst>
          </p:cNvPr>
          <p:cNvSpPr txBox="1"/>
          <p:nvPr/>
        </p:nvSpPr>
        <p:spPr>
          <a:xfrm>
            <a:off x="1530939" y="6116738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променя всички 1-ци на 0-ли и всички 0-ли на 1-ци. (унарен оператор)</a:t>
            </a:r>
          </a:p>
        </p:txBody>
      </p:sp>
    </p:spTree>
    <p:extLst>
      <p:ext uri="{BB962C8B-B14F-4D97-AF65-F5344CB8AC3E}">
        <p14:creationId xmlns:p14="http://schemas.microsoft.com/office/powerpoint/2010/main" val="16280715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86C9-F5DA-7229-EC3D-2020F82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Shifts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отмествания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0DB9-D5BE-93EC-AB68-1A32795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1" y="1825625"/>
            <a:ext cx="11183816" cy="4351338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Това са битови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операции, при които битове от съответното число се отместват наляво или надясно (в зависимост от използвания оператор).</a:t>
            </a:r>
          </a:p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наляво (</a:t>
            </a:r>
            <a:r>
              <a:rPr lang="bg-BG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оператор)</a:t>
            </a:r>
          </a:p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надясно (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оператор)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Битовете, които излизат извън числото се губят и се заместват с 0-ли</a:t>
            </a:r>
          </a:p>
        </p:txBody>
      </p:sp>
      <p:pic>
        <p:nvPicPr>
          <p:cNvPr id="5" name="Picture 4" descr="A black and white rectangular object with arrows and numbers">
            <a:extLst>
              <a:ext uri="{FF2B5EF4-FFF2-40B4-BE49-F238E27FC236}">
                <a16:creationId xmlns:a16="http://schemas.microsoft.com/office/drawing/2014/main" id="{7C86E341-6F47-B65F-06BA-6663A088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9" y="4641147"/>
            <a:ext cx="6174996" cy="134286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9DFD6E0-D7D2-21C6-F524-12E1BBED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31" y="4725038"/>
            <a:ext cx="4371292" cy="18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75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944B-51FC-EE4D-720E-2799D71E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маски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F770-10E9-A681-2E35-13D66FB2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Съвкупност от 0-ли и 1-ци, която се ползва 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за да се направи някаква манипулация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върху битовете на дадено число.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C73087-CBD6-4B94-86A1-FF220994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27" y="3429000"/>
            <a:ext cx="8755404" cy="30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267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5085</Words>
  <Application>Microsoft Office PowerPoint</Application>
  <PresentationFormat>Widescreen</PresentationFormat>
  <Paragraphs>749</Paragraphs>
  <Slides>100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Console</vt:lpstr>
      <vt:lpstr>Arial</vt:lpstr>
      <vt:lpstr>Calibri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  <vt:lpstr>Енумерации (Enums)</vt:lpstr>
      <vt:lpstr>Предимства</vt:lpstr>
      <vt:lpstr>Regular Expressions - RegEx</vt:lpstr>
      <vt:lpstr>Примери</vt:lpstr>
      <vt:lpstr>C# Regex</vt:lpstr>
      <vt:lpstr>C# Nullable types</vt:lpstr>
      <vt:lpstr>Бройни системи</vt:lpstr>
      <vt:lpstr>Бройни системи - дефиниции</vt:lpstr>
      <vt:lpstr>Римска бройна система</vt:lpstr>
      <vt:lpstr>Десетична бройна система</vt:lpstr>
      <vt:lpstr>Двоична бройна система</vt:lpstr>
      <vt:lpstr>Шестнайсетична бройна система</vt:lpstr>
      <vt:lpstr>От десетична към двоична бройна система</vt:lpstr>
      <vt:lpstr>От двоична към десетична бройна система</vt:lpstr>
      <vt:lpstr>От десетична към шестнайсетична бройна система</vt:lpstr>
      <vt:lpstr>От шестнайсетична към десетична бройна система</vt:lpstr>
      <vt:lpstr>От шестнайсетична към двоична бройна система (и обратно)</vt:lpstr>
      <vt:lpstr>Употреба на описаните бройни системи</vt:lpstr>
      <vt:lpstr>Битови операции  (Bitwise operations)</vt:lpstr>
      <vt:lpstr>Bitwise operators</vt:lpstr>
      <vt:lpstr>Bit Shifts (Битови отмествания)</vt:lpstr>
      <vt:lpstr>Битови маски</vt:lpstr>
      <vt:lpstr>Манипулиране на битове - употреба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1364</cp:revision>
  <dcterms:created xsi:type="dcterms:W3CDTF">2022-11-04T07:46:38Z</dcterms:created>
  <dcterms:modified xsi:type="dcterms:W3CDTF">2024-01-04T10:23:44Z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