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64" r:id="rId7"/>
    <p:sldId id="263" r:id="rId8"/>
    <p:sldId id="265" r:id="rId9"/>
    <p:sldId id="259" r:id="rId10"/>
    <p:sldId id="258" r:id="rId11"/>
    <p:sldId id="266" r:id="rId12"/>
    <p:sldId id="281" r:id="rId13"/>
    <p:sldId id="267" r:id="rId14"/>
    <p:sldId id="282" r:id="rId15"/>
    <p:sldId id="268" r:id="rId16"/>
    <p:sldId id="269" r:id="rId17"/>
    <p:sldId id="271" r:id="rId18"/>
    <p:sldId id="272" r:id="rId19"/>
    <p:sldId id="273" r:id="rId20"/>
    <p:sldId id="274" r:id="rId21"/>
    <p:sldId id="276" r:id="rId22"/>
    <p:sldId id="277" r:id="rId23"/>
    <p:sldId id="275" r:id="rId24"/>
    <p:sldId id="278" r:id="rId25"/>
    <p:sldId id="279" r:id="rId26"/>
    <p:sldId id="280" r:id="rId27"/>
    <p:sldId id="283" r:id="rId28"/>
    <p:sldId id="284" r:id="rId29"/>
    <p:sldId id="285" r:id="rId30"/>
    <p:sldId id="286" r:id="rId31"/>
    <p:sldId id="287" r:id="rId32"/>
    <p:sldId id="289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ен стил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ен стил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ен стил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Светъл стил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20.11.2022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2969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20.11.2022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0311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20.11.2022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7747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20.11.2022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9904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20.11.2022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0330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20.11.2022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1936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20.11.2022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09870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20.11.2022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30248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20.11.2022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1485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20.11.2022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766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20.11.2022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0051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20.11.2022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783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20.11.2022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2411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20.11.2022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8847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20.11.2022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95386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20.11.2022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9893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20.11.2022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3283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BD89023-946D-4914-A444-F66256F52110}" type="datetimeFigureOut">
              <a:rPr lang="bg-BG" smtClean="0"/>
              <a:t>20.11.2022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7836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6E94C-8C4B-948E-6CA5-9529360A3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4464028"/>
            <a:ext cx="9144000" cy="1641490"/>
          </a:xfrm>
        </p:spPr>
        <p:txBody>
          <a:bodyPr vert="horz" wrap="none" lIns="91440" tIns="45720" rIns="91440" bIns="45720" rtlCol="0" anchor="t">
            <a:normAutofit/>
          </a:bodyPr>
          <a:lstStyle/>
          <a:p>
            <a:pPr algn="r"/>
            <a:r>
              <a:rPr lang="en-US" sz="9600" spc="-300" dirty="0">
                <a:solidFill>
                  <a:schemeClr val="tx1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C# Intermediate</a:t>
            </a:r>
          </a:p>
        </p:txBody>
      </p:sp>
      <p:pic>
        <p:nvPicPr>
          <p:cNvPr id="19" name="Content Placeholder 18" descr="A picture containing shape&#10;&#10;Description automatically generated">
            <a:extLst>
              <a:ext uri="{FF2B5EF4-FFF2-40B4-BE49-F238E27FC236}">
                <a16:creationId xmlns:a16="http://schemas.microsoft.com/office/drawing/2014/main" id="{820C067B-1267-2D49-2B3D-764D935C9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04" b="23571"/>
          <a:stretch/>
        </p:blipFill>
        <p:spPr>
          <a:xfrm>
            <a:off x="20" y="10"/>
            <a:ext cx="12191980" cy="34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55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F7EBFF2-2FF9-4885-BE21-EAA5FBF3C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е масив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47C3FD7-A059-4D38-8DCF-54D07C2D7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678" y="1799746"/>
            <a:ext cx="10231102" cy="4351338"/>
          </a:xfrm>
        </p:spPr>
        <p:txBody>
          <a:bodyPr/>
          <a:lstStyle/>
          <a:p>
            <a:r>
              <a:rPr lang="bg-BG" dirty="0">
                <a:solidFill>
                  <a:srgbClr val="FFFF00"/>
                </a:solidFill>
              </a:rPr>
              <a:t>Масивите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са</a:t>
            </a:r>
            <a:r>
              <a:rPr lang="bg-BG" dirty="0"/>
              <a:t> </a:t>
            </a:r>
            <a:r>
              <a:rPr lang="bg-BG" dirty="0">
                <a:solidFill>
                  <a:srgbClr val="FFFF00"/>
                </a:solidFill>
              </a:rPr>
              <a:t>колекция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от данни, която съхранява елементи от един и същи тип в </a:t>
            </a:r>
            <a:r>
              <a:rPr lang="bg-BG" dirty="0">
                <a:solidFill>
                  <a:srgbClr val="FFFF00"/>
                </a:solidFill>
              </a:rPr>
              <a:t>съседни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места в паметта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bg-BG" dirty="0">
                <a:solidFill>
                  <a:schemeClr val="tx1"/>
                </a:solidFill>
              </a:rPr>
              <a:t>Това е най-простата структура от данни, при която достъпването на елемент от колекцията става чрез</a:t>
            </a:r>
            <a:r>
              <a:rPr lang="bg-BG" dirty="0"/>
              <a:t> </a:t>
            </a:r>
            <a:r>
              <a:rPr lang="bg-BG" dirty="0">
                <a:solidFill>
                  <a:srgbClr val="FFFF00"/>
                </a:solidFill>
              </a:rPr>
              <a:t>индекс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bg-BG" dirty="0">
                <a:solidFill>
                  <a:schemeClr val="tx1"/>
                </a:solidFill>
              </a:rPr>
              <a:t>Масивите имат </a:t>
            </a:r>
            <a:r>
              <a:rPr lang="bg-BG" dirty="0">
                <a:solidFill>
                  <a:srgbClr val="FFFF00"/>
                </a:solidFill>
              </a:rPr>
              <a:t>фиксиран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размер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endParaRPr lang="en-US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4533BD70-3734-48DD-B228-14E37C520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466" y="4426997"/>
            <a:ext cx="6887536" cy="781159"/>
          </a:xfrm>
          <a:prstGeom prst="rect">
            <a:avLst/>
          </a:prstGeom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61F5E221-EC99-4561-BDAA-51E676DD69F5}"/>
              </a:ext>
            </a:extLst>
          </p:cNvPr>
          <p:cNvSpPr txBox="1"/>
          <p:nvPr/>
        </p:nvSpPr>
        <p:spPr>
          <a:xfrm>
            <a:off x="3231476" y="5195618"/>
            <a:ext cx="310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9B8AEC9A-8B62-4129-9E67-FC663AA158F9}"/>
              </a:ext>
            </a:extLst>
          </p:cNvPr>
          <p:cNvSpPr txBox="1"/>
          <p:nvPr/>
        </p:nvSpPr>
        <p:spPr>
          <a:xfrm>
            <a:off x="4020760" y="5213858"/>
            <a:ext cx="324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E55A8CE8-88A4-4373-96F7-8CF42FB72E0A}"/>
              </a:ext>
            </a:extLst>
          </p:cNvPr>
          <p:cNvSpPr txBox="1"/>
          <p:nvPr/>
        </p:nvSpPr>
        <p:spPr>
          <a:xfrm>
            <a:off x="4781244" y="5208156"/>
            <a:ext cx="310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8ABC9336-D5B2-410D-A3CD-E04E6BAC7512}"/>
              </a:ext>
            </a:extLst>
          </p:cNvPr>
          <p:cNvSpPr txBox="1"/>
          <p:nvPr/>
        </p:nvSpPr>
        <p:spPr>
          <a:xfrm>
            <a:off x="5561794" y="5223545"/>
            <a:ext cx="310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ECC100D4-DB67-45AD-A720-A6232E147D1D}"/>
              </a:ext>
            </a:extLst>
          </p:cNvPr>
          <p:cNvSpPr txBox="1"/>
          <p:nvPr/>
        </p:nvSpPr>
        <p:spPr>
          <a:xfrm>
            <a:off x="6255857" y="5195618"/>
            <a:ext cx="255974" cy="381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57D0D5DE-4C06-4AC3-B07E-F2480960E49C}"/>
              </a:ext>
            </a:extLst>
          </p:cNvPr>
          <p:cNvSpPr txBox="1"/>
          <p:nvPr/>
        </p:nvSpPr>
        <p:spPr>
          <a:xfrm>
            <a:off x="7039398" y="5195618"/>
            <a:ext cx="3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4" name="Текстово поле 13">
            <a:extLst>
              <a:ext uri="{FF2B5EF4-FFF2-40B4-BE49-F238E27FC236}">
                <a16:creationId xmlns:a16="http://schemas.microsoft.com/office/drawing/2014/main" id="{0710AF54-BFB4-4E23-839F-514B17A8C29D}"/>
              </a:ext>
            </a:extLst>
          </p:cNvPr>
          <p:cNvSpPr txBox="1"/>
          <p:nvPr/>
        </p:nvSpPr>
        <p:spPr>
          <a:xfrm>
            <a:off x="7815461" y="5240923"/>
            <a:ext cx="3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5" name="Текстово поле 14">
            <a:extLst>
              <a:ext uri="{FF2B5EF4-FFF2-40B4-BE49-F238E27FC236}">
                <a16:creationId xmlns:a16="http://schemas.microsoft.com/office/drawing/2014/main" id="{EB944A65-5263-411A-A004-64C499694CE1}"/>
              </a:ext>
            </a:extLst>
          </p:cNvPr>
          <p:cNvSpPr txBox="1"/>
          <p:nvPr/>
        </p:nvSpPr>
        <p:spPr>
          <a:xfrm>
            <a:off x="8623239" y="5208156"/>
            <a:ext cx="3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B61FB75F-D90E-434E-84D3-311B422BA15C}"/>
              </a:ext>
            </a:extLst>
          </p:cNvPr>
          <p:cNvSpPr txBox="1"/>
          <p:nvPr/>
        </p:nvSpPr>
        <p:spPr>
          <a:xfrm>
            <a:off x="9342273" y="5240923"/>
            <a:ext cx="3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7" name="Текстово поле 16">
            <a:extLst>
              <a:ext uri="{FF2B5EF4-FFF2-40B4-BE49-F238E27FC236}">
                <a16:creationId xmlns:a16="http://schemas.microsoft.com/office/drawing/2014/main" id="{5A390467-CDE2-4B35-89F9-995C4DEB4905}"/>
              </a:ext>
            </a:extLst>
          </p:cNvPr>
          <p:cNvSpPr txBox="1"/>
          <p:nvPr/>
        </p:nvSpPr>
        <p:spPr>
          <a:xfrm>
            <a:off x="951303" y="5240923"/>
            <a:ext cx="115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индекси</a:t>
            </a:r>
            <a:endParaRPr lang="en-US" dirty="0"/>
          </a:p>
        </p:txBody>
      </p:sp>
      <p:sp>
        <p:nvSpPr>
          <p:cNvPr id="18" name="Текстово поле 17">
            <a:extLst>
              <a:ext uri="{FF2B5EF4-FFF2-40B4-BE49-F238E27FC236}">
                <a16:creationId xmlns:a16="http://schemas.microsoft.com/office/drawing/2014/main" id="{6BDE82C3-79B4-4E1D-BE69-1BC7EA9D3390}"/>
              </a:ext>
            </a:extLst>
          </p:cNvPr>
          <p:cNvSpPr txBox="1"/>
          <p:nvPr/>
        </p:nvSpPr>
        <p:spPr>
          <a:xfrm>
            <a:off x="951303" y="4656447"/>
            <a:ext cx="118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елементи</a:t>
            </a:r>
            <a:endParaRPr lang="en-US" dirty="0"/>
          </a:p>
        </p:txBody>
      </p:sp>
      <p:cxnSp>
        <p:nvCxnSpPr>
          <p:cNvPr id="22" name="Съединител &quot;права стрелка&quot; 21">
            <a:extLst>
              <a:ext uri="{FF2B5EF4-FFF2-40B4-BE49-F238E27FC236}">
                <a16:creationId xmlns:a16="http://schemas.microsoft.com/office/drawing/2014/main" id="{5D9BEDF3-2091-4886-BFEF-7C4B3422EBC1}"/>
              </a:ext>
            </a:extLst>
          </p:cNvPr>
          <p:cNvCxnSpPr/>
          <p:nvPr/>
        </p:nvCxnSpPr>
        <p:spPr>
          <a:xfrm>
            <a:off x="2254933" y="4875320"/>
            <a:ext cx="6214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ъединител &quot;права стрелка&quot; 23">
            <a:extLst>
              <a:ext uri="{FF2B5EF4-FFF2-40B4-BE49-F238E27FC236}">
                <a16:creationId xmlns:a16="http://schemas.microsoft.com/office/drawing/2014/main" id="{A8B258F6-CF7A-404A-96B7-125B853FDE2E}"/>
              </a:ext>
            </a:extLst>
          </p:cNvPr>
          <p:cNvCxnSpPr/>
          <p:nvPr/>
        </p:nvCxnSpPr>
        <p:spPr>
          <a:xfrm>
            <a:off x="2254933" y="5434613"/>
            <a:ext cx="6214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394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E2DBD1F-217E-192F-0B34-F9D1EABDC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Създаване на масив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21FD466-E7D9-54EF-D48A-C3F881CC8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Масив (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 създава чрез ключовата дума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„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bg-BG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Пример:</a:t>
            </a:r>
          </a:p>
          <a:p>
            <a:pPr marL="0" indent="0">
              <a:buNone/>
            </a:pPr>
            <a:r>
              <a:rPr lang="bg-BG" dirty="0"/>
              <a:t>	</a:t>
            </a:r>
            <a:endParaRPr lang="en-US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4481618D-BAEE-4343-D090-568267BDFE1A}"/>
              </a:ext>
            </a:extLst>
          </p:cNvPr>
          <p:cNvSpPr txBox="1"/>
          <p:nvPr/>
        </p:nvSpPr>
        <p:spPr>
          <a:xfrm>
            <a:off x="1655442" y="3611920"/>
            <a:ext cx="86912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int[] </a:t>
            </a:r>
            <a:r>
              <a:rPr lang="en-US" dirty="0" err="1">
                <a:latin typeface="Consolas" panose="020B0609020204030204" pitchFamily="49" charset="0"/>
              </a:rPr>
              <a:t>arrayOne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int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[2]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string[] </a:t>
            </a:r>
            <a:r>
              <a:rPr lang="en-US" dirty="0" err="1">
                <a:latin typeface="Consolas" panose="020B0609020204030204" pitchFamily="49" charset="0"/>
              </a:rPr>
              <a:t>arrayTwo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string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[5]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double[] </a:t>
            </a:r>
            <a:r>
              <a:rPr lang="en-US" dirty="0" err="1">
                <a:latin typeface="Consolas" panose="020B0609020204030204" pitchFamily="49" charset="0"/>
              </a:rPr>
              <a:t>arrayThree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double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2.5</a:t>
            </a:r>
            <a:r>
              <a:rPr lang="en-US" dirty="0"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5.8</a:t>
            </a:r>
            <a:r>
              <a:rPr lang="en-US" dirty="0">
                <a:latin typeface="Consolas" panose="020B0609020204030204" pitchFamily="49" charset="0"/>
              </a:rPr>
              <a:t>};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42169B-0F86-CED9-ADA9-D06BE7146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761" y="3369032"/>
            <a:ext cx="962025" cy="4857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35B995-1012-7B4E-7189-96AC47BFA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4286" y="4649500"/>
            <a:ext cx="952500" cy="4762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DBA847-6464-CC50-C6EC-22D0B3BD31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761" y="3989744"/>
            <a:ext cx="3496372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515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B1C3B-6B70-D4EB-3316-AE68E132D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става в паметта?</a:t>
            </a:r>
          </a:p>
        </p:txBody>
      </p:sp>
      <p:pic>
        <p:nvPicPr>
          <p:cNvPr id="5" name="Content Placeholder 4" descr="Shape, rectangle&#10;&#10;Description automatically generated">
            <a:extLst>
              <a:ext uri="{FF2B5EF4-FFF2-40B4-BE49-F238E27FC236}">
                <a16:creationId xmlns:a16="http://schemas.microsoft.com/office/drawing/2014/main" id="{AB296370-108A-D688-AC27-071899BB0C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481" y="3106021"/>
            <a:ext cx="6645275" cy="285570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36E36D-6654-53CA-4B5C-4F6A20E8FB05}"/>
              </a:ext>
            </a:extLst>
          </p:cNvPr>
          <p:cNvSpPr txBox="1"/>
          <p:nvPr/>
        </p:nvSpPr>
        <p:spPr>
          <a:xfrm>
            <a:off x="2245743" y="20240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int[] </a:t>
            </a:r>
            <a:r>
              <a:rPr lang="en-US" dirty="0" err="1">
                <a:latin typeface="Consolas" panose="020B0609020204030204" pitchFamily="49" charset="0"/>
              </a:rPr>
              <a:t>myArray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int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[7]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AB14CD-A019-F577-A844-5D8294851097}"/>
              </a:ext>
            </a:extLst>
          </p:cNvPr>
          <p:cNvCxnSpPr/>
          <p:nvPr/>
        </p:nvCxnSpPr>
        <p:spPr>
          <a:xfrm>
            <a:off x="3562709" y="4796287"/>
            <a:ext cx="157863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ово поле 5">
            <a:extLst>
              <a:ext uri="{FF2B5EF4-FFF2-40B4-BE49-F238E27FC236}">
                <a16:creationId xmlns:a16="http://schemas.microsoft.com/office/drawing/2014/main" id="{8511C029-5006-F804-E3C1-F93C29120258}"/>
              </a:ext>
            </a:extLst>
          </p:cNvPr>
          <p:cNvSpPr txBox="1"/>
          <p:nvPr/>
        </p:nvSpPr>
        <p:spPr>
          <a:xfrm>
            <a:off x="5215553" y="4159565"/>
            <a:ext cx="252410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2" name="Текстово поле 8">
            <a:extLst>
              <a:ext uri="{FF2B5EF4-FFF2-40B4-BE49-F238E27FC236}">
                <a16:creationId xmlns:a16="http://schemas.microsoft.com/office/drawing/2014/main" id="{05B2220F-5FD1-3BFC-675E-EC603DF24CAB}"/>
              </a:ext>
            </a:extLst>
          </p:cNvPr>
          <p:cNvSpPr txBox="1"/>
          <p:nvPr/>
        </p:nvSpPr>
        <p:spPr>
          <a:xfrm>
            <a:off x="5683119" y="4172103"/>
            <a:ext cx="263963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Текстово поле 9">
            <a:extLst>
              <a:ext uri="{FF2B5EF4-FFF2-40B4-BE49-F238E27FC236}">
                <a16:creationId xmlns:a16="http://schemas.microsoft.com/office/drawing/2014/main" id="{94157B8D-92DE-D120-6895-948E357C6AF3}"/>
              </a:ext>
            </a:extLst>
          </p:cNvPr>
          <p:cNvSpPr txBox="1"/>
          <p:nvPr/>
        </p:nvSpPr>
        <p:spPr>
          <a:xfrm>
            <a:off x="6075518" y="4172103"/>
            <a:ext cx="252410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Текстово поле 10">
            <a:extLst>
              <a:ext uri="{FF2B5EF4-FFF2-40B4-BE49-F238E27FC236}">
                <a16:creationId xmlns:a16="http://schemas.microsoft.com/office/drawing/2014/main" id="{50D396B9-38D9-C4C5-E157-D306413D0F50}"/>
              </a:ext>
            </a:extLst>
          </p:cNvPr>
          <p:cNvSpPr txBox="1"/>
          <p:nvPr/>
        </p:nvSpPr>
        <p:spPr>
          <a:xfrm>
            <a:off x="6456364" y="4190758"/>
            <a:ext cx="252410" cy="343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5" name="Текстово поле 11">
            <a:extLst>
              <a:ext uri="{FF2B5EF4-FFF2-40B4-BE49-F238E27FC236}">
                <a16:creationId xmlns:a16="http://schemas.microsoft.com/office/drawing/2014/main" id="{D0C046D8-CE82-7E97-E7D5-5444497EC894}"/>
              </a:ext>
            </a:extLst>
          </p:cNvPr>
          <p:cNvSpPr txBox="1"/>
          <p:nvPr/>
        </p:nvSpPr>
        <p:spPr>
          <a:xfrm>
            <a:off x="6851581" y="4152863"/>
            <a:ext cx="20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6" name="Текстово поле 12">
            <a:extLst>
              <a:ext uri="{FF2B5EF4-FFF2-40B4-BE49-F238E27FC236}">
                <a16:creationId xmlns:a16="http://schemas.microsoft.com/office/drawing/2014/main" id="{6E86FAB1-D998-71D7-9056-0B0F4D732BC3}"/>
              </a:ext>
            </a:extLst>
          </p:cNvPr>
          <p:cNvSpPr txBox="1"/>
          <p:nvPr/>
        </p:nvSpPr>
        <p:spPr>
          <a:xfrm>
            <a:off x="7268589" y="4147884"/>
            <a:ext cx="252410" cy="37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Текстово поле 13">
            <a:extLst>
              <a:ext uri="{FF2B5EF4-FFF2-40B4-BE49-F238E27FC236}">
                <a16:creationId xmlns:a16="http://schemas.microsoft.com/office/drawing/2014/main" id="{9F383307-E9E9-3000-A0C7-2E1202077A5C}"/>
              </a:ext>
            </a:extLst>
          </p:cNvPr>
          <p:cNvSpPr txBox="1"/>
          <p:nvPr/>
        </p:nvSpPr>
        <p:spPr>
          <a:xfrm>
            <a:off x="7728744" y="4203296"/>
            <a:ext cx="252410" cy="37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30516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CE1E136-7464-6FA3-97DF-FA8FD6E46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Length </a:t>
            </a:r>
            <a:r>
              <a:rPr lang="bg-BG" dirty="0">
                <a:solidFill>
                  <a:schemeClr val="tx1"/>
                </a:solidFill>
              </a:rPr>
              <a:t>и индексиране</a:t>
            </a:r>
            <a:r>
              <a:rPr lang="en-US" dirty="0">
                <a:solidFill>
                  <a:schemeClr val="tx1"/>
                </a:solidFill>
              </a:rPr>
              <a:t> []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D4B3D6F-830A-4BBB-456A-FB9AAA0D8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Масивът има пропърти (свойство), което се нарича </a:t>
            </a:r>
            <a:r>
              <a:rPr lang="en-US" dirty="0">
                <a:solidFill>
                  <a:srgbClr val="92D050"/>
                </a:solidFill>
              </a:rPr>
              <a:t>length</a:t>
            </a:r>
            <a:r>
              <a:rPr lang="en-US" dirty="0"/>
              <a:t>. </a:t>
            </a:r>
            <a:r>
              <a:rPr lang="bg-BG" dirty="0"/>
              <a:t>То ни </a:t>
            </a:r>
            <a:r>
              <a:rPr lang="bg-BG" dirty="0">
                <a:solidFill>
                  <a:schemeClr val="tx1"/>
                </a:solidFill>
              </a:rPr>
              <a:t>дава</a:t>
            </a:r>
            <a:r>
              <a:rPr lang="bg-BG" dirty="0"/>
              <a:t> </a:t>
            </a:r>
            <a:r>
              <a:rPr lang="bg-BG" dirty="0">
                <a:solidFill>
                  <a:srgbClr val="92D050"/>
                </a:solidFill>
              </a:rPr>
              <a:t>дължината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на масива, който използваме</a:t>
            </a:r>
            <a:r>
              <a:rPr lang="bg-BG" dirty="0"/>
              <a:t>.</a:t>
            </a:r>
          </a:p>
          <a:p>
            <a:r>
              <a:rPr lang="bg-BG" dirty="0">
                <a:solidFill>
                  <a:schemeClr val="tx1"/>
                </a:solidFill>
              </a:rPr>
              <a:t>Елементите в  масив се достъпват чрез използването на </a:t>
            </a:r>
            <a:r>
              <a:rPr lang="bg-BG" dirty="0">
                <a:solidFill>
                  <a:srgbClr val="92D050"/>
                </a:solidFill>
              </a:rPr>
              <a:t>индексиране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или иначе казано всеки един елемент е под конкретен индекс в масива.</a:t>
            </a:r>
          </a:p>
          <a:p>
            <a:pPr marL="0" indent="0">
              <a:buNone/>
            </a:pPr>
            <a:r>
              <a:rPr lang="bg-BG" dirty="0"/>
              <a:t>   </a:t>
            </a:r>
            <a:r>
              <a:rPr lang="bg-BG" u="sng" dirty="0">
                <a:solidFill>
                  <a:schemeClr val="tx1"/>
                </a:solidFill>
              </a:rPr>
              <a:t>Пример</a:t>
            </a:r>
            <a:r>
              <a:rPr lang="en-US" u="sng" dirty="0">
                <a:solidFill>
                  <a:schemeClr val="tx1"/>
                </a:solidFill>
              </a:rPr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DEBEF65F-B91D-55CC-4317-D9AA73D7DBF6}"/>
              </a:ext>
            </a:extLst>
          </p:cNvPr>
          <p:cNvSpPr txBox="1"/>
          <p:nvPr/>
        </p:nvSpPr>
        <p:spPr>
          <a:xfrm>
            <a:off x="1342184" y="4698988"/>
            <a:ext cx="696897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nn-NO" sz="2200" dirty="0">
                <a:latin typeface="Consolas" panose="020B0609020204030204" pitchFamily="49" charset="0"/>
              </a:rPr>
              <a:t>for (int i = 0; i &lt; </a:t>
            </a:r>
            <a:r>
              <a:rPr lang="nn-NO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myArray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nn-NO" sz="2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nn-NO" sz="2200" dirty="0"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2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 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myArray</a:t>
            </a:r>
            <a:r>
              <a:rPr lang="nn-NO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 = i;</a:t>
            </a:r>
            <a:endParaRPr lang="en-US" sz="2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dirty="0"/>
          </a:p>
        </p:txBody>
      </p:sp>
      <p:cxnSp>
        <p:nvCxnSpPr>
          <p:cNvPr id="7" name="Съединител &quot;права стрелка&quot; 6">
            <a:extLst>
              <a:ext uri="{FF2B5EF4-FFF2-40B4-BE49-F238E27FC236}">
                <a16:creationId xmlns:a16="http://schemas.microsoft.com/office/drawing/2014/main" id="{F8D4CC3D-6E1B-7E8E-47EF-A88923DAB1DC}"/>
              </a:ext>
            </a:extLst>
          </p:cNvPr>
          <p:cNvCxnSpPr>
            <a:cxnSpLocks/>
          </p:cNvCxnSpPr>
          <p:nvPr/>
        </p:nvCxnSpPr>
        <p:spPr>
          <a:xfrm flipH="1" flipV="1">
            <a:off x="3888419" y="5770485"/>
            <a:ext cx="1704513" cy="541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9229470B-1B95-ED79-4E2F-ACEB68063A3B}"/>
              </a:ext>
            </a:extLst>
          </p:cNvPr>
          <p:cNvSpPr txBox="1"/>
          <p:nvPr/>
        </p:nvSpPr>
        <p:spPr>
          <a:xfrm>
            <a:off x="4632727" y="6308209"/>
            <a:ext cx="302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Достъпване по индекс  с </a:t>
            </a:r>
            <a:r>
              <a:rPr lang="en-US" dirty="0"/>
              <a:t>[</a:t>
            </a:r>
            <a:r>
              <a:rPr lang="bg-BG" dirty="0"/>
              <a:t> 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55584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7DAFE-24B8-DA3B-FA3E-1B59F714A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става в паметта при 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добавяне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ъпдейтване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на стойност</a:t>
            </a:r>
          </a:p>
        </p:txBody>
      </p:sp>
      <p:pic>
        <p:nvPicPr>
          <p:cNvPr id="5" name="Content Placeholder 4" descr="Shape, rectangle&#10;&#10;Description automatically generated with medium confidence">
            <a:extLst>
              <a:ext uri="{FF2B5EF4-FFF2-40B4-BE49-F238E27FC236}">
                <a16:creationId xmlns:a16="http://schemas.microsoft.com/office/drawing/2014/main" id="{3A6D6317-E685-C12D-49FE-B40CF80FE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292" y="3166006"/>
            <a:ext cx="6958531" cy="299032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4154FD-D9FD-49AA-2EF0-E9025B2BC4A6}"/>
              </a:ext>
            </a:extLst>
          </p:cNvPr>
          <p:cNvSpPr txBox="1"/>
          <p:nvPr/>
        </p:nvSpPr>
        <p:spPr>
          <a:xfrm>
            <a:off x="2452058" y="1827094"/>
            <a:ext cx="60945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int[]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myArray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int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[7]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bg-BG" dirty="0">
              <a:latin typeface="Consolas" panose="020B0609020204030204" pitchFamily="49" charset="0"/>
            </a:endParaRPr>
          </a:p>
          <a:p>
            <a:endParaRPr lang="bg-BG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myArray</a:t>
            </a:r>
            <a:r>
              <a:rPr lang="en-US" dirty="0">
                <a:latin typeface="Consolas" panose="020B0609020204030204" pitchFamily="49" charset="0"/>
              </a:rPr>
              <a:t>[2] = 3;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1B2876-DA66-DE0F-33F9-3CCEEB94061C}"/>
              </a:ext>
            </a:extLst>
          </p:cNvPr>
          <p:cNvCxnSpPr/>
          <p:nvPr/>
        </p:nvCxnSpPr>
        <p:spPr>
          <a:xfrm>
            <a:off x="3838754" y="4960189"/>
            <a:ext cx="157863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Текстово поле 5">
            <a:extLst>
              <a:ext uri="{FF2B5EF4-FFF2-40B4-BE49-F238E27FC236}">
                <a16:creationId xmlns:a16="http://schemas.microsoft.com/office/drawing/2014/main" id="{4D215AB8-F481-BB5D-EB47-D6793B53B10D}"/>
              </a:ext>
            </a:extLst>
          </p:cNvPr>
          <p:cNvSpPr txBox="1"/>
          <p:nvPr/>
        </p:nvSpPr>
        <p:spPr>
          <a:xfrm>
            <a:off x="5560610" y="4242373"/>
            <a:ext cx="252410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0" name="Текстово поле 8">
            <a:extLst>
              <a:ext uri="{FF2B5EF4-FFF2-40B4-BE49-F238E27FC236}">
                <a16:creationId xmlns:a16="http://schemas.microsoft.com/office/drawing/2014/main" id="{CE4F8C70-B22B-D231-F744-3E7BB0CD5DE3}"/>
              </a:ext>
            </a:extLst>
          </p:cNvPr>
          <p:cNvSpPr txBox="1"/>
          <p:nvPr/>
        </p:nvSpPr>
        <p:spPr>
          <a:xfrm>
            <a:off x="6028176" y="4254911"/>
            <a:ext cx="263963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Текстово поле 9">
            <a:extLst>
              <a:ext uri="{FF2B5EF4-FFF2-40B4-BE49-F238E27FC236}">
                <a16:creationId xmlns:a16="http://schemas.microsoft.com/office/drawing/2014/main" id="{9FDA4C43-D91B-056B-9915-19BAE5FFE3E9}"/>
              </a:ext>
            </a:extLst>
          </p:cNvPr>
          <p:cNvSpPr txBox="1"/>
          <p:nvPr/>
        </p:nvSpPr>
        <p:spPr>
          <a:xfrm>
            <a:off x="6420575" y="4254911"/>
            <a:ext cx="252410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2" name="Текстово поле 10">
            <a:extLst>
              <a:ext uri="{FF2B5EF4-FFF2-40B4-BE49-F238E27FC236}">
                <a16:creationId xmlns:a16="http://schemas.microsoft.com/office/drawing/2014/main" id="{9D8BCD79-A041-606A-E93C-B53A30C6133E}"/>
              </a:ext>
            </a:extLst>
          </p:cNvPr>
          <p:cNvSpPr txBox="1"/>
          <p:nvPr/>
        </p:nvSpPr>
        <p:spPr>
          <a:xfrm>
            <a:off x="6801421" y="4273566"/>
            <a:ext cx="252410" cy="343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Текстово поле 11">
            <a:extLst>
              <a:ext uri="{FF2B5EF4-FFF2-40B4-BE49-F238E27FC236}">
                <a16:creationId xmlns:a16="http://schemas.microsoft.com/office/drawing/2014/main" id="{E7980791-329A-2568-26E6-E47CBAF69664}"/>
              </a:ext>
            </a:extLst>
          </p:cNvPr>
          <p:cNvSpPr txBox="1"/>
          <p:nvPr/>
        </p:nvSpPr>
        <p:spPr>
          <a:xfrm>
            <a:off x="7196638" y="4235671"/>
            <a:ext cx="20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" name="Текстово поле 12">
            <a:extLst>
              <a:ext uri="{FF2B5EF4-FFF2-40B4-BE49-F238E27FC236}">
                <a16:creationId xmlns:a16="http://schemas.microsoft.com/office/drawing/2014/main" id="{693B0CF3-0A99-F743-B342-44FB806DCE01}"/>
              </a:ext>
            </a:extLst>
          </p:cNvPr>
          <p:cNvSpPr txBox="1"/>
          <p:nvPr/>
        </p:nvSpPr>
        <p:spPr>
          <a:xfrm>
            <a:off x="7613646" y="4230692"/>
            <a:ext cx="252410" cy="37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Текстово поле 13">
            <a:extLst>
              <a:ext uri="{FF2B5EF4-FFF2-40B4-BE49-F238E27FC236}">
                <a16:creationId xmlns:a16="http://schemas.microsoft.com/office/drawing/2014/main" id="{1106F2AB-551B-5E76-D378-871434590260}"/>
              </a:ext>
            </a:extLst>
          </p:cNvPr>
          <p:cNvSpPr txBox="1"/>
          <p:nvPr/>
        </p:nvSpPr>
        <p:spPr>
          <a:xfrm>
            <a:off x="8073801" y="4286104"/>
            <a:ext cx="252410" cy="37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379992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Четене на масиви от конзолата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начин 1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818" y="2141537"/>
            <a:ext cx="102338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arrayLength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int.Parse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string[]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new string[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arrayLength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];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nn-NO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myArray</a:t>
            </a:r>
            <a:r>
              <a:rPr lang="nn-NO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 = Console.ReadLine();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20994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Четене на масиви от конзолата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начин 2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084" y="2443379"/>
            <a:ext cx="9745832" cy="279444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elementsText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string[]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arrayItems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elementsText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Split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ToArray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int[]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arrayItems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Split()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</a:rPr>
              <a:t>Parse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ToArray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65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Принтиране на масив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084" y="2443380"/>
            <a:ext cx="9359099" cy="1938992"/>
          </a:xfrm>
        </p:spPr>
        <p:txBody>
          <a:bodyPr/>
          <a:lstStyle/>
          <a:p>
            <a:pPr marL="0" indent="0">
              <a:buNone/>
            </a:pP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244B509F-CD00-470B-1C98-34FA4474D0A5}"/>
              </a:ext>
            </a:extLst>
          </p:cNvPr>
          <p:cNvSpPr txBox="1"/>
          <p:nvPr/>
        </p:nvSpPr>
        <p:spPr>
          <a:xfrm>
            <a:off x="2147379" y="2339405"/>
            <a:ext cx="789724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nn-NO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</a:t>
            </a: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nn-NO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400" dirty="0">
                <a:latin typeface="Consolas" panose="020B0609020204030204" pitchFamily="49" charset="0"/>
              </a:rPr>
              <a:t>);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E6D827FB-9B63-6B7D-8160-EBF3DE0E1DA0}"/>
              </a:ext>
            </a:extLst>
          </p:cNvPr>
          <p:cNvSpPr txBox="1"/>
          <p:nvPr/>
        </p:nvSpPr>
        <p:spPr>
          <a:xfrm>
            <a:off x="1761663" y="2186877"/>
            <a:ext cx="22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for-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ED07C795-261F-4E73-6872-1F2A611E3A7E}"/>
              </a:ext>
            </a:extLst>
          </p:cNvPr>
          <p:cNvSpPr txBox="1"/>
          <p:nvPr/>
        </p:nvSpPr>
        <p:spPr>
          <a:xfrm>
            <a:off x="1761663" y="4639446"/>
            <a:ext cx="235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Със 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string.Join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1BFC2047-E17C-F824-FEB2-38777CADFD6C}"/>
              </a:ext>
            </a:extLst>
          </p:cNvPr>
          <p:cNvSpPr txBox="1"/>
          <p:nvPr/>
        </p:nvSpPr>
        <p:spPr>
          <a:xfrm>
            <a:off x="2147379" y="4824112"/>
            <a:ext cx="78972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string.Join</a:t>
            </a:r>
            <a:r>
              <a:rPr lang="en-US" sz="2400" dirty="0">
                <a:latin typeface="Consolas" panose="020B0609020204030204" pitchFamily="49" charset="0"/>
              </a:rPr>
              <a:t>(‘,’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en-US" sz="2400" dirty="0">
                <a:latin typeface="Consolas" panose="020B0609020204030204" pitchFamily="49" charset="0"/>
              </a:rPr>
              <a:t>))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789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BFF8B52-2127-C7BA-6000-4E50277E5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Често допускана грешка!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E74A821-5E69-E734-91BD-DDE056DD4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369" y="4000654"/>
            <a:ext cx="10233800" cy="160337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double[]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myArray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double[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  <a:r>
              <a:rPr lang="bg-BG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2.5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5.8</a:t>
            </a:r>
            <a:r>
              <a:rPr lang="en-US" sz="2400" dirty="0">
                <a:latin typeface="Consolas" panose="020B0609020204030204" pitchFamily="49" charset="0"/>
              </a:rPr>
              <a:t>};</a:t>
            </a:r>
            <a:endParaRPr lang="bg-BG" sz="2400" dirty="0">
              <a:latin typeface="Consolas" panose="020B0609020204030204" pitchFamily="49" charset="0"/>
            </a:endParaRPr>
          </a:p>
          <a:p>
            <a:endParaRPr lang="bg-BG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chemeClr val="tx1"/>
                </a:solidFill>
              </a:rPr>
              <a:t>Console.WriteLine</a:t>
            </a:r>
            <a:r>
              <a:rPr lang="en-US" sz="2400" dirty="0"/>
              <a:t>(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myArray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[5]</a:t>
            </a:r>
            <a:r>
              <a:rPr lang="en-US" sz="2400" dirty="0"/>
              <a:t>);  	</a:t>
            </a:r>
            <a:r>
              <a:rPr lang="en-US" sz="2400" dirty="0">
                <a:solidFill>
                  <a:srgbClr val="92D050"/>
                </a:solidFill>
              </a:rPr>
              <a:t>//</a:t>
            </a:r>
            <a:r>
              <a:rPr lang="en-US" sz="2400" dirty="0" err="1">
                <a:solidFill>
                  <a:srgbClr val="92D050"/>
                </a:solidFill>
              </a:rPr>
              <a:t>IndexOutOfRangeException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FE34AB0B-DF14-6A19-D175-837D5E002A3D}"/>
              </a:ext>
            </a:extLst>
          </p:cNvPr>
          <p:cNvSpPr txBox="1"/>
          <p:nvPr/>
        </p:nvSpPr>
        <p:spPr>
          <a:xfrm>
            <a:off x="1215369" y="2246049"/>
            <a:ext cx="8380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Опитваме да </a:t>
            </a:r>
            <a:r>
              <a:rPr lang="bg-BG" sz="2800" dirty="0" err="1">
                <a:latin typeface="Arial" panose="020B0604020202020204" pitchFamily="34" charset="0"/>
                <a:cs typeface="Arial" panose="020B0604020202020204" pitchFamily="34" charset="0"/>
              </a:rPr>
              <a:t>достъпим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 елемент  на индекс, който </a:t>
            </a:r>
            <a:r>
              <a:rPr lang="bg-BG" sz="2800" dirty="0" err="1">
                <a:latin typeface="Arial" panose="020B0604020202020204" pitchFamily="34" charset="0"/>
                <a:cs typeface="Arial" panose="020B0604020202020204" pitchFamily="34" charset="0"/>
              </a:rPr>
              <a:t>несъществува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173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ED9D914-3F3B-AA86-9987-344FD40E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е списък?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List&lt;T&gt;?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20A9833-3434-6BB3-34C2-7E12823ED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667250"/>
          </a:xfrm>
        </p:spPr>
        <p:txBody>
          <a:bodyPr>
            <a:normAutofit/>
          </a:bodyPr>
          <a:lstStyle/>
          <a:p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Списъкът в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generic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колекция от данни, която съдържа елементи от един и същи тип.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Много са подобни на масивите, с тази разлика, че може да бъде променян размера им и да се добавят нови елементи към тях.</a:t>
            </a:r>
          </a:p>
          <a:p>
            <a:pPr marL="0" indent="0">
              <a:buNone/>
            </a:pP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 marL="0" indent="0">
              <a:buNone/>
            </a:pP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5C206563-E068-3CDA-1611-E45D2F1EB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897" y="3349625"/>
            <a:ext cx="6105525" cy="2962275"/>
          </a:xfrm>
          <a:prstGeom prst="rect">
            <a:avLst/>
          </a:prstGeom>
        </p:spPr>
      </p:pic>
      <p:cxnSp>
        <p:nvCxnSpPr>
          <p:cNvPr id="9" name="Съединител: с чупка 8">
            <a:extLst>
              <a:ext uri="{FF2B5EF4-FFF2-40B4-BE49-F238E27FC236}">
                <a16:creationId xmlns:a16="http://schemas.microsoft.com/office/drawing/2014/main" id="{25BB9061-A900-E794-D43B-CFCF07529087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25700" y="3740456"/>
            <a:ext cx="488275" cy="4823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ово поле 14">
            <a:extLst>
              <a:ext uri="{FF2B5EF4-FFF2-40B4-BE49-F238E27FC236}">
                <a16:creationId xmlns:a16="http://schemas.microsoft.com/office/drawing/2014/main" id="{84A1EA49-3EC9-7167-193A-F83D6EA27833}"/>
              </a:ext>
            </a:extLst>
          </p:cNvPr>
          <p:cNvSpPr txBox="1"/>
          <p:nvPr/>
        </p:nvSpPr>
        <p:spPr>
          <a:xfrm>
            <a:off x="1903519" y="3836084"/>
            <a:ext cx="2044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Начален масив</a:t>
            </a:r>
          </a:p>
          <a:p>
            <a:r>
              <a:rPr lang="bg-BG" dirty="0"/>
              <a:t>(4 елемента)</a:t>
            </a:r>
            <a:endParaRPr lang="en-US" dirty="0"/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FD197CEB-D467-E099-0767-F841CB87AB7B}"/>
              </a:ext>
            </a:extLst>
          </p:cNvPr>
          <p:cNvSpPr txBox="1"/>
          <p:nvPr/>
        </p:nvSpPr>
        <p:spPr>
          <a:xfrm>
            <a:off x="7164556" y="3556522"/>
            <a:ext cx="2235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Добавяне на нов елемент</a:t>
            </a:r>
            <a:endParaRPr lang="en-US" dirty="0"/>
          </a:p>
        </p:txBody>
      </p:sp>
      <p:sp>
        <p:nvSpPr>
          <p:cNvPr id="17" name="Текстово поле 16">
            <a:extLst>
              <a:ext uri="{FF2B5EF4-FFF2-40B4-BE49-F238E27FC236}">
                <a16:creationId xmlns:a16="http://schemas.microsoft.com/office/drawing/2014/main" id="{4DA7801A-9257-5BD6-A427-4C23C7651EEE}"/>
              </a:ext>
            </a:extLst>
          </p:cNvPr>
          <p:cNvSpPr txBox="1"/>
          <p:nvPr/>
        </p:nvSpPr>
        <p:spPr>
          <a:xfrm>
            <a:off x="1712489" y="5150484"/>
            <a:ext cx="1696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Заделяне на памет за нов масив с капацитет 8 елемента</a:t>
            </a:r>
          </a:p>
        </p:txBody>
      </p:sp>
    </p:spTree>
    <p:extLst>
      <p:ext uri="{BB962C8B-B14F-4D97-AF65-F5344CB8AC3E}">
        <p14:creationId xmlns:p14="http://schemas.microsoft.com/office/powerpoint/2010/main" val="134908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1B4D2-0AF8-4475-F61B-2DFBF3D10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294" y="252982"/>
            <a:ext cx="10515600" cy="1325563"/>
          </a:xfrm>
        </p:spPr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ще научим?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DBECF-A3E8-5B55-1006-22F9B8431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2644" y="1559110"/>
            <a:ext cx="4366400" cy="97377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 Expressions</a:t>
            </a:r>
          </a:p>
          <a:p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Nullables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87556D-340F-C54C-8DF8-A3B794E27C58}"/>
              </a:ext>
            </a:extLst>
          </p:cNvPr>
          <p:cNvSpPr txBox="1">
            <a:spLocks/>
          </p:cNvSpPr>
          <p:nvPr/>
        </p:nvSpPr>
        <p:spPr>
          <a:xfrm>
            <a:off x="1025106" y="1578545"/>
            <a:ext cx="4366400" cy="50264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	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Associative arrays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Foreach loop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LINQ /basics/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Processing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 and classes /basics/</a:t>
            </a:r>
            <a:endParaRPr lang="bg-BG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Enums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Bitwise operators</a:t>
            </a:r>
          </a:p>
          <a:p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D647675A-9248-0D18-004C-5D00DCB43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050" y="2532888"/>
            <a:ext cx="5157844" cy="34351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67010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2D9E43F-1715-4F40-6F58-2CDD50A69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Основни характеристики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7CCFAFE-5000-4530-459A-BA66BE783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Достъпът до елементите е </a:t>
            </a:r>
            <a:r>
              <a:rPr lang="bg-B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през </a:t>
            </a:r>
            <a:r>
              <a:rPr lang="bg-BG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индекс</a:t>
            </a:r>
            <a:r>
              <a:rPr lang="bg-B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както при масивите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Могат да се 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разширяват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автоматично в зависимост от това какво се случва с броя елементи към момента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Имат множество методи към тях, които могат да бъдат използвани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83162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FB72691-2AEB-A0D4-6BD2-B68059285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Създаване на списък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19E5B60-90AD-1E52-B25B-8F2FF68B3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3098307"/>
            <a:ext cx="10233800" cy="307865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92D050"/>
                </a:solidFill>
                <a:latin typeface="Consolas" panose="020B0609020204030204" pitchFamily="49" charset="0"/>
              </a:rPr>
              <a:t>myIntList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&gt;();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2800" dirty="0" err="1">
                <a:solidFill>
                  <a:schemeClr val="accent3"/>
                </a:solidFill>
                <a:latin typeface="Consolas" panose="020B0609020204030204" pitchFamily="49" charset="0"/>
              </a:rPr>
              <a:t>myStringList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“Velizar”, “Ivan”, “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Mitko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};</a:t>
            </a: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985AD837-C01B-9696-8F2B-24F75EA864F4}"/>
              </a:ext>
            </a:extLst>
          </p:cNvPr>
          <p:cNvSpPr txBox="1"/>
          <p:nvPr/>
        </p:nvSpPr>
        <p:spPr>
          <a:xfrm>
            <a:off x="1120000" y="2228643"/>
            <a:ext cx="1898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u="sng" dirty="0"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800" dirty="0"/>
              <a:t>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46081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CE1E136-7464-6FA3-97DF-FA8FD6E46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Count </a:t>
            </a:r>
            <a:r>
              <a:rPr lang="bg-BG" dirty="0">
                <a:solidFill>
                  <a:schemeClr val="tx1"/>
                </a:solidFill>
              </a:rPr>
              <a:t>и индексиране</a:t>
            </a:r>
            <a:r>
              <a:rPr lang="en-US" dirty="0">
                <a:solidFill>
                  <a:schemeClr val="tx1"/>
                </a:solidFill>
              </a:rPr>
              <a:t> []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D4B3D6F-830A-4BBB-456A-FB9AAA0D8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Списъкът има пропърти (свойство), което се нарича </a:t>
            </a:r>
            <a:r>
              <a:rPr lang="en-US" dirty="0">
                <a:solidFill>
                  <a:srgbClr val="92D050"/>
                </a:solidFill>
              </a:rPr>
              <a:t>Count</a:t>
            </a:r>
            <a:r>
              <a:rPr lang="en-US" dirty="0"/>
              <a:t>. </a:t>
            </a:r>
            <a:r>
              <a:rPr lang="bg-BG" dirty="0"/>
              <a:t>То </a:t>
            </a:r>
            <a:r>
              <a:rPr lang="bg-BG" dirty="0">
                <a:solidFill>
                  <a:schemeClr val="tx1"/>
                </a:solidFill>
              </a:rPr>
              <a:t>ни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дава</a:t>
            </a:r>
            <a:r>
              <a:rPr lang="bg-BG" dirty="0"/>
              <a:t> </a:t>
            </a:r>
            <a:r>
              <a:rPr lang="bg-BG" dirty="0">
                <a:solidFill>
                  <a:srgbClr val="92D050"/>
                </a:solidFill>
              </a:rPr>
              <a:t>броя на елементите в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списъка</a:t>
            </a:r>
            <a:r>
              <a:rPr lang="bg-BG" dirty="0"/>
              <a:t>.</a:t>
            </a:r>
          </a:p>
          <a:p>
            <a:r>
              <a:rPr lang="bg-BG" dirty="0">
                <a:solidFill>
                  <a:schemeClr val="tx1"/>
                </a:solidFill>
              </a:rPr>
              <a:t>Елементите се достъпват чрез използването на </a:t>
            </a:r>
            <a:r>
              <a:rPr lang="bg-BG" dirty="0">
                <a:solidFill>
                  <a:srgbClr val="92D050"/>
                </a:solidFill>
              </a:rPr>
              <a:t>индексиране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или иначе казано всеки един елемент е под конкретен индекс.</a:t>
            </a:r>
          </a:p>
          <a:p>
            <a:pPr marL="0" indent="0">
              <a:buNone/>
            </a:pPr>
            <a:r>
              <a:rPr lang="bg-BG" dirty="0"/>
              <a:t>   </a:t>
            </a:r>
            <a:r>
              <a:rPr lang="bg-BG" u="sng" dirty="0">
                <a:solidFill>
                  <a:schemeClr val="tx1"/>
                </a:solidFill>
              </a:rPr>
              <a:t>Пример</a:t>
            </a:r>
            <a:r>
              <a:rPr lang="en-US" u="sng" dirty="0">
                <a:solidFill>
                  <a:schemeClr val="tx1"/>
                </a:solidFill>
              </a:rPr>
              <a:t>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DEBEF65F-B91D-55CC-4317-D9AA73D7DBF6}"/>
              </a:ext>
            </a:extLst>
          </p:cNvPr>
          <p:cNvSpPr txBox="1"/>
          <p:nvPr/>
        </p:nvSpPr>
        <p:spPr>
          <a:xfrm>
            <a:off x="1342184" y="4698988"/>
            <a:ext cx="696897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nn-NO" sz="2200" dirty="0">
                <a:latin typeface="Consolas" panose="020B0609020204030204" pitchFamily="49" charset="0"/>
              </a:rPr>
              <a:t>for (int i = 0; i &lt; </a:t>
            </a:r>
            <a:r>
              <a:rPr lang="nn-NO" sz="2200" dirty="0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Count</a:t>
            </a:r>
            <a:r>
              <a:rPr lang="nn-NO" sz="2200" dirty="0"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2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 </a:t>
            </a:r>
            <a:r>
              <a:rPr lang="nn-NO" sz="2200" dirty="0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nn-NO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 = i;</a:t>
            </a:r>
            <a:endParaRPr lang="en-US" sz="2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dirty="0"/>
          </a:p>
        </p:txBody>
      </p:sp>
      <p:cxnSp>
        <p:nvCxnSpPr>
          <p:cNvPr id="7" name="Съединител &quot;права стрелка&quot; 6">
            <a:extLst>
              <a:ext uri="{FF2B5EF4-FFF2-40B4-BE49-F238E27FC236}">
                <a16:creationId xmlns:a16="http://schemas.microsoft.com/office/drawing/2014/main" id="{F8D4CC3D-6E1B-7E8E-47EF-A88923DAB1DC}"/>
              </a:ext>
            </a:extLst>
          </p:cNvPr>
          <p:cNvCxnSpPr>
            <a:cxnSpLocks/>
          </p:cNvCxnSpPr>
          <p:nvPr/>
        </p:nvCxnSpPr>
        <p:spPr>
          <a:xfrm flipH="1" flipV="1">
            <a:off x="3974413" y="5737732"/>
            <a:ext cx="1704513" cy="541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9229470B-1B95-ED79-4E2F-ACEB68063A3B}"/>
              </a:ext>
            </a:extLst>
          </p:cNvPr>
          <p:cNvSpPr txBox="1"/>
          <p:nvPr/>
        </p:nvSpPr>
        <p:spPr>
          <a:xfrm>
            <a:off x="5383225" y="5776426"/>
            <a:ext cx="302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Достъпване по индекс  с </a:t>
            </a:r>
            <a:r>
              <a:rPr lang="en-US" dirty="0"/>
              <a:t>[</a:t>
            </a:r>
            <a:r>
              <a:rPr lang="bg-BG" dirty="0"/>
              <a:t> 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502647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4B3DE4D-BD37-1F80-7A44-89DAAFCE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Основни методи за работа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7A99CB0-9BA4-D896-137F-1DE63FA83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добавя елемент в списъка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изтрива елемент от списъка</a:t>
            </a:r>
          </a:p>
          <a:p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изтрива елемент по даден индекс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вмъква елемент на посочения индекс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проверява дали елемента е в списъка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сортира елементите на списъка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Reverse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обръща в обратен ред елементите на списъка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bg-BG" dirty="0"/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/property/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 броя на елементите в списъка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25010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Четене на списъци от конзолата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начин 1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818" y="2141537"/>
            <a:ext cx="102338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countElements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int.Parse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&lt;string&gt;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new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&lt;string&gt;();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countElements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element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= Console.ReadLine();</a:t>
            </a: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	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FFFF00"/>
                </a:solidFill>
                <a:latin typeface="Consolas" panose="020B0609020204030204" pitchFamily="49" charset="0"/>
              </a:rPr>
              <a:t>Add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element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0584736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Четене на списъци от конзолата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начин 2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084" y="2443379"/>
            <a:ext cx="9745832" cy="279444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elementsText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List&lt;string&gt;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listItems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elementsText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Split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ToList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List&lt;int&gt;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listItems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Split()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</a:rPr>
              <a:t>Parse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ToList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273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Принтиране на списък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084" y="2443380"/>
            <a:ext cx="9359099" cy="1938992"/>
          </a:xfrm>
        </p:spPr>
        <p:txBody>
          <a:bodyPr/>
          <a:lstStyle/>
          <a:p>
            <a:pPr marL="0" indent="0">
              <a:buNone/>
            </a:pP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244B509F-CD00-470B-1C98-34FA4474D0A5}"/>
              </a:ext>
            </a:extLst>
          </p:cNvPr>
          <p:cNvSpPr txBox="1"/>
          <p:nvPr/>
        </p:nvSpPr>
        <p:spPr>
          <a:xfrm>
            <a:off x="2147379" y="2339405"/>
            <a:ext cx="789724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List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nn-NO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Count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</a:t>
            </a: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List</a:t>
            </a:r>
            <a:r>
              <a:rPr lang="nn-NO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400" dirty="0">
                <a:latin typeface="Consolas" panose="020B0609020204030204" pitchFamily="49" charset="0"/>
              </a:rPr>
              <a:t>);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E6D827FB-9B63-6B7D-8160-EBF3DE0E1DA0}"/>
              </a:ext>
            </a:extLst>
          </p:cNvPr>
          <p:cNvSpPr txBox="1"/>
          <p:nvPr/>
        </p:nvSpPr>
        <p:spPr>
          <a:xfrm>
            <a:off x="1761663" y="2186877"/>
            <a:ext cx="22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for-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ED07C795-261F-4E73-6872-1F2A611E3A7E}"/>
              </a:ext>
            </a:extLst>
          </p:cNvPr>
          <p:cNvSpPr txBox="1"/>
          <p:nvPr/>
        </p:nvSpPr>
        <p:spPr>
          <a:xfrm>
            <a:off x="1761663" y="4639446"/>
            <a:ext cx="235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Със 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string.Join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1BFC2047-E17C-F824-FEB2-38777CADFD6C}"/>
              </a:ext>
            </a:extLst>
          </p:cNvPr>
          <p:cNvSpPr txBox="1"/>
          <p:nvPr/>
        </p:nvSpPr>
        <p:spPr>
          <a:xfrm>
            <a:off x="2147379" y="4824112"/>
            <a:ext cx="78972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string.Join</a:t>
            </a:r>
            <a:r>
              <a:rPr lang="en-US" sz="2400" dirty="0">
                <a:latin typeface="Consolas" panose="020B0609020204030204" pitchFamily="49" charset="0"/>
              </a:rPr>
              <a:t>(‘,’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latin typeface="Consolas" panose="020B0609020204030204" pitchFamily="49" charset="0"/>
              </a:rPr>
              <a:t>))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491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BFF8B52-2127-C7BA-6000-4E50277E5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Често допускана грешка!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E74A821-5E69-E734-91BD-DDE056DD4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369" y="4000654"/>
            <a:ext cx="10233800" cy="160337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List&lt;double&gt;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myList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List&lt;double&gt;()</a:t>
            </a:r>
            <a:r>
              <a:rPr lang="bg-BG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2.5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5.8</a:t>
            </a:r>
            <a:r>
              <a:rPr lang="en-US" sz="2400" dirty="0">
                <a:latin typeface="Consolas" panose="020B0609020204030204" pitchFamily="49" charset="0"/>
              </a:rPr>
              <a:t>};</a:t>
            </a:r>
            <a:endParaRPr lang="bg-BG" sz="2400" dirty="0">
              <a:latin typeface="Consolas" panose="020B0609020204030204" pitchFamily="49" charset="0"/>
            </a:endParaRPr>
          </a:p>
          <a:p>
            <a:endParaRPr lang="bg-BG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chemeClr val="tx1"/>
                </a:solidFill>
              </a:rPr>
              <a:t>Console.WriteLine</a:t>
            </a:r>
            <a:r>
              <a:rPr lang="en-US" sz="2400" dirty="0"/>
              <a:t>(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myList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[5]</a:t>
            </a:r>
            <a:r>
              <a:rPr lang="en-US" sz="2400" dirty="0"/>
              <a:t>);  	</a:t>
            </a:r>
            <a:r>
              <a:rPr lang="en-US" sz="2400" dirty="0">
                <a:solidFill>
                  <a:srgbClr val="92D050"/>
                </a:solidFill>
              </a:rPr>
              <a:t>//</a:t>
            </a:r>
            <a:r>
              <a:rPr lang="en-US" sz="2400" dirty="0" err="1">
                <a:solidFill>
                  <a:srgbClr val="92D050"/>
                </a:solidFill>
              </a:rPr>
              <a:t>IndexOutOfRangeException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FE34AB0B-DF14-6A19-D175-837D5E002A3D}"/>
              </a:ext>
            </a:extLst>
          </p:cNvPr>
          <p:cNvSpPr txBox="1"/>
          <p:nvPr/>
        </p:nvSpPr>
        <p:spPr>
          <a:xfrm>
            <a:off x="1215369" y="2246049"/>
            <a:ext cx="8380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Опитваме да </a:t>
            </a:r>
            <a:r>
              <a:rPr lang="bg-BG" sz="2800" dirty="0" err="1">
                <a:latin typeface="Arial" panose="020B0604020202020204" pitchFamily="34" charset="0"/>
                <a:cs typeface="Arial" panose="020B0604020202020204" pitchFamily="34" charset="0"/>
              </a:rPr>
              <a:t>достъпим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 елемент  на индекс, който </a:t>
            </a:r>
            <a:r>
              <a:rPr lang="bg-BG" sz="2800" dirty="0" err="1">
                <a:latin typeface="Arial" panose="020B0604020202020204" pitchFamily="34" charset="0"/>
                <a:cs typeface="Arial" panose="020B0604020202020204" pitchFamily="34" charset="0"/>
              </a:rPr>
              <a:t>несъществува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840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E645656-4E70-DA58-4951-11721C7CC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Асоциативни масиви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7CFF71B-023A-7919-55E9-A174BCA0A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Това са масиви, които са индексирани чрез </a:t>
            </a:r>
            <a:r>
              <a:rPr lang="bg-BG" dirty="0">
                <a:solidFill>
                  <a:srgbClr val="FFFF00"/>
                </a:solidFill>
              </a:rPr>
              <a:t>ключове</a:t>
            </a:r>
            <a:r>
              <a:rPr lang="bg-BG" dirty="0"/>
              <a:t>, не чрез индекси като обикновените масиви.</a:t>
            </a:r>
          </a:p>
          <a:p>
            <a:endParaRPr lang="bg-BG" dirty="0"/>
          </a:p>
          <a:p>
            <a:r>
              <a:rPr lang="bg-BG" dirty="0"/>
              <a:t>Съдържат двойки  </a:t>
            </a:r>
            <a:r>
              <a:rPr lang="en-US" dirty="0"/>
              <a:t>{</a:t>
            </a:r>
            <a:r>
              <a:rPr lang="bg-BG" dirty="0">
                <a:solidFill>
                  <a:srgbClr val="FFFF00"/>
                </a:solidFill>
              </a:rPr>
              <a:t>ключ</a:t>
            </a:r>
            <a:r>
              <a:rPr lang="bg-BG" dirty="0"/>
              <a:t> -&gt; </a:t>
            </a:r>
            <a:r>
              <a:rPr lang="bg-BG" dirty="0">
                <a:solidFill>
                  <a:srgbClr val="FFFF00"/>
                </a:solidFill>
              </a:rPr>
              <a:t>стойност</a:t>
            </a:r>
            <a:r>
              <a:rPr lang="en-US" dirty="0"/>
              <a:t>}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   Пример:</a:t>
            </a:r>
          </a:p>
          <a:p>
            <a:pPr lvl="1"/>
            <a:endParaRPr lang="en-US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12F39240-2989-4B9D-9C77-C63B837A8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513" y="4105152"/>
            <a:ext cx="3797192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86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F270663-2F49-5D52-1993-A4FD0B8A3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Dictionary&lt;K,V&gt;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67F330E-9853-16D6-6485-BBD1D70EA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Dictionary&lt;K,V&gt;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е колекция от двойки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Ключовете са 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уникални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(не могат да се повтарят)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Запазва ключовете в реда на тяхното добавяне 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Dictionary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&gt;()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Ivan Ivanov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Milko </a:t>
            </a:r>
            <a:r>
              <a:rPr lang="en-US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Cvetanov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Dimitar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Georgiev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18595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ABF4D-4588-C93F-5515-8D44E2ED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са методите?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636AC-6054-B6A9-3A68-6629719C2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rgbClr val="FFFF00"/>
                </a:solidFill>
              </a:rPr>
              <a:t>Методите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са наименуван блок от код, който върши някаква работа и може впоследствие да бъде извикван на много места. Декларират се в клас.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8CD7B0-B043-069D-63C7-B6AC0EDE26A1}"/>
              </a:ext>
            </a:extLst>
          </p:cNvPr>
          <p:cNvSpPr txBox="1"/>
          <p:nvPr/>
        </p:nvSpPr>
        <p:spPr>
          <a:xfrm>
            <a:off x="1120000" y="3882778"/>
            <a:ext cx="60291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           for (int i = 0; i &lt; 10; i++)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}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C7079E-F1C2-DD1B-A9A8-47AFA3C9A2CF}"/>
              </a:ext>
            </a:extLst>
          </p:cNvPr>
          <p:cNvSpPr txBox="1"/>
          <p:nvPr/>
        </p:nvSpPr>
        <p:spPr>
          <a:xfrm>
            <a:off x="7944930" y="3637246"/>
            <a:ext cx="2467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  <a:r>
              <a:rPr lang="bg-BG" sz="1800" dirty="0">
                <a:solidFill>
                  <a:srgbClr val="FFFF00"/>
                </a:solidFill>
                <a:latin typeface="Consolas" panose="020B0609020204030204" pitchFamily="49" charset="0"/>
              </a:rPr>
              <a:t>;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CD89A3-9CA9-5C8F-AF1E-9DCF2580CC8D}"/>
              </a:ext>
            </a:extLst>
          </p:cNvPr>
          <p:cNvSpPr txBox="1"/>
          <p:nvPr/>
        </p:nvSpPr>
        <p:spPr>
          <a:xfrm>
            <a:off x="1897811" y="3378509"/>
            <a:ext cx="2889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Дефиниция на метода: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EED16E-28D8-040A-7D06-8078E3D8F960}"/>
              </a:ext>
            </a:extLst>
          </p:cNvPr>
          <p:cNvSpPr txBox="1"/>
          <p:nvPr/>
        </p:nvSpPr>
        <p:spPr>
          <a:xfrm>
            <a:off x="7733582" y="3407489"/>
            <a:ext cx="2889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Извикване на метода:</a:t>
            </a:r>
          </a:p>
        </p:txBody>
      </p:sp>
    </p:spTree>
    <p:extLst>
      <p:ext uri="{BB962C8B-B14F-4D97-AF65-F5344CB8AC3E}">
        <p14:creationId xmlns:p14="http://schemas.microsoft.com/office/powerpoint/2010/main" val="15035023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F270663-2F49-5D52-1993-A4FD0B8A3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SortedDictionary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&lt;K,V&gt;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67F330E-9853-16D6-6485-BBD1D70EA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Винаги пази ключовете сортирани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motorcycles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SortedDictionary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&gt;()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motorcycles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Kawazaki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motorcycles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Yamaha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motorcycles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Honda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850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motorcycles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Aprilia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6083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4B3DE4D-BD37-1F80-7A44-89DAAFCE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Основни методи за работа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7A99CB0-9BA4-D896-137F-1DE63FA83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добавя ключ и стойност в речника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изтрива елемент от речника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 ключ</a:t>
            </a:r>
          </a:p>
          <a:p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ContainsKey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проверява дали има такъв ключ в речника</a:t>
            </a:r>
          </a:p>
          <a:p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ContainsValue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проверява дали има такава стойност в речника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Clear()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изтрива всички елементи от речника</a:t>
            </a:r>
          </a:p>
          <a:p>
            <a:pPr marL="0" indent="0">
              <a:buNone/>
            </a:pPr>
            <a:endParaRPr lang="bg-BG" dirty="0"/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/property/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 броя на елементите в речника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/property/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 ключовете на речника като колекция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/property/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 стойностите на речника като колекция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747289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Принтиране на речник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316" y="2180844"/>
            <a:ext cx="9359099" cy="1938992"/>
          </a:xfrm>
        </p:spPr>
        <p:txBody>
          <a:bodyPr/>
          <a:lstStyle/>
          <a:p>
            <a:pPr marL="0" indent="0">
              <a:buNone/>
            </a:pP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244B509F-CD00-470B-1C98-34FA4474D0A5}"/>
              </a:ext>
            </a:extLst>
          </p:cNvPr>
          <p:cNvSpPr txBox="1"/>
          <p:nvPr/>
        </p:nvSpPr>
        <p:spPr>
          <a:xfrm>
            <a:off x="1855433" y="1988637"/>
            <a:ext cx="8282866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000" dirty="0">
                <a:solidFill>
                  <a:schemeClr val="tx1"/>
                </a:solidFill>
                <a:latin typeface="Consolas" panose="020B0609020204030204" pitchFamily="49" charset="0"/>
              </a:rPr>
              <a:t>foreach (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var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in 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items</a:t>
            </a:r>
            <a:r>
              <a:rPr lang="nn-NO" sz="20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0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</a:t>
            </a:r>
            <a:r>
              <a:rPr lang="en-US" sz="2000" dirty="0" err="1"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FFC000"/>
                </a:solidFill>
                <a:latin typeface="Consolas" panose="020B0609020204030204" pitchFamily="49" charset="0"/>
              </a:rPr>
              <a:t>Key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+ “ and ” + 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FFC000"/>
                </a:solidFill>
                <a:latin typeface="Consolas" panose="020B0609020204030204" pitchFamily="49" charset="0"/>
              </a:rPr>
              <a:t>Value</a:t>
            </a: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nn-NO" sz="2000" dirty="0">
                <a:latin typeface="Consolas" panose="020B0609020204030204" pitchFamily="49" charset="0"/>
              </a:rPr>
              <a:t>);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0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E6D827FB-9B63-6B7D-8160-EBF3DE0E1DA0}"/>
              </a:ext>
            </a:extLst>
          </p:cNvPr>
          <p:cNvSpPr txBox="1"/>
          <p:nvPr/>
        </p:nvSpPr>
        <p:spPr>
          <a:xfrm>
            <a:off x="1743908" y="1712999"/>
            <a:ext cx="3360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foreach-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НОВО!!!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ED07C795-261F-4E73-6872-1F2A611E3A7E}"/>
              </a:ext>
            </a:extLst>
          </p:cNvPr>
          <p:cNvSpPr txBox="1"/>
          <p:nvPr/>
        </p:nvSpPr>
        <p:spPr>
          <a:xfrm>
            <a:off x="1743907" y="4171564"/>
            <a:ext cx="534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– 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1BFC2047-E17C-F824-FEB2-38777CADFD6C}"/>
              </a:ext>
            </a:extLst>
          </p:cNvPr>
          <p:cNvSpPr txBox="1"/>
          <p:nvPr/>
        </p:nvSpPr>
        <p:spPr>
          <a:xfrm>
            <a:off x="1855433" y="4492327"/>
            <a:ext cx="7897242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0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items</a:t>
            </a:r>
            <a:r>
              <a:rPr lang="nn-NO" sz="20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nn-NO" sz="2000" dirty="0">
                <a:solidFill>
                  <a:srgbClr val="00B0F0"/>
                </a:solidFill>
                <a:latin typeface="Consolas" panose="020B0609020204030204" pitchFamily="49" charset="0"/>
              </a:rPr>
              <a:t>Count</a:t>
            </a:r>
            <a:r>
              <a:rPr lang="nn-NO" sz="2000" dirty="0">
                <a:solidFill>
                  <a:schemeClr val="tx1"/>
                </a:solidFill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0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</a:t>
            </a:r>
            <a:r>
              <a:rPr lang="en-US" sz="2000" dirty="0" err="1"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items</a:t>
            </a:r>
            <a:r>
              <a:rPr lang="bg-BG" sz="20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FFFF00"/>
                </a:solidFill>
                <a:latin typeface="Consolas" panose="020B0609020204030204" pitchFamily="49" charset="0"/>
              </a:rPr>
              <a:t>ElementAt</a:t>
            </a:r>
            <a:r>
              <a:rPr lang="nn-NO" sz="2000" dirty="0">
                <a:solidFill>
                  <a:srgbClr val="FFFF00"/>
                </a:solidFill>
                <a:latin typeface="Consolas" panose="020B0609020204030204" pitchFamily="49" charset="0"/>
              </a:rPr>
              <a:t>[i]</a:t>
            </a:r>
            <a:r>
              <a:rPr lang="nn-NO" sz="2000" dirty="0">
                <a:latin typeface="Consolas" panose="020B0609020204030204" pitchFamily="49" charset="0"/>
              </a:rPr>
              <a:t>.</a:t>
            </a:r>
            <a:r>
              <a:rPr lang="nn-NO" sz="2000" dirty="0">
                <a:solidFill>
                  <a:srgbClr val="FFC000"/>
                </a:solidFill>
                <a:latin typeface="Consolas" panose="020B0609020204030204" pitchFamily="49" charset="0"/>
              </a:rPr>
              <a:t>Key</a:t>
            </a:r>
            <a:r>
              <a:rPr lang="nn-NO" sz="2000" dirty="0">
                <a:latin typeface="Consolas" panose="020B0609020204030204" pitchFamily="49" charset="0"/>
              </a:rPr>
              <a:t> +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“ and ” </a:t>
            </a:r>
            <a:r>
              <a:rPr lang="en-US" sz="2000" dirty="0">
                <a:latin typeface="Consolas" panose="020B0609020204030204" pitchFamily="49" charset="0"/>
              </a:rPr>
              <a:t>+ </a:t>
            </a:r>
            <a:r>
              <a:rPr lang="en-US" sz="2000" dirty="0" err="1">
                <a:solidFill>
                  <a:srgbClr val="92D050"/>
                </a:solidFill>
                <a:latin typeface="Consolas" panose="020B0609020204030204" pitchFamily="49" charset="0"/>
              </a:rPr>
              <a:t>items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FFFF00"/>
                </a:solidFill>
                <a:latin typeface="Consolas" panose="020B0609020204030204" pitchFamily="49" charset="0"/>
              </a:rPr>
              <a:t>ElementAt</a:t>
            </a:r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FFFF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  <a:t>Value</a:t>
            </a:r>
            <a:r>
              <a:rPr lang="nn-NO" sz="2000" dirty="0">
                <a:latin typeface="Consolas" panose="020B0609020204030204" pitchFamily="49" charset="0"/>
              </a:rPr>
              <a:t>);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0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170094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2C4BC-A990-A0DC-C9E3-B02CBF0EF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Защо използваме методи?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1CCCA-9D59-BD77-2E9A-37E833095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Подобрява се организацията на кода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Подобрява се </a:t>
            </a:r>
            <a:r>
              <a:rPr lang="bg-B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четимостта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 кода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Разделя големи проблеми на по-малки части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Подобрява се разбираемостта на кода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Избягва се повтарянето на код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Има </a:t>
            </a:r>
            <a:r>
              <a:rPr lang="bg-B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преизползваемост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 кода</a:t>
            </a:r>
          </a:p>
        </p:txBody>
      </p:sp>
    </p:spTree>
    <p:extLst>
      <p:ext uri="{BB962C8B-B14F-4D97-AF65-F5344CB8AC3E}">
        <p14:creationId xmlns:p14="http://schemas.microsoft.com/office/powerpoint/2010/main" val="115207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E1BDB-1AFB-D1AA-CC58-BC8F7A6A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Void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методи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119CB-5E67-BAFB-95E2-337B961D6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Void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методите са методи, които не връщат никакъв резултат. Те просто изпълняват кода между къдравите скоби. Могат да приемат един или много параметри.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06A1DB-A1ED-5276-3696-E848AA0E7905}"/>
              </a:ext>
            </a:extLst>
          </p:cNvPr>
          <p:cNvSpPr txBox="1"/>
          <p:nvPr/>
        </p:nvSpPr>
        <p:spPr>
          <a:xfrm>
            <a:off x="838200" y="4031487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           for (int i = 0; i &lt; 10; i++)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F789DC-914A-4DA8-1A2B-8DF866B63D97}"/>
              </a:ext>
            </a:extLst>
          </p:cNvPr>
          <p:cNvSpPr txBox="1"/>
          <p:nvPr/>
        </p:nvSpPr>
        <p:spPr>
          <a:xfrm>
            <a:off x="6236900" y="3948024"/>
            <a:ext cx="573081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limit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           for (int i = 0; i &lt; </a:t>
            </a:r>
            <a:r>
              <a:rPr lang="en-US" sz="1800" dirty="0">
                <a:latin typeface="Consolas" panose="020B0609020204030204" pitchFamily="49" charset="0"/>
              </a:rPr>
              <a:t>limit</a:t>
            </a:r>
            <a:r>
              <a:rPr lang="nn-NO" sz="1800" dirty="0">
                <a:latin typeface="Consolas" panose="020B0609020204030204" pitchFamily="49" charset="0"/>
              </a:rPr>
              <a:t>; i++)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F5C5B0-8AEA-F287-FD11-8DBFCB43648D}"/>
              </a:ext>
            </a:extLst>
          </p:cNvPr>
          <p:cNvSpPr txBox="1"/>
          <p:nvPr/>
        </p:nvSpPr>
        <p:spPr>
          <a:xfrm>
            <a:off x="1647645" y="3399184"/>
            <a:ext cx="309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метод без параметри: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EB668B-D82A-5428-F81F-BBD62DD63B3E}"/>
              </a:ext>
            </a:extLst>
          </p:cNvPr>
          <p:cNvSpPr txBox="1"/>
          <p:nvPr/>
        </p:nvSpPr>
        <p:spPr>
          <a:xfrm>
            <a:off x="7015433" y="3399184"/>
            <a:ext cx="309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метод със параметър:</a:t>
            </a:r>
          </a:p>
        </p:txBody>
      </p:sp>
    </p:spTree>
    <p:extLst>
      <p:ext uri="{BB962C8B-B14F-4D97-AF65-F5344CB8AC3E}">
        <p14:creationId xmlns:p14="http://schemas.microsoft.com/office/powerpoint/2010/main" val="2201331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B93D2-6474-52C5-377A-6D5CBCDC6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методи, използващи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F129B-932B-74A8-F38C-E5CB322F0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4"/>
            <a:ext cx="8921147" cy="4368141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22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bg-BG" sz="2200" dirty="0">
                <a:latin typeface="Consolas" panose="020B0609020204030204" pitchFamily="49" charset="0"/>
              </a:rPr>
              <a:t>        </a:t>
            </a:r>
            <a:r>
              <a:rPr lang="bg-BG" sz="2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n-NO" sz="2200" dirty="0">
                <a:latin typeface="Consolas" panose="020B0609020204030204" pitchFamily="49" charset="0"/>
              </a:rPr>
              <a:t>            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10; i++)</a:t>
            </a: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3200400" lvl="7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if(</a:t>
            </a:r>
            <a:r>
              <a:rPr lang="en-US" sz="2200" dirty="0" err="1">
                <a:latin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</a:rPr>
              <a:t> == 2)</a:t>
            </a:r>
          </a:p>
          <a:p>
            <a:pPr marL="3200400" lvl="7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{</a:t>
            </a:r>
          </a:p>
          <a:p>
            <a:pPr marL="3657600" lvl="8" indent="0">
              <a:buNone/>
            </a:pPr>
            <a:r>
              <a:rPr lang="en-US" sz="2200" dirty="0">
                <a:solidFill>
                  <a:srgbClr val="00B0F0"/>
                </a:solidFill>
                <a:latin typeface="Consolas" panose="020B0609020204030204" pitchFamily="49" charset="0"/>
              </a:rPr>
              <a:t>return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pPr marL="3200400" lvl="7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}</a:t>
            </a:r>
          </a:p>
          <a:p>
            <a:pPr marL="3200400" lvl="7" indent="0">
              <a:buNone/>
            </a:pPr>
            <a:endParaRPr lang="bg-BG" sz="22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bg-BG" sz="2200" dirty="0">
                <a:latin typeface="Consolas" panose="020B0609020204030204" pitchFamily="49" charset="0"/>
              </a:rPr>
              <a:t>        </a:t>
            </a:r>
            <a:r>
              <a:rPr lang="bg-BG" sz="2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65392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4E0ED-7B8C-B8F2-F8C7-9A9983B7E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Връщане на стойност от метод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405C8-E35E-6B53-C0E5-6BD1D74E1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Освен </a:t>
            </a:r>
            <a:r>
              <a:rPr lang="en-US" dirty="0">
                <a:solidFill>
                  <a:schemeClr val="tx1"/>
                </a:solidFill>
              </a:rPr>
              <a:t>void </a:t>
            </a:r>
            <a:r>
              <a:rPr lang="bg-BG" dirty="0">
                <a:solidFill>
                  <a:schemeClr val="tx1"/>
                </a:solidFill>
              </a:rPr>
              <a:t>методите, съществуват и методи, които могат да връщат дадена стойност.</a:t>
            </a:r>
          </a:p>
          <a:p>
            <a:endParaRPr lang="bg-BG" dirty="0"/>
          </a:p>
          <a:p>
            <a:endParaRPr lang="bg-BG" dirty="0"/>
          </a:p>
          <a:p>
            <a:pPr lvl="1"/>
            <a:endParaRPr lang="bg-B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FA8763-49F6-0C04-1D84-ACDF590615BF}"/>
              </a:ext>
            </a:extLst>
          </p:cNvPr>
          <p:cNvSpPr txBox="1"/>
          <p:nvPr/>
        </p:nvSpPr>
        <p:spPr>
          <a:xfrm>
            <a:off x="442992" y="4109849"/>
            <a:ext cx="643259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SumTwoNumbers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numOne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numTwo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			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numOne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numTwo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	 </a:t>
            </a:r>
            <a:r>
              <a:rPr lang="en-US" sz="1800" dirty="0"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 </a:t>
            </a:r>
            <a:endParaRPr lang="bg-BG" sz="18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F3C6E3-7EE2-7C3B-30ED-3435D44FBEE4}"/>
              </a:ext>
            </a:extLst>
          </p:cNvPr>
          <p:cNvSpPr txBox="1"/>
          <p:nvPr/>
        </p:nvSpPr>
        <p:spPr>
          <a:xfrm>
            <a:off x="1337094" y="3171038"/>
            <a:ext cx="3234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Със параметри и върната стойност: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8A30F4-1118-B981-2B11-BE236507E031}"/>
              </a:ext>
            </a:extLst>
          </p:cNvPr>
          <p:cNvSpPr txBox="1"/>
          <p:nvPr/>
        </p:nvSpPr>
        <p:spPr>
          <a:xfrm>
            <a:off x="7127745" y="4109849"/>
            <a:ext cx="506425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GetText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			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text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“A” 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+ </a:t>
            </a:r>
            <a:r>
              <a:rPr lang="en-US" sz="1800" dirty="0">
                <a:latin typeface="Consolas" panose="020B0609020204030204" pitchFamily="49" charset="0"/>
              </a:rPr>
              <a:t>“B”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	 </a:t>
            </a:r>
            <a:r>
              <a:rPr lang="en-US" sz="1800" dirty="0"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text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 </a:t>
            </a:r>
            <a:endParaRPr lang="bg-BG" sz="18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7EDD6F-FC3A-9414-BB98-CEAFD6287C91}"/>
              </a:ext>
            </a:extLst>
          </p:cNvPr>
          <p:cNvSpPr txBox="1"/>
          <p:nvPr/>
        </p:nvSpPr>
        <p:spPr>
          <a:xfrm>
            <a:off x="7837094" y="3188568"/>
            <a:ext cx="3234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Без параметри със върната стойност:</a:t>
            </a:r>
          </a:p>
        </p:txBody>
      </p:sp>
    </p:spTree>
    <p:extLst>
      <p:ext uri="{BB962C8B-B14F-4D97-AF65-F5344CB8AC3E}">
        <p14:creationId xmlns:p14="http://schemas.microsoft.com/office/powerpoint/2010/main" val="2899913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002BF-DECB-FDD9-5597-446129FAF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Връщане на стойност от метод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извикване на метод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B3E2C-64D0-FAA9-034C-767C24C63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9404" y="2691441"/>
            <a:ext cx="10233800" cy="179474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nt</a:t>
            </a:r>
            <a:r>
              <a:rPr lang="bg-BG" sz="28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sum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Consolas" panose="020B0609020204030204" pitchFamily="49" charset="0"/>
              </a:rPr>
              <a:t>SumTwoNumbers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10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8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resultText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Consolas" panose="020B0609020204030204" pitchFamily="49" charset="0"/>
              </a:rPr>
              <a:t>GetText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;</a:t>
            </a:r>
            <a:endParaRPr lang="en-US" sz="28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20964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B7B0C31-9320-4E58-8A8A-D7BFE153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е структура от данни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1ACFBA5-C402-4177-ACB3-257C3C629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0036" y="1948069"/>
            <a:ext cx="6876780" cy="422889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компютърните науки структурите от данни са начин на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организация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данните в компютъра, така че те да могат да бъдат използвани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ефективно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Clr>
                <a:schemeClr val="tx1"/>
              </a:buClr>
            </a:pP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Структурите от данни не са само за организиране на данните. Те се използват също за ефективно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достъпване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ъпдейтване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съхранение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данните.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1E35A7-8BA2-EF90-74B9-A3E559DC8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87" y="2800350"/>
            <a:ext cx="2390775" cy="16287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1E0793B-C719-ED7F-1926-9A37D850CA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496" y="5243512"/>
            <a:ext cx="3438525" cy="2952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6370D1B-1C0E-EAF2-3D2A-216C5749D6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178" y="1983896"/>
            <a:ext cx="1724025" cy="295275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47F2D19-A81C-AA41-CA19-096CF7DBBDA4}"/>
              </a:ext>
            </a:extLst>
          </p:cNvPr>
          <p:cNvCxnSpPr>
            <a:cxnSpLocks/>
          </p:cNvCxnSpPr>
          <p:nvPr/>
        </p:nvCxnSpPr>
        <p:spPr>
          <a:xfrm>
            <a:off x="2544792" y="3071004"/>
            <a:ext cx="379382" cy="271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C6D63C0-B37A-F785-C913-0402B769A5A6}"/>
              </a:ext>
            </a:extLst>
          </p:cNvPr>
          <p:cNvCxnSpPr>
            <a:cxnSpLocks/>
          </p:cNvCxnSpPr>
          <p:nvPr/>
        </p:nvCxnSpPr>
        <p:spPr>
          <a:xfrm flipH="1">
            <a:off x="1854679" y="3084167"/>
            <a:ext cx="311089" cy="247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33E72DA-1C9A-D9C5-6944-BEE22B6DA715}"/>
              </a:ext>
            </a:extLst>
          </p:cNvPr>
          <p:cNvCxnSpPr>
            <a:cxnSpLocks/>
          </p:cNvCxnSpPr>
          <p:nvPr/>
        </p:nvCxnSpPr>
        <p:spPr>
          <a:xfrm flipH="1">
            <a:off x="1362974" y="3685141"/>
            <a:ext cx="247828" cy="3773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8160589-A54C-EB17-6500-956BF8CD9199}"/>
              </a:ext>
            </a:extLst>
          </p:cNvPr>
          <p:cNvCxnSpPr>
            <a:cxnSpLocks/>
          </p:cNvCxnSpPr>
          <p:nvPr/>
        </p:nvCxnSpPr>
        <p:spPr>
          <a:xfrm>
            <a:off x="3050875" y="3616534"/>
            <a:ext cx="192657" cy="445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C5EE303-6C09-8905-5379-9E8569629CBD}"/>
              </a:ext>
            </a:extLst>
          </p:cNvPr>
          <p:cNvCxnSpPr>
            <a:cxnSpLocks/>
          </p:cNvCxnSpPr>
          <p:nvPr/>
        </p:nvCxnSpPr>
        <p:spPr>
          <a:xfrm>
            <a:off x="1828573" y="3600050"/>
            <a:ext cx="192657" cy="445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3F405D8-5F2B-05A9-4149-8BD706C8063E}"/>
              </a:ext>
            </a:extLst>
          </p:cNvPr>
          <p:cNvCxnSpPr>
            <a:cxnSpLocks/>
          </p:cNvCxnSpPr>
          <p:nvPr/>
        </p:nvCxnSpPr>
        <p:spPr>
          <a:xfrm>
            <a:off x="1690777" y="5391149"/>
            <a:ext cx="3713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07C0775-3668-AD9D-2BE3-2566DADD0D56}"/>
              </a:ext>
            </a:extLst>
          </p:cNvPr>
          <p:cNvCxnSpPr>
            <a:cxnSpLocks/>
          </p:cNvCxnSpPr>
          <p:nvPr/>
        </p:nvCxnSpPr>
        <p:spPr>
          <a:xfrm>
            <a:off x="2652757" y="5405166"/>
            <a:ext cx="3713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0BE0961-B36E-EC90-6F1C-28748766F08D}"/>
              </a:ext>
            </a:extLst>
          </p:cNvPr>
          <p:cNvCxnSpPr>
            <a:cxnSpLocks/>
          </p:cNvCxnSpPr>
          <p:nvPr/>
        </p:nvCxnSpPr>
        <p:spPr>
          <a:xfrm>
            <a:off x="3602966" y="5391149"/>
            <a:ext cx="3713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16785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211</TotalTime>
  <Words>1804</Words>
  <Application>Microsoft Office PowerPoint</Application>
  <PresentationFormat>Широк екран</PresentationFormat>
  <Paragraphs>304</Paragraphs>
  <Slides>32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32</vt:i4>
      </vt:variant>
    </vt:vector>
  </HeadingPairs>
  <TitlesOfParts>
    <vt:vector size="37" baseType="lpstr">
      <vt:lpstr>Arial</vt:lpstr>
      <vt:lpstr>Cascadia Mono</vt:lpstr>
      <vt:lpstr>Consolas</vt:lpstr>
      <vt:lpstr>Corbel</vt:lpstr>
      <vt:lpstr>Depth</vt:lpstr>
      <vt:lpstr>C# Intermediate</vt:lpstr>
      <vt:lpstr>Какво ще научим?</vt:lpstr>
      <vt:lpstr>Какво са методите?</vt:lpstr>
      <vt:lpstr>Защо използваме методи?</vt:lpstr>
      <vt:lpstr>Void методи</vt:lpstr>
      <vt:lpstr>Void методи, използващи return</vt:lpstr>
      <vt:lpstr>Връщане на стойност от метод</vt:lpstr>
      <vt:lpstr>Връщане на стойност от метод /извикване на метод/</vt:lpstr>
      <vt:lpstr>Какво е структура от данни?</vt:lpstr>
      <vt:lpstr>Какво е масив?</vt:lpstr>
      <vt:lpstr>Създаване на масив</vt:lpstr>
      <vt:lpstr>Какво става в паметта?</vt:lpstr>
      <vt:lpstr>Length и индексиране []</vt:lpstr>
      <vt:lpstr>Какво става в паметта при добавяне/ъпдейтване на стойност</vt:lpstr>
      <vt:lpstr>Четене на масиви от конзолата /начин 1/</vt:lpstr>
      <vt:lpstr>Четене на масиви от конзолата /начин 2/</vt:lpstr>
      <vt:lpstr>Принтиране на масив</vt:lpstr>
      <vt:lpstr>Често допускана грешка!</vt:lpstr>
      <vt:lpstr>Какво е списък? List&lt;T&gt;?</vt:lpstr>
      <vt:lpstr>Основни характеристики</vt:lpstr>
      <vt:lpstr>Създаване на списък</vt:lpstr>
      <vt:lpstr>Count и индексиране []</vt:lpstr>
      <vt:lpstr>Основни методи за работа</vt:lpstr>
      <vt:lpstr>Четене на списъци от конзолата /начин 1/</vt:lpstr>
      <vt:lpstr>Четене на списъци от конзолата /начин 2/</vt:lpstr>
      <vt:lpstr>Принтиране на списък</vt:lpstr>
      <vt:lpstr>Често допускана грешка!</vt:lpstr>
      <vt:lpstr>Асоциативни масиви</vt:lpstr>
      <vt:lpstr>Dictionary&lt;K,V&gt;</vt:lpstr>
      <vt:lpstr>SortedDictionary&lt;K,V&gt;</vt:lpstr>
      <vt:lpstr>Основни методи за работа</vt:lpstr>
      <vt:lpstr>Принтиране на речник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Intermediate</dc:title>
  <dc:creator>Gerasimov, Velizar</dc:creator>
  <cp:lastModifiedBy>Velizar Gerasimov</cp:lastModifiedBy>
  <cp:revision>503</cp:revision>
  <dcterms:created xsi:type="dcterms:W3CDTF">2022-11-04T07:46:38Z</dcterms:created>
  <dcterms:modified xsi:type="dcterms:W3CDTF">2022-11-20T08:57:55Z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8ba2ad2-1b1e-4cec-9ee3-2fdbfa21151f_Enabled">
    <vt:lpwstr>true</vt:lpwstr>
  </property>
  <property fmtid="{D5CDD505-2E9C-101B-9397-08002B2CF9AE}" pid="3" name="MSIP_Label_78ba2ad2-1b1e-4cec-9ee3-2fdbfa21151f_SetDate">
    <vt:lpwstr>2022-11-04T07:48:18Z</vt:lpwstr>
  </property>
  <property fmtid="{D5CDD505-2E9C-101B-9397-08002B2CF9AE}" pid="4" name="MSIP_Label_78ba2ad2-1b1e-4cec-9ee3-2fdbfa21151f_Method">
    <vt:lpwstr>Privileged</vt:lpwstr>
  </property>
  <property fmtid="{D5CDD505-2E9C-101B-9397-08002B2CF9AE}" pid="5" name="MSIP_Label_78ba2ad2-1b1e-4cec-9ee3-2fdbfa21151f_Name">
    <vt:lpwstr>General</vt:lpwstr>
  </property>
  <property fmtid="{D5CDD505-2E9C-101B-9397-08002B2CF9AE}" pid="6" name="MSIP_Label_78ba2ad2-1b1e-4cec-9ee3-2fdbfa21151f_SiteId">
    <vt:lpwstr>8c09d8d5-1d78-4adf-9d10-a13cdacb0929</vt:lpwstr>
  </property>
  <property fmtid="{D5CDD505-2E9C-101B-9397-08002B2CF9AE}" pid="7" name="MSIP_Label_78ba2ad2-1b1e-4cec-9ee3-2fdbfa21151f_ActionId">
    <vt:lpwstr>753d045c-a831-494d-8d84-7b53b6e8b333</vt:lpwstr>
  </property>
  <property fmtid="{D5CDD505-2E9C-101B-9397-08002B2CF9AE}" pid="8" name="MSIP_Label_78ba2ad2-1b1e-4cec-9ee3-2fdbfa21151f_ContentBits">
    <vt:lpwstr>0</vt:lpwstr>
  </property>
</Properties>
</file>