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28"/>
  </p:notesMasterIdLst>
  <p:sldIdLst>
    <p:sldId id="256" r:id="rId2"/>
    <p:sldId id="284" r:id="rId3"/>
    <p:sldId id="258" r:id="rId4"/>
    <p:sldId id="259" r:id="rId5"/>
    <p:sldId id="262" r:id="rId6"/>
    <p:sldId id="264" r:id="rId7"/>
    <p:sldId id="261" r:id="rId8"/>
    <p:sldId id="283" r:id="rId9"/>
    <p:sldId id="265" r:id="rId10"/>
    <p:sldId id="267" r:id="rId11"/>
    <p:sldId id="266" r:id="rId12"/>
    <p:sldId id="269" r:id="rId13"/>
    <p:sldId id="281" r:id="rId14"/>
    <p:sldId id="268" r:id="rId15"/>
    <p:sldId id="280" r:id="rId16"/>
    <p:sldId id="279" r:id="rId17"/>
    <p:sldId id="278" r:id="rId18"/>
    <p:sldId id="270" r:id="rId19"/>
    <p:sldId id="271" r:id="rId20"/>
    <p:sldId id="272" r:id="rId21"/>
    <p:sldId id="273" r:id="rId22"/>
    <p:sldId id="276" r:id="rId23"/>
    <p:sldId id="277" r:id="rId24"/>
    <p:sldId id="274" r:id="rId25"/>
    <p:sldId id="275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4660"/>
  </p:normalViewPr>
  <p:slideViewPr>
    <p:cSldViewPr snapToGrid="0">
      <p:cViewPr varScale="1">
        <p:scale>
          <a:sx n="82" d="100"/>
          <a:sy n="82" d="100"/>
        </p:scale>
        <p:origin x="7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E3771-71AF-4AE2-9E86-BE935DBF2B0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48ACA-3A5E-4529-A083-72FC92DB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91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0A3DACC-474D-44ED-8DF0-6B6BA2CE3243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14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03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13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1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13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20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77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0A3DACC-474D-44ED-8DF0-6B6BA2CE3243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90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0A3DACC-474D-44ED-8DF0-6B6BA2CE3243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5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8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7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96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6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8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31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8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8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0A3DACC-474D-44ED-8DF0-6B6BA2CE3243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7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082351"/>
            <a:ext cx="8825658" cy="1017144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 Basics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001" y="2215740"/>
            <a:ext cx="6403422" cy="320534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3639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Какво е </a:t>
            </a:r>
            <a:r>
              <a:rPr lang="bg-BG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компилатор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6839" y="2603499"/>
            <a:ext cx="8825659" cy="4021235"/>
          </a:xfrm>
        </p:spPr>
        <p:txBody>
          <a:bodyPr/>
          <a:lstStyle/>
          <a:p>
            <a:r>
              <a:rPr lang="bg-BG" b="1" dirty="0" smtClean="0">
                <a:latin typeface="Arial" panose="020B0604020202020204" pitchFamily="34" charset="0"/>
                <a:cs typeface="Arial" panose="020B0604020202020204" pitchFamily="34" charset="0"/>
              </a:rPr>
              <a:t>Компилаторът</a:t>
            </a:r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 е специална компютърна програма, която транслира нашият програмен код в машинен код или </a:t>
            </a:r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байткод. Сорс кодът на програмата ни е написан най-често на програмен език от високо ниво, който е разбираем за човек, като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C++ </a:t>
            </a:r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и т.н.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842" y="3948209"/>
            <a:ext cx="80105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67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Какво е </a:t>
            </a:r>
            <a:r>
              <a:rPr lang="en-US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6196902" y="2327563"/>
            <a:ext cx="4535753" cy="4054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3039" y="2417137"/>
            <a:ext cx="10927726" cy="2490765"/>
          </a:xfrm>
        </p:spPr>
        <p:txBody>
          <a:bodyPr>
            <a:normAutofit lnSpcReduction="10000"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IDE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Integrated Development Environment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 софтуер, който ни позволява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да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пишем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дебъгваме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изпълняваме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нашият код по-лесно и да създаваме нашите порграми по по-добър начин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IDE </a:t>
            </a:r>
            <a:r>
              <a:rPr lang="bg-B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съдържа главно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Source Code </a:t>
            </a:r>
            <a:r>
              <a:rPr lang="bg-BG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редактор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Local Build Automation</a:t>
            </a:r>
          </a:p>
          <a:p>
            <a:pPr lvl="1"/>
            <a:r>
              <a:rPr lang="bg-BG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Дебъгер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900" y="3662519"/>
            <a:ext cx="8073458" cy="253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7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Visual Studio</a:t>
            </a:r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 2022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инсталация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792" y="2407556"/>
            <a:ext cx="7051094" cy="3966241"/>
          </a:xfrm>
        </p:spPr>
      </p:pic>
    </p:spTree>
    <p:extLst>
      <p:ext uri="{BB962C8B-B14F-4D97-AF65-F5344CB8AC3E}">
        <p14:creationId xmlns:p14="http://schemas.microsoft.com/office/powerpoint/2010/main" val="114495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Архитектура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на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.NET </a:t>
            </a:r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приложенията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42" y="2622161"/>
            <a:ext cx="5187950" cy="3416300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753" y="2622161"/>
            <a:ext cx="5032933" cy="348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67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C# </a:t>
            </a:r>
            <a:r>
              <a:rPr lang="bg-BG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променливи</a:t>
            </a:r>
            <a:r>
              <a:rPr lang="en-US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(variables)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069" y="2855427"/>
            <a:ext cx="6893274" cy="3651648"/>
          </a:xfrm>
        </p:spPr>
        <p:txBody>
          <a:bodyPr>
            <a:normAutofit fontScale="92500" lnSpcReduction="10000"/>
          </a:bodyPr>
          <a:lstStyle/>
          <a:p>
            <a:r>
              <a:rPr lang="bg-B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Променливите са контейнери за съхранение на различни типове данни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bg-B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има различни типове променливи</a:t>
            </a:r>
          </a:p>
          <a:p>
            <a:r>
              <a:rPr lang="bg-B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Примери за променливи (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  <a:r>
              <a:rPr lang="bg-B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tring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firstName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= “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Velizar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”;  </a:t>
            </a:r>
            <a:r>
              <a:rPr lang="en-US" sz="1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bg-BG" sz="1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bg-BG" sz="18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алидно</a:t>
            </a:r>
            <a:r>
              <a:rPr lang="bg-BG" sz="1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име на променлива</a:t>
            </a:r>
            <a:endParaRPr lang="en-US" sz="18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tring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12Test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= “test”;  </a:t>
            </a:r>
            <a:r>
              <a:rPr lang="en-US" sz="1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bg-BG" sz="1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Невалидно</a:t>
            </a:r>
            <a:r>
              <a:rPr lang="en-US" sz="1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bg-BG" sz="1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може да стартира с число</a:t>
            </a:r>
            <a:endParaRPr lang="en-US" sz="18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Number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= 2; </a:t>
            </a:r>
            <a:r>
              <a:rPr lang="en-US" sz="1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bg-BG" sz="1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Невалидно</a:t>
            </a:r>
            <a:r>
              <a:rPr lang="en-US" sz="1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bg-BG" sz="1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може да съдържа прано място</a:t>
            </a:r>
            <a:endParaRPr lang="en-US" sz="18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tring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= “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Gerasimov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”;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bg-BG" sz="18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Валидно</a:t>
            </a:r>
            <a:r>
              <a:rPr lang="en-US" sz="1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sz="1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</a:t>
            </a:r>
            <a:r>
              <a:rPr lang="en-US" sz="1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1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</a:t>
            </a:r>
            <a:r>
              <a:rPr lang="en-US" sz="1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1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препоръчително</a:t>
            </a:r>
            <a:r>
              <a:rPr lang="en-US" sz="1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 </a:t>
            </a:r>
            <a:r>
              <a:rPr lang="bg-BG" sz="1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Вместо това трябва да бъде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lastName</a:t>
            </a:r>
            <a:r>
              <a:rPr lang="bg-BG" sz="1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защото е смислено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343" y="2855427"/>
            <a:ext cx="3671020" cy="365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18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Типове данни в</a:t>
            </a:r>
            <a:r>
              <a:rPr lang="bg-BG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00" y="2407556"/>
            <a:ext cx="5942099" cy="416401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271" y="2407556"/>
            <a:ext cx="5031365" cy="407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7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 </a:t>
            </a:r>
            <a:r>
              <a:rPr lang="bg-BG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константи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537" y="3624807"/>
            <a:ext cx="4088850" cy="1074846"/>
          </a:xfrm>
        </p:spPr>
      </p:pic>
      <p:sp>
        <p:nvSpPr>
          <p:cNvPr id="5" name="TextBox 4"/>
          <p:cNvSpPr txBox="1"/>
          <p:nvPr/>
        </p:nvSpPr>
        <p:spPr>
          <a:xfrm>
            <a:off x="886408" y="2565918"/>
            <a:ext cx="584096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Нейминг конвенции за </a:t>
            </a:r>
            <a:r>
              <a:rPr lang="bg-BG" dirty="0" smtClean="0">
                <a:solidFill>
                  <a:srgbClr val="0070C0"/>
                </a:solidFill>
              </a:rPr>
              <a:t>променливи</a:t>
            </a:r>
            <a:r>
              <a:rPr lang="en-US" dirty="0" smtClean="0"/>
              <a:t> </a:t>
            </a:r>
            <a:r>
              <a:rPr lang="bg-BG" dirty="0" smtClean="0"/>
              <a:t>и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accent2">
                    <a:lumMod val="75000"/>
                  </a:schemeClr>
                </a:solidFill>
              </a:rPr>
              <a:t>константи</a:t>
            </a:r>
            <a:r>
              <a:rPr lang="en-US" dirty="0" smtClean="0"/>
              <a:t>:</a:t>
            </a:r>
            <a:endParaRPr lang="en-US" dirty="0" smtClean="0"/>
          </a:p>
          <a:p>
            <a:endParaRPr lang="en-US" dirty="0"/>
          </a:p>
          <a:p>
            <a:r>
              <a:rPr lang="bg-BG" dirty="0" smtClean="0"/>
              <a:t>За</a:t>
            </a:r>
            <a:r>
              <a:rPr lang="en-US" dirty="0" smtClean="0"/>
              <a:t> </a:t>
            </a:r>
            <a:r>
              <a:rPr lang="bg-BG" dirty="0" smtClean="0">
                <a:solidFill>
                  <a:srgbClr val="0070C0"/>
                </a:solidFill>
              </a:rPr>
              <a:t>променливи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rgbClr val="0070C0"/>
                </a:solidFill>
              </a:rPr>
              <a:t>camelCase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bg-BG" dirty="0" smtClean="0"/>
              <a:t>За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accent2">
                    <a:lumMod val="75000"/>
                  </a:schemeClr>
                </a:solidFill>
              </a:rPr>
              <a:t>константи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PascalCase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bg-BG" b="1" i="1" u="sng" dirty="0" smtClean="0"/>
              <a:t>Бележка</a:t>
            </a:r>
            <a:r>
              <a:rPr lang="en-US" b="1" i="1" u="sng" dirty="0" smtClean="0"/>
              <a:t>: </a:t>
            </a:r>
            <a:r>
              <a:rPr lang="bg-BG" dirty="0"/>
              <a:t>В</a:t>
            </a:r>
            <a:r>
              <a:rPr lang="en-US" dirty="0" smtClean="0"/>
              <a:t> </a:t>
            </a:r>
            <a:r>
              <a:rPr lang="en-US" dirty="0" smtClean="0"/>
              <a:t>C# </a:t>
            </a:r>
            <a:r>
              <a:rPr lang="bg-BG" dirty="0" smtClean="0"/>
              <a:t>не е препоръчително да се използва </a:t>
            </a:r>
            <a:r>
              <a:rPr lang="bg-BG" dirty="0" smtClean="0">
                <a:solidFill>
                  <a:srgbClr val="FF0000"/>
                </a:solidFill>
              </a:rPr>
              <a:t>Унгарската нотация (</a:t>
            </a:r>
            <a:r>
              <a:rPr lang="en-US" dirty="0" smtClean="0">
                <a:solidFill>
                  <a:srgbClr val="FF0000"/>
                </a:solidFill>
              </a:rPr>
              <a:t>Hungarian notation</a:t>
            </a:r>
            <a:r>
              <a:rPr lang="bg-BG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  <a:p>
            <a:r>
              <a:rPr lang="en-US" b="1" dirty="0"/>
              <a:t>s</a:t>
            </a:r>
            <a:r>
              <a:rPr lang="en-US" b="1" dirty="0" smtClean="0"/>
              <a:t>tring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C00000"/>
                </a:solidFill>
              </a:rPr>
              <a:t>strFirstName</a:t>
            </a:r>
            <a:r>
              <a:rPr lang="en-US" dirty="0" smtClean="0"/>
              <a:t> = “</a:t>
            </a:r>
            <a:r>
              <a:rPr lang="en-US" dirty="0" err="1" smtClean="0"/>
              <a:t>Velizar</a:t>
            </a:r>
            <a:r>
              <a:rPr lang="en-US" dirty="0" smtClean="0"/>
              <a:t>”;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29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C# Console </a:t>
            </a:r>
            <a:r>
              <a:rPr lang="en-US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Input/Output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48" y="3505610"/>
            <a:ext cx="5472366" cy="111584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064" y="3049436"/>
            <a:ext cx="5030445" cy="314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456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Условна логика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if/else </a:t>
            </a:r>
            <a:r>
              <a:rPr lang="en-US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if/else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053" y="2632449"/>
            <a:ext cx="6569649" cy="3650809"/>
          </a:xfrm>
        </p:spPr>
      </p:pic>
    </p:spTree>
    <p:extLst>
      <p:ext uri="{BB962C8B-B14F-4D97-AF65-F5344CB8AC3E}">
        <p14:creationId xmlns:p14="http://schemas.microsoft.com/office/powerpoint/2010/main" val="258429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witch/case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логика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536" y="2491532"/>
            <a:ext cx="6597472" cy="4082595"/>
          </a:xfrm>
        </p:spPr>
      </p:pic>
    </p:spTree>
    <p:extLst>
      <p:ext uri="{BB962C8B-B14F-4D97-AF65-F5344CB8AC3E}">
        <p14:creationId xmlns:p14="http://schemas.microsoft.com/office/powerpoint/2010/main" val="187339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Какво означава </a:t>
            </a:r>
            <a:r>
              <a:rPr lang="bg-BG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 програмираме</a:t>
            </a:r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191069" cy="3853284"/>
          </a:xfrm>
        </p:spPr>
        <p:txBody>
          <a:bodyPr>
            <a:normAutofit/>
          </a:bodyPr>
          <a:lstStyle/>
          <a:p>
            <a:r>
              <a:rPr lang="bg-BG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Програмирането е процес, при който задаваме някакви команди на компютъра.</a:t>
            </a:r>
          </a:p>
          <a:p>
            <a:r>
              <a:rPr lang="bg-BG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Командите се пишат на някакъв програмен език</a:t>
            </a:r>
          </a:p>
          <a:p>
            <a:r>
              <a:rPr lang="bg-BG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Командите се подреждат една след друга </a:t>
            </a:r>
          </a:p>
          <a:p>
            <a:r>
              <a:rPr lang="bg-BG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 поредица, командите образуват компютърна програма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912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Цикли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689" y="4979254"/>
            <a:ext cx="3977467" cy="1365561"/>
          </a:xfrm>
        </p:spPr>
      </p:pic>
      <p:sp>
        <p:nvSpPr>
          <p:cNvPr id="5" name="TextBox 4"/>
          <p:cNvSpPr txBox="1"/>
          <p:nvPr/>
        </p:nvSpPr>
        <p:spPr>
          <a:xfrm>
            <a:off x="979714" y="2593910"/>
            <a:ext cx="57569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цикълът е един от най-използваните цикли в програмирането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Съдържа три части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statement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се изпълнява веднъж само</a:t>
            </a:r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преди изпълнението на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code block</a:t>
            </a:r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-а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statement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определя условието за изпълнение на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code block-</a:t>
            </a:r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Statement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се изпълнява всеки път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след като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block-</a:t>
            </a:r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а се изпълни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247" y="2803089"/>
            <a:ext cx="4306485" cy="136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44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Цикли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078" y="4897027"/>
            <a:ext cx="5530841" cy="1682599"/>
          </a:xfrm>
        </p:spPr>
      </p:pic>
      <p:sp>
        <p:nvSpPr>
          <p:cNvPr id="5" name="TextBox 4"/>
          <p:cNvSpPr txBox="1"/>
          <p:nvPr/>
        </p:nvSpPr>
        <p:spPr>
          <a:xfrm>
            <a:off x="646419" y="3710668"/>
            <a:ext cx="50545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цикълът цикли кодът в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code block-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lang="bg-BG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докато условието в скобите е удовлетворено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bg-BG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т.е.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е 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bg-BG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078" y="2799182"/>
            <a:ext cx="3857197" cy="160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38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Цикли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do/while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460" y="4592749"/>
            <a:ext cx="4614093" cy="139324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428" y="2637375"/>
            <a:ext cx="3481527" cy="16952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54954" y="2789852"/>
            <a:ext cx="50545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o/while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цикъла е вариация на </a:t>
            </a:r>
            <a:r>
              <a:rPr lang="en-US" sz="2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цикъла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bg-BG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Този цикъл ще изпълни кодът в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bg-BG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  <a:r>
              <a:rPr lang="bg-BG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-а поне веднъж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преди да провери дали условието е 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bg-BG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след това цикълът ще продължи докато условието в скобите е валидно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8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Цикли (вложени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цикли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726" y="2496689"/>
            <a:ext cx="5454796" cy="4135255"/>
          </a:xfrm>
        </p:spPr>
      </p:pic>
      <p:sp>
        <p:nvSpPr>
          <p:cNvPr id="5" name="TextBox 4"/>
          <p:cNvSpPr txBox="1"/>
          <p:nvPr/>
        </p:nvSpPr>
        <p:spPr>
          <a:xfrm>
            <a:off x="823701" y="3048194"/>
            <a:ext cx="505458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Много е важно да знаете, че след първата итерация на </a:t>
            </a:r>
            <a:r>
              <a:rPr lang="bg-BG" sz="2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външния</a:t>
            </a:r>
            <a:r>
              <a:rPr lang="bg-BG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цикъл, </a:t>
            </a:r>
            <a:r>
              <a:rPr lang="bg-BG" sz="2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вътрешният</a:t>
            </a:r>
            <a:r>
              <a:rPr lang="bg-BG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цикъл ще се изпълни </a:t>
            </a:r>
            <a:r>
              <a:rPr lang="bg-BG" sz="28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целият</a:t>
            </a:r>
            <a:r>
              <a:rPr lang="bg-BG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след което отново ще се върнем във външния за втора итерация и т.н.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51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Използване на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783" y="2510192"/>
            <a:ext cx="4843645" cy="4126687"/>
          </a:xfrm>
        </p:spPr>
      </p:pic>
      <p:sp>
        <p:nvSpPr>
          <p:cNvPr id="5" name="TextBox 4"/>
          <p:cNvSpPr txBox="1"/>
          <p:nvPr/>
        </p:nvSpPr>
        <p:spPr>
          <a:xfrm>
            <a:off x="719022" y="3218212"/>
            <a:ext cx="50545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прекъсва (терминира) цикъла, ако условието, в което се намира е изпълнено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12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Използване на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025" y="2300622"/>
            <a:ext cx="4142791" cy="4471184"/>
          </a:xfrm>
        </p:spPr>
      </p:pic>
      <p:sp>
        <p:nvSpPr>
          <p:cNvPr id="6" name="TextBox 5"/>
          <p:cNvSpPr txBox="1"/>
          <p:nvPr/>
        </p:nvSpPr>
        <p:spPr>
          <a:xfrm>
            <a:off x="1038304" y="3610946"/>
            <a:ext cx="50545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  <a:r>
              <a:rPr lang="bg-BG" sz="2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просто отива на следващата итерация от цикъла, ако има такава.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57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C# </a:t>
            </a:r>
            <a:r>
              <a:rPr lang="bg-BG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коментари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Коментар на една линия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3464519"/>
            <a:ext cx="4085790" cy="923086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2562" y="2379306"/>
            <a:ext cx="5659438" cy="800456"/>
          </a:xfrm>
        </p:spPr>
        <p:txBody>
          <a:bodyPr/>
          <a:lstStyle/>
          <a:p>
            <a:r>
              <a:rPr lang="bg-BG" dirty="0" smtClean="0"/>
              <a:t>Коментар на множество линии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884" y="3312801"/>
            <a:ext cx="2726186" cy="2167402"/>
          </a:xfrm>
        </p:spPr>
      </p:pic>
    </p:spTree>
    <p:extLst>
      <p:ext uri="{BB962C8B-B14F-4D97-AF65-F5344CB8AC3E}">
        <p14:creationId xmlns:p14="http://schemas.microsoft.com/office/powerpoint/2010/main" val="2680792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Какво е </a:t>
            </a:r>
            <a:r>
              <a:rPr lang="en-US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6196902" y="2327563"/>
            <a:ext cx="4535753" cy="4054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2192" y="2771700"/>
            <a:ext cx="10927726" cy="3713076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C# </a:t>
            </a:r>
            <a:r>
              <a:rPr lang="bg-B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 проектиран от </a:t>
            </a:r>
            <a:r>
              <a:rPr lang="bg-B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Андерс Хейлсберг от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Microsoft </a:t>
            </a:r>
            <a:r>
              <a:rPr lang="bg-B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през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2000</a:t>
            </a:r>
            <a:r>
              <a:rPr lang="bg-B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год.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C#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е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general purpose </a:t>
            </a:r>
            <a:r>
              <a:rPr lang="bg-B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програмен език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C# </a:t>
            </a:r>
            <a:r>
              <a:rPr lang="bg-B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 обектно-ориентиран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bg-B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клас-базиран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bg-B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програмен език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C# </a:t>
            </a:r>
            <a:r>
              <a:rPr lang="bg-B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се използва върху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.NET </a:t>
            </a:r>
            <a:r>
              <a:rPr lang="bg-B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платформата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/.NET 6 </a:t>
            </a:r>
            <a:r>
              <a:rPr lang="bg-B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 последната версия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C# </a:t>
            </a:r>
            <a:r>
              <a:rPr lang="bg-B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може да бъде използван за писане на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Console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Desktop, Widows Services, Web </a:t>
            </a:r>
            <a:r>
              <a:rPr lang="bg-B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приложения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Mobile </a:t>
            </a:r>
            <a:r>
              <a:rPr lang="bg-B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приложения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Games </a:t>
            </a:r>
            <a:r>
              <a:rPr lang="bg-B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C# </a:t>
            </a:r>
            <a:r>
              <a:rPr lang="bg-B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поддържа статично типизиране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функционални програмиране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generics </a:t>
            </a:r>
            <a:r>
              <a:rPr lang="bg-B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много други неща</a:t>
            </a:r>
            <a:endParaRPr lang="bg-BG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C# </a:t>
            </a:r>
            <a:r>
              <a:rPr lang="bg-B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Microsoft </a:t>
            </a:r>
            <a:r>
              <a:rPr lang="bg-B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документациите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са много информативни и добре структурирани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C# </a:t>
            </a:r>
            <a:r>
              <a:rPr lang="bg-B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документация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https://docs.microsoft.com/en-us/dotnet/csharp/</a:t>
            </a:r>
            <a:endParaRPr lang="en-US" sz="20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7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754" y="1214535"/>
            <a:ext cx="3603657" cy="595604"/>
          </a:xfrm>
        </p:spPr>
        <p:txBody>
          <a:bodyPr/>
          <a:lstStyle/>
          <a:p>
            <a:r>
              <a:rPr lang="bg-BG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Андерс Хейлсберг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859" y="1139890"/>
            <a:ext cx="3351978" cy="45720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216" y="2010954"/>
            <a:ext cx="4168735" cy="3876662"/>
          </a:xfrm>
        </p:spPr>
        <p:txBody>
          <a:bodyPr>
            <a:noAutofit/>
          </a:bodyPr>
          <a:lstStyle/>
          <a:p>
            <a:r>
              <a:rPr lang="bg-BG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Датски софтуерен инженер, създател на няколко програмни езика и инструменти за разработка. Той е автор на взика </a:t>
            </a:r>
            <a:r>
              <a:rPr lang="en-US" sz="2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Turbo</a:t>
            </a:r>
            <a:r>
              <a:rPr lang="bg-BG" sz="2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Pascal </a:t>
            </a:r>
            <a:r>
              <a:rPr lang="bg-BG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co-chief </a:t>
            </a:r>
            <a:r>
              <a:rPr lang="bg-BG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</a:t>
            </a:r>
            <a:r>
              <a:rPr lang="en-US" sz="2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Delphi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bg-BG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момента работи в Майкрософт като главен архитект на </a:t>
            </a:r>
            <a:r>
              <a:rPr lang="en-US" sz="2400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TypeScript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24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is .</a:t>
            </a:r>
            <a:r>
              <a:rPr lang="en-US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575250" cy="2456025"/>
          </a:xfrm>
        </p:spPr>
        <p:txBody>
          <a:bodyPr>
            <a:normAutofit lnSpcReduction="10000"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.NET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bg-B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безплатна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cross-platform</a:t>
            </a:r>
            <a:r>
              <a:rPr lang="bg-B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open source</a:t>
            </a:r>
            <a:r>
              <a:rPr lang="bg-B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платформа за разработка на различни видове приложения.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съдържа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програмни езици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среда за изпълнение на кода -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runtime, </a:t>
            </a:r>
            <a:r>
              <a:rPr lang="bg-B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 библиотеки </a:t>
            </a:r>
            <a:r>
              <a:rPr lang="bg-B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за разработка на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web, mobile, desktop, games, </a:t>
            </a:r>
            <a:r>
              <a:rPr lang="bg-B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bg-B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приложения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Двата основни компонента на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CoreCLR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CoreFX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Можем да пишем на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F#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Visual Basic </a:t>
            </a:r>
            <a:r>
              <a:rPr lang="bg-B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 други програмни езици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472" y="5116979"/>
            <a:ext cx="1464128" cy="14641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435" y="5287885"/>
            <a:ext cx="1056202" cy="10562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721" y="5296544"/>
            <a:ext cx="1104997" cy="110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0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.NET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Екосистемата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2903862" cy="3349431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Languages</a:t>
            </a: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Runtimes</a:t>
            </a: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Libraries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308" y="2435652"/>
            <a:ext cx="4140358" cy="414035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1914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.NET </a:t>
            </a:r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платформата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/</a:t>
            </a:r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цял нов свят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55" y="2539452"/>
            <a:ext cx="10107301" cy="3674736"/>
          </a:xfrm>
        </p:spPr>
      </p:pic>
    </p:spTree>
    <p:extLst>
      <p:ext uri="{BB962C8B-B14F-4D97-AF65-F5344CB8AC3E}">
        <p14:creationId xmlns:p14="http://schemas.microsoft.com/office/powerpoint/2010/main" val="15236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не е </a:t>
            </a:r>
            <a:r>
              <a:rPr lang="en-US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idx="1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733040"/>
            <a:ext cx="2460402" cy="2460402"/>
          </a:xfrm>
          <a:prstGeom prst="rect">
            <a:avLst/>
          </a:prstGeom>
        </p:spPr>
      </p:pic>
      <p:pic>
        <p:nvPicPr>
          <p:cNvPr id="13" name="Picture Placeholder 12"/>
          <p:cNvPicPr>
            <a:picLocks noGrp="1" noChangeAspect="1"/>
          </p:cNvPicPr>
          <p:nvPr>
            <p:ph type="pic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13" b="20413"/>
          <a:stretch>
            <a:fillRect/>
          </a:stretch>
        </p:blipFill>
        <p:spPr>
          <a:xfrm>
            <a:off x="8125344" y="3019202"/>
            <a:ext cx="3504501" cy="207244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8" name="Picture Placeholder 17"/>
          <p:cNvPicPr>
            <a:picLocks noGrp="1" noChangeAspect="1"/>
          </p:cNvPicPr>
          <p:nvPr>
            <p:ph type="pic" idx="2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13" b="20413"/>
          <a:stretch>
            <a:fillRect/>
          </a:stretch>
        </p:blipFill>
        <p:spPr>
          <a:xfrm>
            <a:off x="4775266" y="3252728"/>
            <a:ext cx="2765999" cy="163571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170254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.NET Schedule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823" y="2510194"/>
            <a:ext cx="7011724" cy="3934658"/>
          </a:xfrm>
        </p:spPr>
      </p:pic>
    </p:spTree>
    <p:extLst>
      <p:ext uri="{BB962C8B-B14F-4D97-AF65-F5344CB8AC3E}">
        <p14:creationId xmlns:p14="http://schemas.microsoft.com/office/powerpoint/2010/main" val="123488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1974</TotalTime>
  <Words>770</Words>
  <Application>Microsoft Office PowerPoint</Application>
  <PresentationFormat>Widescreen</PresentationFormat>
  <Paragraphs>116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Century Gothic</vt:lpstr>
      <vt:lpstr>Wingdings 3</vt:lpstr>
      <vt:lpstr>Ion Boardroom</vt:lpstr>
      <vt:lpstr>C# Basics</vt:lpstr>
      <vt:lpstr>Какво означава да програмираме?</vt:lpstr>
      <vt:lpstr>Какво е C#?</vt:lpstr>
      <vt:lpstr>Андерс Хейлсберг</vt:lpstr>
      <vt:lpstr>What is .NET?</vt:lpstr>
      <vt:lpstr>.NET = Екосистемата</vt:lpstr>
      <vt:lpstr>.NET платформата /цял нов свят/</vt:lpstr>
      <vt:lpstr>C# не е .NET!</vt:lpstr>
      <vt:lpstr>.NET Schedule</vt:lpstr>
      <vt:lpstr>Какво е компилатор?</vt:lpstr>
      <vt:lpstr>Какво е IDE?</vt:lpstr>
      <vt:lpstr>Visual Studio 2022 /инсталация/</vt:lpstr>
      <vt:lpstr>Архитектура на .NET приложенията</vt:lpstr>
      <vt:lpstr>C# променливи (variables)</vt:lpstr>
      <vt:lpstr>Типове данни в C# </vt:lpstr>
      <vt:lpstr>C# константи</vt:lpstr>
      <vt:lpstr>C# Console Input/Output</vt:lpstr>
      <vt:lpstr>Условна логика (if/else if/else)</vt:lpstr>
      <vt:lpstr>Switch/case логика</vt:lpstr>
      <vt:lpstr>Цикли (for цикъл)</vt:lpstr>
      <vt:lpstr>Цикли (while цикъл)</vt:lpstr>
      <vt:lpstr>Цикли (do/while цикъл)</vt:lpstr>
      <vt:lpstr>Цикли (вложени for цикли)</vt:lpstr>
      <vt:lpstr>Използване на “break”</vt:lpstr>
      <vt:lpstr>Използване на “continue”</vt:lpstr>
      <vt:lpstr>C# коментари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Basics</dc:title>
  <dc:creator>Велизар Герасимов</dc:creator>
  <cp:lastModifiedBy>Велизар Герасимов</cp:lastModifiedBy>
  <cp:revision>383</cp:revision>
  <dcterms:created xsi:type="dcterms:W3CDTF">2022-05-13T20:04:37Z</dcterms:created>
  <dcterms:modified xsi:type="dcterms:W3CDTF">2022-10-09T20:26:47Z</dcterms:modified>
</cp:coreProperties>
</file>