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59" r:id="rId10"/>
    <p:sldId id="258" r:id="rId11"/>
    <p:sldId id="266" r:id="rId12"/>
    <p:sldId id="267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969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031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774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9904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330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1936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9870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0248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485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766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005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783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411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847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538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893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328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BD89023-946D-4914-A444-F66256F52110}" type="datetimeFigureOut">
              <a:rPr lang="bg-BG" smtClean="0"/>
              <a:t>12.11.2022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836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E94C-8C4B-948E-6CA5-9529360A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464028"/>
            <a:ext cx="9144000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96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C# Intermediate</a:t>
            </a:r>
          </a:p>
        </p:txBody>
      </p:sp>
      <p:pic>
        <p:nvPicPr>
          <p:cNvPr id="19" name="Content Placeholder 18" descr="A picture containing shape&#10;&#10;Description automatically generated">
            <a:extLst>
              <a:ext uri="{FF2B5EF4-FFF2-40B4-BE49-F238E27FC236}">
                <a16:creationId xmlns:a16="http://schemas.microsoft.com/office/drawing/2014/main" id="{820C067B-1267-2D49-2B3D-764D935C9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4" b="23571"/>
          <a:stretch/>
        </p:blipFill>
        <p:spPr>
          <a:xfrm>
            <a:off x="20" y="10"/>
            <a:ext cx="12191980" cy="34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5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7EBFF2-2FF9-4885-BE21-EAA5FBF3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масив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47C3FD7-A059-4D38-8DCF-54D07C2D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678" y="1799746"/>
            <a:ext cx="10231102" cy="4351338"/>
          </a:xfrm>
        </p:spPr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Масивите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са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колекция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от данни, която съхранява елементи от един и същи тип в </a:t>
            </a:r>
            <a:r>
              <a:rPr lang="bg-BG" dirty="0">
                <a:solidFill>
                  <a:srgbClr val="FFFF00"/>
                </a:solidFill>
              </a:rPr>
              <a:t>съседни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места в паметта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Това е най-простата структура от данни, при която достъпването на елемент от колекцията става чрез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индекс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Масивите имат </a:t>
            </a:r>
            <a:r>
              <a:rPr lang="bg-BG" dirty="0">
                <a:solidFill>
                  <a:srgbClr val="FFFF00"/>
                </a:solidFill>
              </a:rPr>
              <a:t>фиксиран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размер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533BD70-3734-48DD-B228-14E37C520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466" y="4426997"/>
            <a:ext cx="6887536" cy="781159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61F5E221-EC99-4561-BDAA-51E676DD69F5}"/>
              </a:ext>
            </a:extLst>
          </p:cNvPr>
          <p:cNvSpPr txBox="1"/>
          <p:nvPr/>
        </p:nvSpPr>
        <p:spPr>
          <a:xfrm>
            <a:off x="3231476" y="5195618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9B8AEC9A-8B62-4129-9E67-FC663AA158F9}"/>
              </a:ext>
            </a:extLst>
          </p:cNvPr>
          <p:cNvSpPr txBox="1"/>
          <p:nvPr/>
        </p:nvSpPr>
        <p:spPr>
          <a:xfrm>
            <a:off x="4020760" y="5213858"/>
            <a:ext cx="324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E55A8CE8-88A4-4373-96F7-8CF42FB72E0A}"/>
              </a:ext>
            </a:extLst>
          </p:cNvPr>
          <p:cNvSpPr txBox="1"/>
          <p:nvPr/>
        </p:nvSpPr>
        <p:spPr>
          <a:xfrm>
            <a:off x="4781244" y="5208156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8ABC9336-D5B2-410D-A3CD-E04E6BAC7512}"/>
              </a:ext>
            </a:extLst>
          </p:cNvPr>
          <p:cNvSpPr txBox="1"/>
          <p:nvPr/>
        </p:nvSpPr>
        <p:spPr>
          <a:xfrm>
            <a:off x="5561794" y="5223545"/>
            <a:ext cx="310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ECC100D4-DB67-45AD-A720-A6232E147D1D}"/>
              </a:ext>
            </a:extLst>
          </p:cNvPr>
          <p:cNvSpPr txBox="1"/>
          <p:nvPr/>
        </p:nvSpPr>
        <p:spPr>
          <a:xfrm>
            <a:off x="6255857" y="5195618"/>
            <a:ext cx="255974" cy="38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57D0D5DE-4C06-4AC3-B07E-F2480960E49C}"/>
              </a:ext>
            </a:extLst>
          </p:cNvPr>
          <p:cNvSpPr txBox="1"/>
          <p:nvPr/>
        </p:nvSpPr>
        <p:spPr>
          <a:xfrm>
            <a:off x="7039398" y="5195618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0710AF54-BFB4-4E23-839F-514B17A8C29D}"/>
              </a:ext>
            </a:extLst>
          </p:cNvPr>
          <p:cNvSpPr txBox="1"/>
          <p:nvPr/>
        </p:nvSpPr>
        <p:spPr>
          <a:xfrm>
            <a:off x="7815461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EB944A65-5263-411A-A004-64C499694CE1}"/>
              </a:ext>
            </a:extLst>
          </p:cNvPr>
          <p:cNvSpPr txBox="1"/>
          <p:nvPr/>
        </p:nvSpPr>
        <p:spPr>
          <a:xfrm>
            <a:off x="8623239" y="5208156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B61FB75F-D90E-434E-84D3-311B422BA15C}"/>
              </a:ext>
            </a:extLst>
          </p:cNvPr>
          <p:cNvSpPr txBox="1"/>
          <p:nvPr/>
        </p:nvSpPr>
        <p:spPr>
          <a:xfrm>
            <a:off x="9342273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5A390467-CDE2-4B35-89F9-995C4DEB4905}"/>
              </a:ext>
            </a:extLst>
          </p:cNvPr>
          <p:cNvSpPr txBox="1"/>
          <p:nvPr/>
        </p:nvSpPr>
        <p:spPr>
          <a:xfrm>
            <a:off x="951303" y="5240923"/>
            <a:ext cx="115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индекси</a:t>
            </a:r>
            <a:endParaRPr lang="en-US" dirty="0"/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6BDE82C3-79B4-4E1D-BE69-1BC7EA9D3390}"/>
              </a:ext>
            </a:extLst>
          </p:cNvPr>
          <p:cNvSpPr txBox="1"/>
          <p:nvPr/>
        </p:nvSpPr>
        <p:spPr>
          <a:xfrm>
            <a:off x="951303" y="4656447"/>
            <a:ext cx="118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елементи</a:t>
            </a:r>
            <a:endParaRPr lang="en-US" dirty="0"/>
          </a:p>
        </p:txBody>
      </p:sp>
      <p:cxnSp>
        <p:nvCxnSpPr>
          <p:cNvPr id="22" name="Съединител &quot;права стрелка&quot; 21">
            <a:extLst>
              <a:ext uri="{FF2B5EF4-FFF2-40B4-BE49-F238E27FC236}">
                <a16:creationId xmlns:a16="http://schemas.microsoft.com/office/drawing/2014/main" id="{5D9BEDF3-2091-4886-BFEF-7C4B3422EBC1}"/>
              </a:ext>
            </a:extLst>
          </p:cNvPr>
          <p:cNvCxnSpPr/>
          <p:nvPr/>
        </p:nvCxnSpPr>
        <p:spPr>
          <a:xfrm>
            <a:off x="2254933" y="4875320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3">
            <a:extLst>
              <a:ext uri="{FF2B5EF4-FFF2-40B4-BE49-F238E27FC236}">
                <a16:creationId xmlns:a16="http://schemas.microsoft.com/office/drawing/2014/main" id="{A8B258F6-CF7A-404A-96B7-125B853FDE2E}"/>
              </a:ext>
            </a:extLst>
          </p:cNvPr>
          <p:cNvCxnSpPr/>
          <p:nvPr/>
        </p:nvCxnSpPr>
        <p:spPr>
          <a:xfrm>
            <a:off x="2254933" y="5434613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9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E2DBD1F-217E-192F-0B34-F9D1EABD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Създаване на масив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1FD466-E7D9-54EF-D48A-C3F881CC8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Масив (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 създава чрез ключовата дума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</a:p>
          <a:p>
            <a:pPr marL="0" indent="0">
              <a:buNone/>
            </a:pPr>
            <a:r>
              <a:rPr lang="bg-BG" dirty="0"/>
              <a:t>	</a:t>
            </a:r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481618D-BAEE-4343-D090-568267BDFE1A}"/>
              </a:ext>
            </a:extLst>
          </p:cNvPr>
          <p:cNvSpPr txBox="1"/>
          <p:nvPr/>
        </p:nvSpPr>
        <p:spPr>
          <a:xfrm>
            <a:off x="1655442" y="3611920"/>
            <a:ext cx="8691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arrayOne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[2]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</a:rPr>
              <a:t>arrayTwo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string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double[] </a:t>
            </a:r>
            <a:r>
              <a:rPr lang="en-US" dirty="0" err="1">
                <a:latin typeface="Consolas" panose="020B0609020204030204" pitchFamily="49" charset="0"/>
              </a:rPr>
              <a:t>arrayThree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double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1451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E1E136-7464-6FA3-97DF-FA8FD6E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 </a:t>
            </a:r>
            <a:r>
              <a:rPr lang="bg-BG" dirty="0">
                <a:solidFill>
                  <a:schemeClr val="tx1"/>
                </a:solidFill>
              </a:rPr>
              <a:t>и индексиране</a:t>
            </a:r>
            <a:r>
              <a:rPr lang="en-US" dirty="0">
                <a:solidFill>
                  <a:schemeClr val="tx1"/>
                </a:solidFill>
              </a:rPr>
              <a:t> []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4B3D6F-830A-4BBB-456A-FB9AAA0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Масивът има пропърти (свойство), което се нарича </a:t>
            </a:r>
            <a:r>
              <a:rPr lang="en-US" dirty="0">
                <a:solidFill>
                  <a:srgbClr val="92D050"/>
                </a:solidFill>
              </a:rPr>
              <a:t>length</a:t>
            </a:r>
            <a:r>
              <a:rPr lang="en-US" dirty="0"/>
              <a:t>. </a:t>
            </a:r>
            <a:r>
              <a:rPr lang="bg-BG" dirty="0"/>
              <a:t>То ни </a:t>
            </a:r>
            <a:r>
              <a:rPr lang="bg-BG" dirty="0">
                <a:solidFill>
                  <a:schemeClr val="tx1"/>
                </a:solidFill>
              </a:rPr>
              <a:t>дава</a:t>
            </a:r>
            <a:r>
              <a:rPr lang="bg-BG" dirty="0"/>
              <a:t> </a:t>
            </a:r>
            <a:r>
              <a:rPr lang="bg-BG" dirty="0">
                <a:solidFill>
                  <a:srgbClr val="92D050"/>
                </a:solidFill>
              </a:rPr>
              <a:t>дължината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на масива, който използваме</a:t>
            </a:r>
            <a:r>
              <a:rPr lang="bg-BG" dirty="0"/>
              <a:t>.</a:t>
            </a:r>
          </a:p>
          <a:p>
            <a:r>
              <a:rPr lang="bg-BG" dirty="0">
                <a:solidFill>
                  <a:schemeClr val="tx1"/>
                </a:solidFill>
              </a:rPr>
              <a:t>Елементите в  масив се достъпват чрез използването на </a:t>
            </a:r>
            <a:r>
              <a:rPr lang="bg-BG" dirty="0">
                <a:solidFill>
                  <a:srgbClr val="92D050"/>
                </a:solidFill>
              </a:rPr>
              <a:t>индексиране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или иначе казано всеки един елемент е под конкретен индекс в масива.</a:t>
            </a: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u="sng" dirty="0">
                <a:solidFill>
                  <a:schemeClr val="tx1"/>
                </a:solidFill>
              </a:rPr>
              <a:t>Пример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BEF65F-B91D-55CC-4317-D9AA73D7DBF6}"/>
              </a:ext>
            </a:extLst>
          </p:cNvPr>
          <p:cNvSpPr txBox="1"/>
          <p:nvPr/>
        </p:nvSpPr>
        <p:spPr>
          <a:xfrm>
            <a:off x="1342184" y="4698988"/>
            <a:ext cx="69689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for (int i = 0; i &lt; 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200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 = i;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F8D4CC3D-6E1B-7E8E-47EF-A88923DAB1DC}"/>
              </a:ext>
            </a:extLst>
          </p:cNvPr>
          <p:cNvCxnSpPr>
            <a:cxnSpLocks/>
          </p:cNvCxnSpPr>
          <p:nvPr/>
        </p:nvCxnSpPr>
        <p:spPr>
          <a:xfrm flipH="1" flipV="1">
            <a:off x="3888419" y="5770485"/>
            <a:ext cx="1704513" cy="54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229470B-1B95-ED79-4E2F-ACEB68063A3B}"/>
              </a:ext>
            </a:extLst>
          </p:cNvPr>
          <p:cNvSpPr txBox="1"/>
          <p:nvPr/>
        </p:nvSpPr>
        <p:spPr>
          <a:xfrm>
            <a:off x="4632727" y="6308209"/>
            <a:ext cx="30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Достъпване по индекс  с </a:t>
            </a:r>
            <a:r>
              <a:rPr lang="en-US" dirty="0"/>
              <a:t>[</a:t>
            </a:r>
            <a:r>
              <a:rPr lang="bg-BG" dirty="0"/>
              <a:t> 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55584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масиви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18" y="2141537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int.Parse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new string[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 = Console.ReadLine();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0994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масиви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79"/>
            <a:ext cx="9745832" cy="27944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arrayItems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arrayItems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Split()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65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масив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80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2147379" y="2339405"/>
            <a:ext cx="7897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61663" y="2186877"/>
            <a:ext cx="22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61663" y="4639446"/>
            <a:ext cx="23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Със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string.Join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2147379" y="4824112"/>
            <a:ext cx="7897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string.Join</a:t>
            </a:r>
            <a:r>
              <a:rPr lang="en-US" sz="2400" dirty="0">
                <a:latin typeface="Consolas" panose="020B0609020204030204" pitchFamily="49" charset="0"/>
              </a:rPr>
              <a:t>(‘,’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789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FF8B52-2127-C7BA-6000-4E50277E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Често допускана грешка!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74A821-5E69-E734-91BD-DDE056DD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369" y="4000654"/>
            <a:ext cx="10233800" cy="16033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double[]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double[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r>
              <a:rPr lang="bg-BG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sz="2400" dirty="0"/>
              <a:t>);  	</a:t>
            </a:r>
            <a:r>
              <a:rPr lang="en-US" sz="2400" dirty="0">
                <a:solidFill>
                  <a:srgbClr val="92D050"/>
                </a:solidFill>
              </a:rPr>
              <a:t>//</a:t>
            </a:r>
            <a:r>
              <a:rPr lang="en-US" sz="2400" dirty="0" err="1">
                <a:solidFill>
                  <a:srgbClr val="92D050"/>
                </a:solidFill>
              </a:rPr>
              <a:t>IndexOutOfRangeException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E34AB0B-DF14-6A19-D175-837D5E002A3D}"/>
              </a:ext>
            </a:extLst>
          </p:cNvPr>
          <p:cNvSpPr txBox="1"/>
          <p:nvPr/>
        </p:nvSpPr>
        <p:spPr>
          <a:xfrm>
            <a:off x="1215369" y="2246049"/>
            <a:ext cx="8380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Опитваме да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достъпим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елемент  на индекс, който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несъществува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17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B4D2-0AF8-4475-F61B-2DFBF3D1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94" y="252982"/>
            <a:ext cx="10515600" cy="1325563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ще научим?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BECF-A3E8-5B55-1006-22F9B8431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644" y="1559110"/>
            <a:ext cx="4366400" cy="400492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</a:p>
          <a:p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Bitwise operators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Expressions</a:t>
            </a:r>
          </a:p>
          <a:p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Nullables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by Value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by Reference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7556D-340F-C54C-8DF8-A3B794E27C58}"/>
              </a:ext>
            </a:extLst>
          </p:cNvPr>
          <p:cNvSpPr txBox="1">
            <a:spLocks/>
          </p:cNvSpPr>
          <p:nvPr/>
        </p:nvSpPr>
        <p:spPr>
          <a:xfrm>
            <a:off x="1025106" y="1578545"/>
            <a:ext cx="4366400" cy="4351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	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Associative arrays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loop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/basics/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Processing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and classes /basics/</a:t>
            </a:r>
          </a:p>
        </p:txBody>
      </p:sp>
    </p:spTree>
    <p:extLst>
      <p:ext uri="{BB962C8B-B14F-4D97-AF65-F5344CB8AC3E}">
        <p14:creationId xmlns:p14="http://schemas.microsoft.com/office/powerpoint/2010/main" val="30670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BF4D-4588-C93F-5515-8D44E2ED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са методите?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636AC-6054-B6A9-3A68-6629719C2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Методите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са наименуван блок от код, който върши някаква работа и може впоследствие да бъде извикван на много места. Декларират се клас.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CD7B0-B043-069D-63C7-B6AC0EDE26A1}"/>
              </a:ext>
            </a:extLst>
          </p:cNvPr>
          <p:cNvSpPr txBox="1"/>
          <p:nvPr/>
        </p:nvSpPr>
        <p:spPr>
          <a:xfrm>
            <a:off x="1120000" y="3882778"/>
            <a:ext cx="6029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7079E-F1C2-DD1B-A9A8-47AFA3C9A2CF}"/>
              </a:ext>
            </a:extLst>
          </p:cNvPr>
          <p:cNvSpPr txBox="1"/>
          <p:nvPr/>
        </p:nvSpPr>
        <p:spPr>
          <a:xfrm>
            <a:off x="7944930" y="3637246"/>
            <a:ext cx="246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bg-BG" sz="18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D89A3-9CA9-5C8F-AF1E-9DCF2580CC8D}"/>
              </a:ext>
            </a:extLst>
          </p:cNvPr>
          <p:cNvSpPr txBox="1"/>
          <p:nvPr/>
        </p:nvSpPr>
        <p:spPr>
          <a:xfrm>
            <a:off x="1897811" y="337850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Дефиниция на метода: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ED16E-28D8-040A-7D06-8078E3D8F960}"/>
              </a:ext>
            </a:extLst>
          </p:cNvPr>
          <p:cNvSpPr txBox="1"/>
          <p:nvPr/>
        </p:nvSpPr>
        <p:spPr>
          <a:xfrm>
            <a:off x="7733582" y="340748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метода:</a:t>
            </a:r>
          </a:p>
        </p:txBody>
      </p:sp>
    </p:spTree>
    <p:extLst>
      <p:ext uri="{BB962C8B-B14F-4D97-AF65-F5344CB8AC3E}">
        <p14:creationId xmlns:p14="http://schemas.microsoft.com/office/powerpoint/2010/main" val="150350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C4BC-A990-A0DC-C9E3-B02CBF0E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Защо използваме методи?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1CCCA-9D59-BD77-2E9A-37E83309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организацията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четимостта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Разделя големи проблеми на по-малки части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разбираемостта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Избягва се повтарянето на код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преизползваемост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</p:txBody>
      </p:sp>
    </p:spTree>
    <p:extLst>
      <p:ext uri="{BB962C8B-B14F-4D97-AF65-F5344CB8AC3E}">
        <p14:creationId xmlns:p14="http://schemas.microsoft.com/office/powerpoint/2010/main" val="11520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1BDB-1AFB-D1AA-CC58-BC8F7A6A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119CB-5E67-BAFB-95E2-337B961D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методите са методи, които не връщат никакъв резултат. Те просто изпълняват кода между къдравите скоби. Могат да приемат един или много параметри.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6A1DB-A1ED-5276-3696-E848AA0E7905}"/>
              </a:ext>
            </a:extLst>
          </p:cNvPr>
          <p:cNvSpPr txBox="1"/>
          <p:nvPr/>
        </p:nvSpPr>
        <p:spPr>
          <a:xfrm>
            <a:off x="838200" y="4031487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789DC-914A-4DA8-1A2B-8DF866B63D97}"/>
              </a:ext>
            </a:extLst>
          </p:cNvPr>
          <p:cNvSpPr txBox="1"/>
          <p:nvPr/>
        </p:nvSpPr>
        <p:spPr>
          <a:xfrm>
            <a:off x="6236900" y="3948024"/>
            <a:ext cx="57308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limit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</a:t>
            </a:r>
            <a:r>
              <a:rPr lang="en-US" sz="1800" dirty="0">
                <a:latin typeface="Consolas" panose="020B0609020204030204" pitchFamily="49" charset="0"/>
              </a:rPr>
              <a:t>limit</a:t>
            </a:r>
            <a:r>
              <a:rPr lang="nn-NO" sz="1800" dirty="0">
                <a:latin typeface="Consolas" panose="020B0609020204030204" pitchFamily="49" charset="0"/>
              </a:rPr>
              <a:t>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5C5B0-8AEA-F287-FD11-8DBFCB43648D}"/>
              </a:ext>
            </a:extLst>
          </p:cNvPr>
          <p:cNvSpPr txBox="1"/>
          <p:nvPr/>
        </p:nvSpPr>
        <p:spPr>
          <a:xfrm>
            <a:off x="1647645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без параметри: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B668B-D82A-5428-F81F-BBD62DD63B3E}"/>
              </a:ext>
            </a:extLst>
          </p:cNvPr>
          <p:cNvSpPr txBox="1"/>
          <p:nvPr/>
        </p:nvSpPr>
        <p:spPr>
          <a:xfrm>
            <a:off x="7015433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със параметър:</a:t>
            </a:r>
          </a:p>
        </p:txBody>
      </p:sp>
    </p:spTree>
    <p:extLst>
      <p:ext uri="{BB962C8B-B14F-4D97-AF65-F5344CB8AC3E}">
        <p14:creationId xmlns:p14="http://schemas.microsoft.com/office/powerpoint/2010/main" val="220133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93D2-6474-52C5-377A-6D5CBCDC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методи, използващи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129B-932B-74A8-F38C-E5CB322F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8921147" cy="436814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22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           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10;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if(</a:t>
            </a:r>
            <a:r>
              <a:rPr lang="en-US" sz="2200" dirty="0" err="1">
                <a:latin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</a:rPr>
              <a:t> == 2)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3657600" lvl="8" indent="0">
              <a:buNone/>
            </a:pP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  <a:p>
            <a:pPr marL="3200400" lvl="7" indent="0">
              <a:buNone/>
            </a:pP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539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E0ED-7B8C-B8F2-F8C7-9A9983B7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05C8-E35E-6B53-C0E5-6BD1D74E1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Освен </a:t>
            </a:r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bg-BG" dirty="0">
                <a:solidFill>
                  <a:schemeClr val="tx1"/>
                </a:solidFill>
              </a:rPr>
              <a:t>методите, съществуват и методи, които могат да връщат дадена стойност.</a:t>
            </a:r>
          </a:p>
          <a:p>
            <a:endParaRPr lang="bg-BG" dirty="0"/>
          </a:p>
          <a:p>
            <a:endParaRPr lang="bg-BG" dirty="0"/>
          </a:p>
          <a:p>
            <a:pPr lvl="1"/>
            <a:endParaRPr lang="bg-B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A8763-49F6-0C04-1D84-ACDF590615BF}"/>
              </a:ext>
            </a:extLst>
          </p:cNvPr>
          <p:cNvSpPr txBox="1"/>
          <p:nvPr/>
        </p:nvSpPr>
        <p:spPr>
          <a:xfrm>
            <a:off x="442992" y="4109849"/>
            <a:ext cx="64325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3C6E3-7EE2-7C3B-30ED-3435D44FBEE4}"/>
              </a:ext>
            </a:extLst>
          </p:cNvPr>
          <p:cNvSpPr txBox="1"/>
          <p:nvPr/>
        </p:nvSpPr>
        <p:spPr>
          <a:xfrm>
            <a:off x="1337094" y="317103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Със параметри и върната стойност: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A30F4-1118-B981-2B11-BE236507E031}"/>
              </a:ext>
            </a:extLst>
          </p:cNvPr>
          <p:cNvSpPr txBox="1"/>
          <p:nvPr/>
        </p:nvSpPr>
        <p:spPr>
          <a:xfrm>
            <a:off x="7127745" y="4109849"/>
            <a:ext cx="50642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“A”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sz="1800" dirty="0">
                <a:latin typeface="Consolas" panose="020B0609020204030204" pitchFamily="49" charset="0"/>
              </a:rPr>
              <a:t>“B”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EDD6F-FC3A-9414-BB98-CEAFD6287C91}"/>
              </a:ext>
            </a:extLst>
          </p:cNvPr>
          <p:cNvSpPr txBox="1"/>
          <p:nvPr/>
        </p:nvSpPr>
        <p:spPr>
          <a:xfrm>
            <a:off x="7837094" y="318856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Без параметри със върната стойност:</a:t>
            </a:r>
          </a:p>
        </p:txBody>
      </p:sp>
    </p:spTree>
    <p:extLst>
      <p:ext uri="{BB962C8B-B14F-4D97-AF65-F5344CB8AC3E}">
        <p14:creationId xmlns:p14="http://schemas.microsoft.com/office/powerpoint/2010/main" val="289991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02BF-DECB-FDD9-5597-446129FA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3E2C-64D0-FAA9-034C-767C24C6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4" y="2691441"/>
            <a:ext cx="10233800" cy="179474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nt</a:t>
            </a:r>
            <a:r>
              <a:rPr lang="bg-BG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resultText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096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B7B0C31-9320-4E58-8A8A-D7BFE153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структура от данни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15045B1D-AED4-407C-BC82-BF20E4E4F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948070"/>
            <a:ext cx="4773166" cy="3896140"/>
          </a:xfrm>
          <a:prstGeom prst="roundRect">
            <a:avLst>
              <a:gd name="adj" fmla="val 2028"/>
            </a:avLst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phical user interface">
            <a:extLst>
              <a:ext uri="{FF2B5EF4-FFF2-40B4-BE49-F238E27FC236}">
                <a16:creationId xmlns:a16="http://schemas.microsoft.com/office/drawing/2014/main" id="{CCB6590E-2904-2751-D3E9-40CA9CFD97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62" b="-3"/>
          <a:stretch/>
        </p:blipFill>
        <p:spPr>
          <a:xfrm>
            <a:off x="976274" y="2147659"/>
            <a:ext cx="4497018" cy="34969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1ACFBA5-C402-4177-ACB3-257C3C62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48069"/>
            <a:ext cx="5730815" cy="422889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компютърните науки структурите от данни са начин на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организация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данните в компютъра, така че те да могат да бъдат използвани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ефективно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Структурите от данни не са само за организиране на данните. Те се използват също за ефективно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ъпдейтване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съхранение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данните.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28582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108</TotalTime>
  <Words>879</Words>
  <Application>Microsoft Office PowerPoint</Application>
  <PresentationFormat>Широк екран</PresentationFormat>
  <Paragraphs>160</Paragraphs>
  <Slides>16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16</vt:i4>
      </vt:variant>
    </vt:vector>
  </HeadingPairs>
  <TitlesOfParts>
    <vt:vector size="21" baseType="lpstr">
      <vt:lpstr>Arial</vt:lpstr>
      <vt:lpstr>Cascadia Mono</vt:lpstr>
      <vt:lpstr>Consolas</vt:lpstr>
      <vt:lpstr>Corbel</vt:lpstr>
      <vt:lpstr>Depth</vt:lpstr>
      <vt:lpstr>C# Intermediate</vt:lpstr>
      <vt:lpstr>Какво ще научим?</vt:lpstr>
      <vt:lpstr>Какво са методите?</vt:lpstr>
      <vt:lpstr>Защо използваме методи?</vt:lpstr>
      <vt:lpstr>Void методи</vt:lpstr>
      <vt:lpstr>Void методи, използващи return</vt:lpstr>
      <vt:lpstr>Връщане на стойност от метод</vt:lpstr>
      <vt:lpstr>Връщане на стойност от метод /извикване на метод/</vt:lpstr>
      <vt:lpstr>Какво е структура от данни?</vt:lpstr>
      <vt:lpstr>Какво е масив?</vt:lpstr>
      <vt:lpstr>Създаване на масив</vt:lpstr>
      <vt:lpstr>Length и индексиране []</vt:lpstr>
      <vt:lpstr>Четене на масиви от конзолата /начин 1/</vt:lpstr>
      <vt:lpstr>Четене на масиви от конзолата /начин 2/</vt:lpstr>
      <vt:lpstr>Принтиране на масив</vt:lpstr>
      <vt:lpstr>Често допускана грешка!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Intermediate</dc:title>
  <dc:creator>Gerasimov, Velizar</dc:creator>
  <cp:lastModifiedBy>Velizar Gerasimov</cp:lastModifiedBy>
  <cp:revision>267</cp:revision>
  <dcterms:created xsi:type="dcterms:W3CDTF">2022-11-04T07:46:38Z</dcterms:created>
  <dcterms:modified xsi:type="dcterms:W3CDTF">2022-11-12T18:25:30Z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8ba2ad2-1b1e-4cec-9ee3-2fdbfa21151f_Enabled">
    <vt:lpwstr>true</vt:lpwstr>
  </property>
  <property fmtid="{D5CDD505-2E9C-101B-9397-08002B2CF9AE}" pid="3" name="MSIP_Label_78ba2ad2-1b1e-4cec-9ee3-2fdbfa21151f_SetDate">
    <vt:lpwstr>2022-11-04T07:48:18Z</vt:lpwstr>
  </property>
  <property fmtid="{D5CDD505-2E9C-101B-9397-08002B2CF9AE}" pid="4" name="MSIP_Label_78ba2ad2-1b1e-4cec-9ee3-2fdbfa21151f_Method">
    <vt:lpwstr>Privileged</vt:lpwstr>
  </property>
  <property fmtid="{D5CDD505-2E9C-101B-9397-08002B2CF9AE}" pid="5" name="MSIP_Label_78ba2ad2-1b1e-4cec-9ee3-2fdbfa21151f_Name">
    <vt:lpwstr>General</vt:lpwstr>
  </property>
  <property fmtid="{D5CDD505-2E9C-101B-9397-08002B2CF9AE}" pid="6" name="MSIP_Label_78ba2ad2-1b1e-4cec-9ee3-2fdbfa21151f_SiteId">
    <vt:lpwstr>8c09d8d5-1d78-4adf-9d10-a13cdacb0929</vt:lpwstr>
  </property>
  <property fmtid="{D5CDD505-2E9C-101B-9397-08002B2CF9AE}" pid="7" name="MSIP_Label_78ba2ad2-1b1e-4cec-9ee3-2fdbfa21151f_ActionId">
    <vt:lpwstr>753d045c-a831-494d-8d84-7b53b6e8b333</vt:lpwstr>
  </property>
  <property fmtid="{D5CDD505-2E9C-101B-9397-08002B2CF9AE}" pid="8" name="MSIP_Label_78ba2ad2-1b1e-4cec-9ee3-2fdbfa21151f_ContentBits">
    <vt:lpwstr>0</vt:lpwstr>
  </property>
</Properties>
</file>