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5" r:id="rId8"/>
    <p:sldId id="262" r:id="rId9"/>
    <p:sldId id="263" r:id="rId10"/>
    <p:sldId id="266" r:id="rId11"/>
    <p:sldId id="264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35DB-DAC8-46D3-A03B-66B5F82307B5}" type="datetimeFigureOut">
              <a:rPr lang="bg-BG" smtClean="0"/>
              <a:t>4.10.2023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1D0C-157C-44F8-BF96-8D2787931B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85756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35DB-DAC8-46D3-A03B-66B5F82307B5}" type="datetimeFigureOut">
              <a:rPr lang="bg-BG" smtClean="0"/>
              <a:t>4.10.2023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1D0C-157C-44F8-BF96-8D2787931B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99491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35DB-DAC8-46D3-A03B-66B5F82307B5}" type="datetimeFigureOut">
              <a:rPr lang="bg-BG" smtClean="0"/>
              <a:t>4.10.2023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1D0C-157C-44F8-BF96-8D2787931B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24806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35DB-DAC8-46D3-A03B-66B5F82307B5}" type="datetimeFigureOut">
              <a:rPr lang="bg-BG" smtClean="0"/>
              <a:t>4.10.2023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1D0C-157C-44F8-BF96-8D2787931B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57077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35DB-DAC8-46D3-A03B-66B5F82307B5}" type="datetimeFigureOut">
              <a:rPr lang="bg-BG" smtClean="0"/>
              <a:t>4.10.2023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1D0C-157C-44F8-BF96-8D2787931B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23691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35DB-DAC8-46D3-A03B-66B5F82307B5}" type="datetimeFigureOut">
              <a:rPr lang="bg-BG" smtClean="0"/>
              <a:t>4.10.2023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1D0C-157C-44F8-BF96-8D2787931B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845099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35DB-DAC8-46D3-A03B-66B5F82307B5}" type="datetimeFigureOut">
              <a:rPr lang="bg-BG" smtClean="0"/>
              <a:t>4.10.2023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1D0C-157C-44F8-BF96-8D2787931B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182813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35DB-DAC8-46D3-A03B-66B5F82307B5}" type="datetimeFigureOut">
              <a:rPr lang="bg-BG" smtClean="0"/>
              <a:t>4.10.2023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1D0C-157C-44F8-BF96-8D2787931B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8523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35DB-DAC8-46D3-A03B-66B5F82307B5}" type="datetimeFigureOut">
              <a:rPr lang="bg-BG" smtClean="0"/>
              <a:t>4.10.2023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1D0C-157C-44F8-BF96-8D2787931B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22680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35DB-DAC8-46D3-A03B-66B5F82307B5}" type="datetimeFigureOut">
              <a:rPr lang="bg-BG" smtClean="0"/>
              <a:t>4.10.2023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1D0C-157C-44F8-BF96-8D2787931B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82783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35DB-DAC8-46D3-A03B-66B5F82307B5}" type="datetimeFigureOut">
              <a:rPr lang="bg-BG" smtClean="0"/>
              <a:t>4.10.2023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1D0C-157C-44F8-BF96-8D2787931B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21520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35DB-DAC8-46D3-A03B-66B5F82307B5}" type="datetimeFigureOut">
              <a:rPr lang="bg-BG" smtClean="0"/>
              <a:t>4.10.2023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1D0C-157C-44F8-BF96-8D2787931B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16765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35DB-DAC8-46D3-A03B-66B5F82307B5}" type="datetimeFigureOut">
              <a:rPr lang="bg-BG" smtClean="0"/>
              <a:t>4.10.2023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1D0C-157C-44F8-BF96-8D2787931B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87851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35DB-DAC8-46D3-A03B-66B5F82307B5}" type="datetimeFigureOut">
              <a:rPr lang="bg-BG" smtClean="0"/>
              <a:t>4.10.2023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1D0C-157C-44F8-BF96-8D2787931B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6736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35DB-DAC8-46D3-A03B-66B5F82307B5}" type="datetimeFigureOut">
              <a:rPr lang="bg-BG" smtClean="0"/>
              <a:t>4.10.2023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1D0C-157C-44F8-BF96-8D2787931B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4075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35DB-DAC8-46D3-A03B-66B5F82307B5}" type="datetimeFigureOut">
              <a:rPr lang="bg-BG" smtClean="0"/>
              <a:t>4.10.2023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1D0C-157C-44F8-BF96-8D2787931B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12141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5CFB35DB-DAC8-46D3-A03B-66B5F82307B5}" type="datetimeFigureOut">
              <a:rPr lang="bg-BG" smtClean="0"/>
              <a:t>4.10.2023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3E71D0C-157C-44F8-BF96-8D2787931B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45656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CFB35DB-DAC8-46D3-A03B-66B5F82307B5}" type="datetimeFigureOut">
              <a:rPr lang="bg-BG" smtClean="0"/>
              <a:t>4.10.2023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3E71D0C-157C-44F8-BF96-8D2787931B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900312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226F5-4885-6B48-DCBE-465D24CE2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5552" y="661582"/>
            <a:ext cx="8676222" cy="78997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bg-BG" sz="3700" dirty="0">
                <a:latin typeface="Arial" panose="020B0604020202020204" pitchFamily="34" charset="0"/>
                <a:cs typeface="Arial" panose="020B0604020202020204" pitchFamily="34" charset="0"/>
              </a:rPr>
              <a:t>Линейни структури от данни</a:t>
            </a:r>
          </a:p>
        </p:txBody>
      </p:sp>
      <p:pic>
        <p:nvPicPr>
          <p:cNvPr id="7" name="Picture 6" descr="A diagram of a data structure&#10;&#10;Description automatically generated">
            <a:extLst>
              <a:ext uri="{FF2B5EF4-FFF2-40B4-BE49-F238E27FC236}">
                <a16:creationId xmlns:a16="http://schemas.microsoft.com/office/drawing/2014/main" id="{5228F2E6-C214-0E48-F42A-65F700BAEF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154" y="1784073"/>
            <a:ext cx="6561653" cy="428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209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FAE48-7230-6382-45AC-BC84E97A4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64973"/>
          </a:xfrm>
        </p:spPr>
        <p:txBody>
          <a:bodyPr>
            <a:normAutofit fontScale="90000"/>
          </a:bodyPr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Копиране на елементи от един масив в друг</a:t>
            </a:r>
          </a:p>
        </p:txBody>
      </p:sp>
      <p:pic>
        <p:nvPicPr>
          <p:cNvPr id="5" name="Content Placeholder 4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7007CB5E-291F-FDFF-3536-C2940DB3D3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556" y="1688757"/>
            <a:ext cx="7547814" cy="4768419"/>
          </a:xfrm>
        </p:spPr>
      </p:pic>
    </p:spTree>
    <p:extLst>
      <p:ext uri="{BB962C8B-B14F-4D97-AF65-F5344CB8AC3E}">
        <p14:creationId xmlns:p14="http://schemas.microsoft.com/office/powerpoint/2010/main" val="2543080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CCBF4-8E91-305B-F126-A270DE1B8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86249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ADT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КАТО </a:t>
            </a:r>
            <a:r>
              <a:rPr lang="bg-B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ДИНАМИЧЕН МАСИВ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D3F45-D7C1-F50B-8C4F-5FBB7E864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5553" y="1736123"/>
            <a:ext cx="9905998" cy="1692877"/>
          </a:xfrm>
        </p:spPr>
        <p:txBody>
          <a:bodyPr/>
          <a:lstStyle/>
          <a:p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може да бъде имплементиран и чрез </a:t>
            </a:r>
            <a:r>
              <a:rPr lang="bg-B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динамичен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масив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, т.е. масив, който може да променя размера си, когато се налага да се вкарат повече елементи отколкото може към момента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Елементите на масива са разположени на </a:t>
            </a:r>
            <a:r>
              <a:rPr lang="bg-B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съседни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места в </a:t>
            </a:r>
            <a:r>
              <a:rPr lang="bg-B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паметта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bg-BG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7176A33-0762-2F38-17C1-F9F180F4E3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771" y="3429000"/>
            <a:ext cx="648652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596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BECA9-2CA4-92CF-B78F-08B624D78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81455"/>
          </a:xfrm>
        </p:spPr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Базови операции с класът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C#</a:t>
            </a:r>
            <a:endParaRPr lang="bg-BG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D1EC552C-6932-8A4F-6C7B-B3314882A4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126" y="1550280"/>
            <a:ext cx="7043766" cy="4931280"/>
          </a:xfrm>
        </p:spPr>
      </p:pic>
    </p:spTree>
    <p:extLst>
      <p:ext uri="{BB962C8B-B14F-4D97-AF65-F5344CB8AC3E}">
        <p14:creationId xmlns:p14="http://schemas.microsoft.com/office/powerpoint/2010/main" val="1784943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CCBF4-8E91-305B-F126-A270DE1B8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13037"/>
            <a:ext cx="9905998" cy="1186249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ADT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КАТО </a:t>
            </a:r>
            <a:r>
              <a:rPr lang="bg-B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свързан списък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D3F45-D7C1-F50B-8C4F-5FBB7E864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5553" y="1364391"/>
            <a:ext cx="9905998" cy="1692877"/>
          </a:xfrm>
        </p:spPr>
        <p:txBody>
          <a:bodyPr/>
          <a:lstStyle/>
          <a:p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може да бъде имплементиран и чрез </a:t>
            </a:r>
            <a:r>
              <a:rPr lang="bg-B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свързан списък.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Елементите на списъка </a:t>
            </a:r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са разположени на </a:t>
            </a:r>
            <a:r>
              <a:rPr lang="bg-BG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съседни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места в </a:t>
            </a:r>
            <a:r>
              <a:rPr lang="bg-B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паметта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. Свързаните списъци могат да бъдат три вида: </a:t>
            </a:r>
            <a:r>
              <a:rPr lang="bg-B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едносвързан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bg-B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двусвързан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bg-B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цикличен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bg-BG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CF96D862-4912-9115-7852-303A4CB39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352" y="2691712"/>
            <a:ext cx="777240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741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354FA-C2FD-9CF7-9021-1BDC05F36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Представяне на свързан списък в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ПАМЕТТА</a:t>
            </a:r>
          </a:p>
        </p:txBody>
      </p:sp>
      <p:pic>
        <p:nvPicPr>
          <p:cNvPr id="5" name="Content Placeholder 4" descr="A screenshot of a memory game&#10;&#10;Description automatically generated">
            <a:extLst>
              <a:ext uri="{FF2B5EF4-FFF2-40B4-BE49-F238E27FC236}">
                <a16:creationId xmlns:a16="http://schemas.microsoft.com/office/drawing/2014/main" id="{58A78A02-8F8F-F381-8C2B-756FD5188D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131" y="2647306"/>
            <a:ext cx="5087980" cy="3819157"/>
          </a:xfrm>
        </p:spPr>
      </p:pic>
    </p:spTree>
    <p:extLst>
      <p:ext uri="{BB962C8B-B14F-4D97-AF65-F5344CB8AC3E}">
        <p14:creationId xmlns:p14="http://schemas.microsoft.com/office/powerpoint/2010/main" val="1250323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94F82-C955-3671-C427-830D6EA3C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12108"/>
          </a:xfrm>
        </p:spPr>
        <p:txBody>
          <a:bodyPr/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Линейни структури от данни - дефиниция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6E4B8-8EA8-7CD9-6B70-1B450B6FA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37038"/>
            <a:ext cx="9905998" cy="190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Линейните структури от данни </a:t>
            </a:r>
            <a:r>
              <a:rPr lang="bg-BG" sz="2400" dirty="0">
                <a:latin typeface="Arial" panose="020B0604020202020204" pitchFamily="34" charset="0"/>
                <a:cs typeface="Arial" panose="020B0604020202020204" pitchFamily="34" charset="0"/>
              </a:rPr>
              <a:t>са структури от данни, които позволяват елементите в тях да бъдат подредени </a:t>
            </a:r>
            <a:r>
              <a:rPr lang="bg-BG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последователно</a:t>
            </a:r>
            <a:r>
              <a:rPr lang="bg-BG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bg-BG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линейно</a:t>
            </a:r>
            <a:r>
              <a:rPr lang="bg-BG" sz="2400" dirty="0">
                <a:latin typeface="Arial" panose="020B0604020202020204" pitchFamily="34" charset="0"/>
                <a:cs typeface="Arial" panose="020B0604020202020204" pitchFamily="34" charset="0"/>
              </a:rPr>
              <a:t>). Всеки елемент в колекцията има по един </a:t>
            </a:r>
            <a:r>
              <a:rPr lang="bg-BG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предишен</a:t>
            </a:r>
            <a:r>
              <a:rPr lang="bg-BG" sz="2400" dirty="0">
                <a:latin typeface="Arial" panose="020B0604020202020204" pitchFamily="34" charset="0"/>
                <a:cs typeface="Arial" panose="020B0604020202020204" pitchFamily="34" charset="0"/>
              </a:rPr>
              <a:t> и един </a:t>
            </a:r>
            <a:r>
              <a:rPr lang="bg-BG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следващ</a:t>
            </a:r>
            <a:r>
              <a:rPr lang="bg-BG" sz="2400" dirty="0">
                <a:latin typeface="Arial" panose="020B0604020202020204" pitchFamily="34" charset="0"/>
                <a:cs typeface="Arial" panose="020B0604020202020204" pitchFamily="34" charset="0"/>
              </a:rPr>
              <a:t> такъв, с изключение на първият и последният.</a:t>
            </a:r>
          </a:p>
        </p:txBody>
      </p:sp>
      <p:pic>
        <p:nvPicPr>
          <p:cNvPr id="5" name="Picture 4" descr="A black background with a black rectangle with white and green squares&#10;&#10;Description automatically generated with medium confidence">
            <a:extLst>
              <a:ext uri="{FF2B5EF4-FFF2-40B4-BE49-F238E27FC236}">
                <a16:creationId xmlns:a16="http://schemas.microsoft.com/office/drawing/2014/main" id="{3EAF2DC0-BAB5-B2A1-9837-6AC9AFC012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08" y="4896758"/>
            <a:ext cx="5387547" cy="13516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7BBDF0-70C6-F2CA-AE77-2D5294B1BF98}"/>
              </a:ext>
            </a:extLst>
          </p:cNvPr>
          <p:cNvSpPr txBox="1"/>
          <p:nvPr/>
        </p:nvSpPr>
        <p:spPr>
          <a:xfrm>
            <a:off x="1252151" y="4876846"/>
            <a:ext cx="137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78FE2E-C10A-9B7C-4E4F-65E5D1FE8F8B}"/>
              </a:ext>
            </a:extLst>
          </p:cNvPr>
          <p:cNvSpPr txBox="1"/>
          <p:nvPr/>
        </p:nvSpPr>
        <p:spPr>
          <a:xfrm>
            <a:off x="4063058" y="4332804"/>
            <a:ext cx="137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Linked List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4B8552BC-FBC3-C340-FECE-64EF85E43A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947" y="4042464"/>
            <a:ext cx="1945032" cy="2581275"/>
          </a:xfrm>
          <a:prstGeom prst="rect">
            <a:avLst/>
          </a:prstGeom>
        </p:spPr>
      </p:pic>
      <p:pic>
        <p:nvPicPr>
          <p:cNvPr id="10" name="Picture 9" descr="A number on a yellow rectangular surface&#10;&#10;Description automatically generated with medium confidence">
            <a:extLst>
              <a:ext uri="{FF2B5EF4-FFF2-40B4-BE49-F238E27FC236}">
                <a16:creationId xmlns:a16="http://schemas.microsoft.com/office/drawing/2014/main" id="{75D0E445-42E4-8E7C-3941-80B01BA9E4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408" y="4994965"/>
            <a:ext cx="4010025" cy="6762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1732C2-E87F-6E1D-0750-AEFEDB92894A}"/>
              </a:ext>
            </a:extLst>
          </p:cNvPr>
          <p:cNvSpPr txBox="1"/>
          <p:nvPr/>
        </p:nvSpPr>
        <p:spPr>
          <a:xfrm>
            <a:off x="6871260" y="3707585"/>
            <a:ext cx="137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579BC0-939D-EA70-6185-97106637D41C}"/>
              </a:ext>
            </a:extLst>
          </p:cNvPr>
          <p:cNvSpPr txBox="1"/>
          <p:nvPr/>
        </p:nvSpPr>
        <p:spPr>
          <a:xfrm>
            <a:off x="9671692" y="4654126"/>
            <a:ext cx="137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Queue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675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093EF-F9CC-1C53-1994-326CC46AE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ABSTRACT DATA TYPE</a:t>
            </a:r>
            <a:endParaRPr lang="bg-BG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44ED2-168C-01AF-AEF0-3C78A6AB5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Най-общо казано </a:t>
            </a:r>
            <a:r>
              <a:rPr lang="bg-BG" sz="28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абстрактният тип данни(АДТ) 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ни дава </a:t>
            </a:r>
            <a:r>
              <a:rPr lang="bg-BG" sz="28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абстракция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 върху определена структура от данни, т.е. определя </a:t>
            </a:r>
            <a:r>
              <a:rPr lang="bg-BG" sz="28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операциите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bg-BG" sz="28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свойствата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, които ще има структурата, без да се интересува от самата имплементация. Това позволява един абстрактен тип данни да има </a:t>
            </a:r>
            <a:r>
              <a:rPr lang="bg-BG" sz="28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различни имплементации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0870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16A9D-9170-6EE4-8D4B-46D6D0AE9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321" y="2084173"/>
            <a:ext cx="3957811" cy="2296297"/>
          </a:xfrm>
        </p:spPr>
        <p:txBody>
          <a:bodyPr>
            <a:noAutofit/>
          </a:bodyPr>
          <a:lstStyle/>
          <a:p>
            <a:r>
              <a:rPr lang="bg-BG" sz="3600" dirty="0">
                <a:latin typeface="Arial" panose="020B0604020202020204" pitchFamily="34" charset="0"/>
                <a:cs typeface="Arial" panose="020B0604020202020204" pitchFamily="34" charset="0"/>
              </a:rPr>
              <a:t>Видове </a:t>
            </a:r>
            <a:r>
              <a:rPr lang="bg-BG" sz="3600" dirty="0" err="1">
                <a:latin typeface="Arial" panose="020B0604020202020204" pitchFamily="34" charset="0"/>
                <a:cs typeface="Arial" panose="020B0604020202020204" pitchFamily="34" charset="0"/>
              </a:rPr>
              <a:t>аБСТРАктни</a:t>
            </a:r>
            <a:r>
              <a:rPr lang="bg-BG" sz="3600" dirty="0">
                <a:latin typeface="Arial" panose="020B0604020202020204" pitchFamily="34" charset="0"/>
                <a:cs typeface="Arial" panose="020B0604020202020204" pitchFamily="34" charset="0"/>
              </a:rPr>
              <a:t> структури  от данни</a:t>
            </a:r>
          </a:p>
        </p:txBody>
      </p:sp>
      <p:pic>
        <p:nvPicPr>
          <p:cNvPr id="6" name="Content Placeholder 5" descr="A diagram of a data type&#10;&#10;Description automatically generated">
            <a:extLst>
              <a:ext uri="{FF2B5EF4-FFF2-40B4-BE49-F238E27FC236}">
                <a16:creationId xmlns:a16="http://schemas.microsoft.com/office/drawing/2014/main" id="{AF7CB550-0D37-0041-3438-301C4E08CF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600" y="1957387"/>
            <a:ext cx="4010025" cy="2486025"/>
          </a:xfrm>
        </p:spPr>
      </p:pic>
    </p:spTree>
    <p:extLst>
      <p:ext uri="{BB962C8B-B14F-4D97-AF65-F5344CB8AC3E}">
        <p14:creationId xmlns:p14="http://schemas.microsoft.com/office/powerpoint/2010/main" val="2181239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4530B-B2AA-EC20-8DED-068C3CA3B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708454"/>
            <a:ext cx="3643674" cy="972065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List</a:t>
            </a:r>
            <a:endParaRPr lang="bg-BG" sz="28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976484F-CB0A-CA5D-EECA-72CAD0A88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1548714"/>
            <a:ext cx="3643674" cy="433456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bg-BG" sz="1800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bg-BG" sz="18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1800" dirty="0">
                <a:latin typeface="Arial" panose="020B0604020202020204" pitchFamily="34" charset="0"/>
                <a:cs typeface="Arial" panose="020B0604020202020204" pitchFamily="34" charset="0"/>
              </a:rPr>
              <a:t>е колекция от елементи от един и същи тип.</a:t>
            </a:r>
            <a:endParaRPr lang="en-US" sz="1800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kato</a:t>
            </a:r>
            <a:r>
              <a:rPr lang="en-US" sz="18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ADT </a:t>
            </a:r>
            <a:r>
              <a:rPr lang="bg-BG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може да бъде </a:t>
            </a:r>
            <a:r>
              <a:rPr lang="bg-BG" sz="1800" dirty="0">
                <a:latin typeface="Arial" panose="020B0604020202020204" pitchFamily="34" charset="0"/>
                <a:cs typeface="Arial" panose="020B0604020202020204" pitchFamily="34" charset="0"/>
              </a:rPr>
              <a:t>имплементиран по много начини.</a:t>
            </a:r>
          </a:p>
          <a:p>
            <a:r>
              <a:rPr lang="bg-BG" sz="1800" dirty="0">
                <a:latin typeface="Arial" panose="020B0604020202020204" pitchFamily="34" charset="0"/>
                <a:cs typeface="Arial" panose="020B0604020202020204" pitchFamily="34" charset="0"/>
              </a:rPr>
              <a:t>Възможно е да бъде имплементиран със </a:t>
            </a:r>
            <a:r>
              <a:rPr lang="bg-BG" sz="18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статичен</a:t>
            </a:r>
            <a:r>
              <a:rPr lang="bg-BG" sz="1800" dirty="0">
                <a:latin typeface="Arial" panose="020B0604020202020204" pitchFamily="34" charset="0"/>
                <a:cs typeface="Arial" panose="020B0604020202020204" pitchFamily="34" charset="0"/>
              </a:rPr>
              <a:t> масив, </a:t>
            </a:r>
            <a:r>
              <a:rPr lang="bg-BG" sz="18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динамичен</a:t>
            </a:r>
            <a:r>
              <a:rPr lang="bg-BG" sz="18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resizable</a:t>
            </a:r>
            <a:r>
              <a:rPr lang="bg-BG" sz="1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1800" dirty="0">
                <a:latin typeface="Arial" panose="020B0604020202020204" pitchFamily="34" charset="0"/>
                <a:cs typeface="Arial" panose="020B0604020202020204" pitchFamily="34" charset="0"/>
              </a:rPr>
              <a:t>масив или </a:t>
            </a:r>
            <a:r>
              <a:rPr lang="bg-BG" sz="18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свързан списък </a:t>
            </a:r>
            <a:r>
              <a:rPr lang="bg-BG" sz="1800" dirty="0">
                <a:latin typeface="Arial" panose="020B0604020202020204" pitchFamily="34" charset="0"/>
                <a:cs typeface="Arial" panose="020B0604020202020204" pitchFamily="34" charset="0"/>
              </a:rPr>
              <a:t>(единичен, двоен).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57C94F5F-40BE-8854-B174-23EBB8CD8C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994" y="848158"/>
            <a:ext cx="6916633" cy="4841642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4207801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04E42-E70C-1364-BCF7-9C0DFBEE7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ADT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KATO </a:t>
            </a:r>
            <a:r>
              <a:rPr lang="bg-B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СТАТИЧЕН МАСИВ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8E59B-B26E-3B7F-CA1B-C9F4D3173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9035" y="2238633"/>
            <a:ext cx="9905998" cy="1361304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може да бъде имплементиран чрез </a:t>
            </a:r>
            <a:r>
              <a:rPr lang="bg-B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статичен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масив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, т.е. масив, който има </a:t>
            </a:r>
            <a:r>
              <a:rPr lang="bg-B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фиксиран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размер, зададен в момента на инициализирането му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Елементите на масива са разположени на </a:t>
            </a:r>
            <a:r>
              <a:rPr lang="bg-B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съседни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места в </a:t>
            </a:r>
            <a:r>
              <a:rPr lang="bg-B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паметта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5" name="Picture 4" descr="A screenshot of a cellphone&#10;&#10;Description automatically generated">
            <a:extLst>
              <a:ext uri="{FF2B5EF4-FFF2-40B4-BE49-F238E27FC236}">
                <a16:creationId xmlns:a16="http://schemas.microsoft.com/office/drawing/2014/main" id="{69FF2827-B786-AD71-2DC0-8FB7B19CDF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708" y="3917349"/>
            <a:ext cx="6312652" cy="178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321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7435F-264A-EB1B-BFEA-F2DCC5222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Инициализиране на статичен масив</a:t>
            </a:r>
          </a:p>
        </p:txBody>
      </p:sp>
      <p:pic>
        <p:nvPicPr>
          <p:cNvPr id="9" name="Content Placeholder 8" descr="A screen shot of a computer&#10;&#10;Description automatically generated">
            <a:extLst>
              <a:ext uri="{FF2B5EF4-FFF2-40B4-BE49-F238E27FC236}">
                <a16:creationId xmlns:a16="http://schemas.microsoft.com/office/drawing/2014/main" id="{E791FB50-4EA5-5479-79A3-B9714F0223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78" y="2514600"/>
            <a:ext cx="10133317" cy="3002540"/>
          </a:xfrm>
        </p:spPr>
      </p:pic>
    </p:spTree>
    <p:extLst>
      <p:ext uri="{BB962C8B-B14F-4D97-AF65-F5344CB8AC3E}">
        <p14:creationId xmlns:p14="http://schemas.microsoft.com/office/powerpoint/2010/main" val="3212836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1F10B-DC20-D69C-D27C-F1021970F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0426" y="186381"/>
            <a:ext cx="6408373" cy="13757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 err="1"/>
              <a:t>Представяне</a:t>
            </a:r>
            <a:r>
              <a:rPr lang="en-US" dirty="0"/>
              <a:t> в </a:t>
            </a:r>
            <a:r>
              <a:rPr lang="en-US" dirty="0">
                <a:solidFill>
                  <a:srgbClr val="92D050"/>
                </a:solidFill>
              </a:rPr>
              <a:t>RAM</a:t>
            </a:r>
            <a:r>
              <a:rPr lang="en-US" dirty="0"/>
              <a:t> ПАМЕТТА</a:t>
            </a:r>
          </a:p>
        </p:txBody>
      </p:sp>
      <p:pic>
        <p:nvPicPr>
          <p:cNvPr id="5" name="Content Placeholder 4" descr="A screenshot of a memory game&#10;&#10;Description automatically generated">
            <a:extLst>
              <a:ext uri="{FF2B5EF4-FFF2-40B4-BE49-F238E27FC236}">
                <a16:creationId xmlns:a16="http://schemas.microsoft.com/office/drawing/2014/main" id="{BB6A7702-E995-3AD4-34A1-4719F97526F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46" y="1622603"/>
            <a:ext cx="5022554" cy="3612794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7F835F-CA6C-ACD9-F1E5-DCCE9D0402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84076" y="2068799"/>
            <a:ext cx="5122606" cy="32162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ЕДНО ОТ КЛЮЧОВИТЕ ПРЕДИМСТВА НА МАСИВА ПРЕД НЯКОИ ДРУГИ СТРУКТУРИ ОТ ДАННИ Е </a:t>
            </a:r>
            <a:r>
              <a:rPr lang="bg-B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ДОСТЪПА ДО ЕЛЕМЕНТ ПО ИНДЕКС.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НЯМА ЗНАЧЕНИЕ ДАЛИ ДОСТЪПВАМЕ ПЪРВИЯ, СРЕДНИЯ ИЛИ ПОСЛЕДНИЯТ ЕЛЕМЕНТ В ПАМЕТТА. ДОСТЪПА Е С ТАКА НАРЕЧЕНАТА – </a:t>
            </a:r>
            <a:r>
              <a:rPr lang="bg-B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КОНСТАНТНА СЛОЖНОСТ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  <a:r>
              <a:rPr lang="bg-BG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75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9D068-3AE1-0A3E-ABC9-22CD7E836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370" y="881448"/>
            <a:ext cx="9905998" cy="733168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List (static) -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ограничения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6604F-467A-72C7-63F5-DEF559347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510" y="2133600"/>
            <a:ext cx="9905998" cy="3443416"/>
          </a:xfrm>
        </p:spPr>
        <p:txBody>
          <a:bodyPr/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Както беше подчертано, абстрактният лист имплементиран чрез </a:t>
            </a:r>
            <a:r>
              <a:rPr lang="bg-B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статичен масив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има </a:t>
            </a:r>
            <a:r>
              <a:rPr lang="bg-B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фиксиран размер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, който се задава при инициализирането му и след това </a:t>
            </a:r>
            <a:r>
              <a:rPr lang="bg-B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 може да се променя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Добавянето на елемент извън рамките на големината на масива реално е </a:t>
            </a:r>
            <a:r>
              <a:rPr lang="bg-B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невъзможно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, но все пак може да се направи като се задели </a:t>
            </a:r>
            <a:r>
              <a:rPr lang="bg-B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нова памет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за по-голям масив, в който да се преместят елементите.</a:t>
            </a:r>
          </a:p>
          <a:p>
            <a:r>
              <a:rPr lang="bg-B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Статичният масив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НЯМА собствени методи за добавяне, вмъкване, триене и т.н. на елемент. </a:t>
            </a:r>
          </a:p>
        </p:txBody>
      </p:sp>
    </p:spTree>
    <p:extLst>
      <p:ext uri="{BB962C8B-B14F-4D97-AF65-F5344CB8AC3E}">
        <p14:creationId xmlns:p14="http://schemas.microsoft.com/office/powerpoint/2010/main" val="21286841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Metadata/LabelInfo.xml><?xml version="1.0" encoding="utf-8"?>
<clbl:labelList xmlns:clbl="http://schemas.microsoft.com/office/2020/mipLabelMetadata">
  <clbl:label id="{78ba2ad2-1b1e-4cec-9ee3-2fdbfa21151f}" enabled="1" method="Privileged" siteId="{8c09d8d5-1d78-4adf-9d10-a13cdacb0929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0</TotalTime>
  <Words>467</Words>
  <Application>Microsoft Office PowerPoint</Application>
  <PresentationFormat>Widescreen</PresentationFormat>
  <Paragraphs>32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Century Gothic</vt:lpstr>
      <vt:lpstr>Mesh</vt:lpstr>
      <vt:lpstr>Линейни структури от данни</vt:lpstr>
      <vt:lpstr>Линейни структури от данни - дефиниция</vt:lpstr>
      <vt:lpstr>ABSTRACT DATA TYPE</vt:lpstr>
      <vt:lpstr>Видове аБСТРАктни структури  от данни</vt:lpstr>
      <vt:lpstr>List</vt:lpstr>
      <vt:lpstr>List ADT (static) KATO СТАТИЧЕН МАСИВ </vt:lpstr>
      <vt:lpstr>Инициализиране на статичен масив</vt:lpstr>
      <vt:lpstr>Представяне в RAM ПАМЕТТА</vt:lpstr>
      <vt:lpstr>List (static) - ограничения</vt:lpstr>
      <vt:lpstr>Копиране на елементи от един масив в друг</vt:lpstr>
      <vt:lpstr>LIST ADT КАТО ДИНАМИЧЕН МАСИВ</vt:lpstr>
      <vt:lpstr>Базови операции с класът List в C#</vt:lpstr>
      <vt:lpstr>LIST ADT КАТО свързан списък</vt:lpstr>
      <vt:lpstr>Представяне на свързан списък в ram ПАМЕТТА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Линейни структури от данни</dc:title>
  <dc:creator>Gerasimov, Velizar</dc:creator>
  <cp:lastModifiedBy>Gerasimov, Velizar</cp:lastModifiedBy>
  <cp:revision>94</cp:revision>
  <dcterms:created xsi:type="dcterms:W3CDTF">2023-09-28T15:54:23Z</dcterms:created>
  <dcterms:modified xsi:type="dcterms:W3CDTF">2023-10-04T19:38:32Z</dcterms:modified>
</cp:coreProperties>
</file>