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60"/>
  </p:notesMasterIdLst>
  <p:sldIdLst>
    <p:sldId id="256" r:id="rId2"/>
    <p:sldId id="295" r:id="rId3"/>
    <p:sldId id="284" r:id="rId4"/>
    <p:sldId id="300" r:id="rId5"/>
    <p:sldId id="297" r:id="rId6"/>
    <p:sldId id="298" r:id="rId7"/>
    <p:sldId id="299" r:id="rId8"/>
    <p:sldId id="258" r:id="rId9"/>
    <p:sldId id="267" r:id="rId10"/>
    <p:sldId id="285" r:id="rId11"/>
    <p:sldId id="301" r:id="rId12"/>
    <p:sldId id="296" r:id="rId13"/>
    <p:sldId id="262" r:id="rId14"/>
    <p:sldId id="293" r:id="rId15"/>
    <p:sldId id="302" r:id="rId16"/>
    <p:sldId id="287" r:id="rId17"/>
    <p:sldId id="283" r:id="rId18"/>
    <p:sldId id="261" r:id="rId19"/>
    <p:sldId id="266" r:id="rId20"/>
    <p:sldId id="269" r:id="rId21"/>
    <p:sldId id="303" r:id="rId22"/>
    <p:sldId id="288" r:id="rId23"/>
    <p:sldId id="289" r:id="rId24"/>
    <p:sldId id="290" r:id="rId25"/>
    <p:sldId id="291" r:id="rId26"/>
    <p:sldId id="292" r:id="rId27"/>
    <p:sldId id="281" r:id="rId28"/>
    <p:sldId id="304" r:id="rId29"/>
    <p:sldId id="305" r:id="rId30"/>
    <p:sldId id="268" r:id="rId31"/>
    <p:sldId id="306" r:id="rId32"/>
    <p:sldId id="279" r:id="rId33"/>
    <p:sldId id="280" r:id="rId34"/>
    <p:sldId id="307" r:id="rId35"/>
    <p:sldId id="308" r:id="rId36"/>
    <p:sldId id="278" r:id="rId37"/>
    <p:sldId id="309" r:id="rId38"/>
    <p:sldId id="310" r:id="rId39"/>
    <p:sldId id="270" r:id="rId40"/>
    <p:sldId id="311" r:id="rId41"/>
    <p:sldId id="271" r:id="rId42"/>
    <p:sldId id="312" r:id="rId43"/>
    <p:sldId id="313" r:id="rId44"/>
    <p:sldId id="272" r:id="rId45"/>
    <p:sldId id="273" r:id="rId46"/>
    <p:sldId id="276" r:id="rId47"/>
    <p:sldId id="277" r:id="rId48"/>
    <p:sldId id="275" r:id="rId49"/>
    <p:sldId id="274" r:id="rId50"/>
    <p:sldId id="282" r:id="rId51"/>
    <p:sldId id="294" r:id="rId52"/>
    <p:sldId id="314" r:id="rId53"/>
    <p:sldId id="315" r:id="rId54"/>
    <p:sldId id="316" r:id="rId55"/>
    <p:sldId id="317" r:id="rId56"/>
    <p:sldId id="318" r:id="rId57"/>
    <p:sldId id="319" r:id="rId58"/>
    <p:sldId id="320"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94660"/>
  </p:normalViewPr>
  <p:slideViewPr>
    <p:cSldViewPr snapToGrid="0">
      <p:cViewPr varScale="1">
        <p:scale>
          <a:sx n="89" d="100"/>
          <a:sy n="89" d="100"/>
        </p:scale>
        <p:origin x="32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E3771-71AF-4AE2-9E86-BE935DBF2B0E}"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48ACA-3A5E-4529-A083-72FC92DB8FBE}" type="slidenum">
              <a:rPr lang="en-US" smtClean="0"/>
              <a:t>‹#›</a:t>
            </a:fld>
            <a:endParaRPr lang="en-US"/>
          </a:p>
        </p:txBody>
      </p:sp>
    </p:spTree>
    <p:extLst>
      <p:ext uri="{BB962C8B-B14F-4D97-AF65-F5344CB8AC3E}">
        <p14:creationId xmlns:p14="http://schemas.microsoft.com/office/powerpoint/2010/main" val="3611691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0A3DACC-474D-44ED-8DF0-6B6BA2CE3243}" type="datetimeFigureOut">
              <a:rPr lang="en-US" smtClean="0"/>
              <a:t>11/8/2022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167021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A3DACC-474D-44ED-8DF0-6B6BA2CE3243}"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497303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0A3DACC-474D-44ED-8DF0-6B6BA2CE324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068613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0A3DACC-474D-44ED-8DF0-6B6BA2CE324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78901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A3DACC-474D-44ED-8DF0-6B6BA2CE324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082213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A3DACC-474D-44ED-8DF0-6B6BA2CE3243}"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3032920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A3DACC-474D-44ED-8DF0-6B6BA2CE3243}" type="datetimeFigureOut">
              <a:rPr lang="en-US" smtClean="0"/>
              <a:t>11/8/2022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490277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0A3DACC-474D-44ED-8DF0-6B6BA2CE324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036090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0A3DACC-474D-44ED-8DF0-6B6BA2CE324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116185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A3DACC-474D-44ED-8DF0-6B6BA2CE324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559083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A3DACC-474D-44ED-8DF0-6B6BA2CE324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34882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A3DACC-474D-44ED-8DF0-6B6BA2CE3243}"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300389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A3DACC-474D-44ED-8DF0-6B6BA2CE3243}"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38196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A3DACC-474D-44ED-8DF0-6B6BA2CE3243}" type="datetimeFigureOut">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4208185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3DACC-474D-44ED-8DF0-6B6BA2CE3243}" type="datetimeFigureOut">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21763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A3DACC-474D-44ED-8DF0-6B6BA2CE3243}"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184978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A3DACC-474D-44ED-8DF0-6B6BA2CE3243}"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823181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0A3DACC-474D-44ED-8DF0-6B6BA2CE3243}" type="datetimeFigureOut">
              <a:rPr lang="en-US" smtClean="0"/>
              <a:t>11/8/2022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3CA4EFD-9474-48B3-816E-6ADA5F482D8B}" type="slidenum">
              <a:rPr lang="en-US" smtClean="0"/>
              <a:t>‹#›</a:t>
            </a:fld>
            <a:endParaRPr lang="en-US"/>
          </a:p>
        </p:txBody>
      </p:sp>
    </p:spTree>
    <p:extLst>
      <p:ext uri="{BB962C8B-B14F-4D97-AF65-F5344CB8AC3E}">
        <p14:creationId xmlns:p14="http://schemas.microsoft.com/office/powerpoint/2010/main" val="395897329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jp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82351"/>
            <a:ext cx="8825658" cy="1017144"/>
          </a:xfrm>
        </p:spPr>
        <p:txBody>
          <a:bodyPr/>
          <a:lstStyle/>
          <a:p>
            <a:pPr algn="ctr"/>
            <a:r>
              <a:rPr lang="en-US" dirty="0">
                <a:solidFill>
                  <a:schemeClr val="bg1"/>
                </a:solidFill>
                <a:latin typeface="Arial" panose="020B0604020202020204" pitchFamily="34" charset="0"/>
                <a:cs typeface="Arial" panose="020B0604020202020204" pitchFamily="34" charset="0"/>
              </a:rPr>
              <a:t>C# Basics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2001" y="2215740"/>
            <a:ext cx="6403422" cy="320534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3639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bg-BG" dirty="0">
                <a:solidFill>
                  <a:srgbClr val="FFFF00"/>
                </a:solidFill>
                <a:latin typeface="Arial" panose="020B0604020202020204" pitchFamily="34" charset="0"/>
                <a:cs typeface="Arial" panose="020B0604020202020204" pitchFamily="34" charset="0"/>
              </a:rPr>
              <a:t>компилаторът в </a:t>
            </a:r>
            <a:r>
              <a:rPr lang="en-US" dirty="0">
                <a:solidFill>
                  <a:srgbClr val="FFFF00"/>
                </a:solidFill>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1546839" y="2603499"/>
            <a:ext cx="8825659" cy="4021235"/>
          </a:xfrm>
        </p:spPr>
        <p:txBody>
          <a:bodyPr/>
          <a:lstStyle/>
          <a:p>
            <a:r>
              <a:rPr lang="bg-BG" b="1" dirty="0">
                <a:latin typeface="Arial" panose="020B0604020202020204" pitchFamily="34" charset="0"/>
                <a:cs typeface="Arial" panose="020B0604020202020204" pitchFamily="34" charset="0"/>
              </a:rPr>
              <a:t>Компилаторът</a:t>
            </a:r>
            <a:r>
              <a:rPr lang="bg-BG" dirty="0">
                <a:latin typeface="Arial" panose="020B0604020202020204" pitchFamily="34" charset="0"/>
                <a:cs typeface="Arial" panose="020B0604020202020204" pitchFamily="34" charset="0"/>
              </a:rPr>
              <a:t> </a:t>
            </a:r>
            <a:r>
              <a:rPr lang="bg-BG" b="1" dirty="0">
                <a:latin typeface="Arial" panose="020B0604020202020204" pitchFamily="34" charset="0"/>
                <a:cs typeface="Arial" panose="020B0604020202020204" pitchFamily="34" charset="0"/>
              </a:rPr>
              <a:t>в </a:t>
            </a:r>
            <a:r>
              <a:rPr lang="en-US" b="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за разлика от нормалния компилатор, транслира нашият програмен код в </a:t>
            </a:r>
            <a:r>
              <a:rPr lang="en-US" b="1" dirty="0">
                <a:latin typeface="Arial" panose="020B0604020202020204" pitchFamily="34" charset="0"/>
                <a:cs typeface="Arial" panose="020B0604020202020204" pitchFamily="34" charset="0"/>
              </a:rPr>
              <a:t>intermediate language</a:t>
            </a:r>
            <a:r>
              <a:rPr lang="bg-BG"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IL </a:t>
            </a:r>
            <a:r>
              <a:rPr lang="en-US" dirty="0">
                <a:latin typeface="Arial" panose="020B0604020202020204" pitchFamily="34" charset="0"/>
                <a:cs typeface="Arial" panose="020B0604020202020204" pitchFamily="34" charset="0"/>
              </a:rPr>
              <a:t>(</a:t>
            </a:r>
            <a:r>
              <a:rPr lang="bg-BG" dirty="0">
                <a:latin typeface="Arial" panose="020B0604020202020204" pitchFamily="34" charset="0"/>
                <a:cs typeface="Arial" panose="020B0604020202020204" pitchFamily="34" charset="0"/>
              </a:rPr>
              <a:t>или междинен код/език</a:t>
            </a:r>
            <a:r>
              <a:rPr lang="en-US" dirty="0">
                <a:latin typeface="Arial" panose="020B0604020202020204" pitchFamily="34" charset="0"/>
                <a:cs typeface="Arial" panose="020B0604020202020204" pitchFamily="34" charset="0"/>
              </a:rPr>
              <a:t>)</a:t>
            </a:r>
            <a:r>
              <a:rPr lang="bg-BG" dirty="0">
                <a:latin typeface="Arial" panose="020B0604020202020204" pitchFamily="34" charset="0"/>
                <a:cs typeface="Arial" panose="020B0604020202020204" pitchFamily="34" charset="0"/>
              </a:rPr>
              <a:t>. След което </a:t>
            </a:r>
            <a:r>
              <a:rPr lang="en-US" b="1" dirty="0">
                <a:latin typeface="Arial" panose="020B0604020202020204" pitchFamily="34" charset="0"/>
                <a:cs typeface="Arial" panose="020B0604020202020204" pitchFamily="34" charset="0"/>
              </a:rPr>
              <a:t>JIT </a:t>
            </a:r>
            <a:r>
              <a:rPr lang="bg-BG" b="1" dirty="0">
                <a:latin typeface="Arial" panose="020B0604020202020204" pitchFamily="34" charset="0"/>
                <a:cs typeface="Arial" panose="020B0604020202020204" pitchFamily="34" charset="0"/>
              </a:rPr>
              <a:t>компилатор </a:t>
            </a:r>
            <a:r>
              <a:rPr lang="bg-BG"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Just-In-Time</a:t>
            </a:r>
            <a:r>
              <a:rPr lang="bg-BG"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компилира нашият междинен код до машинен за съответната </a:t>
            </a:r>
            <a:r>
              <a:rPr lang="bg-BG" dirty="0" err="1">
                <a:latin typeface="Arial" panose="020B0604020202020204" pitchFamily="34" charset="0"/>
                <a:cs typeface="Arial" panose="020B0604020202020204" pitchFamily="34" charset="0"/>
              </a:rPr>
              <a:t>процесорна</a:t>
            </a:r>
            <a:r>
              <a:rPr lang="bg-BG" dirty="0">
                <a:latin typeface="Arial" panose="020B0604020202020204" pitchFamily="34" charset="0"/>
                <a:cs typeface="Arial" panose="020B0604020202020204" pitchFamily="34" charset="0"/>
              </a:rPr>
              <a:t> архитектура.</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842" y="3948209"/>
            <a:ext cx="8010525" cy="2676525"/>
          </a:xfrm>
          <a:prstGeom prst="rect">
            <a:avLst/>
          </a:prstGeom>
        </p:spPr>
      </p:pic>
    </p:spTree>
    <p:extLst>
      <p:ext uri="{BB962C8B-B14F-4D97-AF65-F5344CB8AC3E}">
        <p14:creationId xmlns:p14="http://schemas.microsoft.com/office/powerpoint/2010/main" val="8009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0F9-048D-A28B-1DE9-0A113B73F2A4}"/>
              </a:ext>
            </a:extLst>
          </p:cNvPr>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Compile-time </a:t>
            </a:r>
            <a:r>
              <a:rPr lang="bg-BG" dirty="0">
                <a:latin typeface="Arial" panose="020B0604020202020204" pitchFamily="34" charset="0"/>
                <a:cs typeface="Arial" panose="020B0604020202020204" pitchFamily="34" charset="0"/>
              </a:rPr>
              <a:t>срещу </a:t>
            </a:r>
            <a:r>
              <a:rPr lang="en-US" dirty="0">
                <a:solidFill>
                  <a:srgbClr val="FFFF00"/>
                </a:solidFill>
                <a:latin typeface="Arial" panose="020B0604020202020204" pitchFamily="34" charset="0"/>
                <a:cs typeface="Arial" panose="020B0604020202020204" pitchFamily="34" charset="0"/>
              </a:rPr>
              <a:t>Runtime</a:t>
            </a:r>
            <a:endParaRPr lang="bg-BG" dirty="0">
              <a:solidFill>
                <a:srgbClr val="FFFF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FE94B78-D25C-31FE-E32E-82F2FDA00576}"/>
              </a:ext>
            </a:extLst>
          </p:cNvPr>
          <p:cNvSpPr>
            <a:spLocks noGrp="1"/>
          </p:cNvSpPr>
          <p:nvPr>
            <p:ph sz="half" idx="1"/>
          </p:nvPr>
        </p:nvSpPr>
        <p:spPr>
          <a:xfrm>
            <a:off x="1154954" y="2603500"/>
            <a:ext cx="4825158" cy="2969163"/>
          </a:xfrm>
        </p:spPr>
        <p:txBody>
          <a:bodyPr>
            <a:noAutofit/>
          </a:bodyPr>
          <a:lstStyle/>
          <a:p>
            <a:r>
              <a:rPr lang="en-US" sz="2000" b="1" dirty="0">
                <a:latin typeface="Arial" panose="020B0604020202020204" pitchFamily="34" charset="0"/>
                <a:cs typeface="Arial" panose="020B0604020202020204" pitchFamily="34" charset="0"/>
              </a:rPr>
              <a:t>Compile-time</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е времето, в което транслираме нашият код в изпълним код.</a:t>
            </a:r>
          </a:p>
          <a:p>
            <a:r>
              <a:rPr lang="en-US" sz="2000" b="1" dirty="0">
                <a:latin typeface="Arial" panose="020B0604020202020204" pitchFamily="34" charset="0"/>
                <a:cs typeface="Arial" panose="020B0604020202020204" pitchFamily="34" charset="0"/>
              </a:rPr>
              <a:t>Compile-time </a:t>
            </a:r>
            <a:r>
              <a:rPr lang="en-US" sz="2000" dirty="0">
                <a:solidFill>
                  <a:srgbClr val="FF0000"/>
                </a:solidFill>
                <a:latin typeface="Arial" panose="020B0604020202020204" pitchFamily="34" charset="0"/>
                <a:cs typeface="Arial" panose="020B0604020202020204" pitchFamily="34" charset="0"/>
              </a:rPr>
              <a:t>errors</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са грешки, които се появяват по време на писането на нашият код. Когато имаме грешки в нашият код, то той няма да се компилира и съответно изпълни.</a:t>
            </a:r>
          </a:p>
        </p:txBody>
      </p:sp>
      <p:sp>
        <p:nvSpPr>
          <p:cNvPr id="4" name="Content Placeholder 3">
            <a:extLst>
              <a:ext uri="{FF2B5EF4-FFF2-40B4-BE49-F238E27FC236}">
                <a16:creationId xmlns:a16="http://schemas.microsoft.com/office/drawing/2014/main" id="{DAC361ED-FEEF-FBEF-4B48-A4428B83254D}"/>
              </a:ext>
            </a:extLst>
          </p:cNvPr>
          <p:cNvSpPr>
            <a:spLocks noGrp="1"/>
          </p:cNvSpPr>
          <p:nvPr>
            <p:ph sz="half" idx="2"/>
          </p:nvPr>
        </p:nvSpPr>
        <p:spPr/>
        <p:txBody>
          <a:bodyPr>
            <a:normAutofit/>
          </a:bodyPr>
          <a:lstStyle/>
          <a:p>
            <a:r>
              <a:rPr lang="en-US" sz="2000" b="1" dirty="0">
                <a:latin typeface="Arial" panose="020B0604020202020204" pitchFamily="34" charset="0"/>
                <a:cs typeface="Arial" panose="020B0604020202020204" pitchFamily="34" charset="0"/>
              </a:rPr>
              <a:t>Runtime</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е времето, когато стартираме нашият изпълним файл да се изпълнява.</a:t>
            </a:r>
          </a:p>
          <a:p>
            <a:r>
              <a:rPr lang="bg-BG" sz="2000" dirty="0">
                <a:latin typeface="Arial" panose="020B0604020202020204" pitchFamily="34" charset="0"/>
                <a:cs typeface="Arial" panose="020B0604020202020204" pitchFamily="34" charset="0"/>
              </a:rPr>
              <a:t>В света на </a:t>
            </a:r>
            <a:r>
              <a:rPr lang="en-US" sz="2000" b="1" dirty="0">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изпълнимият файл, който се стартира се нарича </a:t>
            </a:r>
            <a:r>
              <a:rPr lang="bg-BG"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exe </a:t>
            </a:r>
            <a:r>
              <a:rPr lang="bg-BG" sz="2000" dirty="0">
                <a:latin typeface="Arial" panose="020B0604020202020204" pitchFamily="34" charset="0"/>
                <a:cs typeface="Arial" panose="020B0604020202020204" pitchFamily="34" charset="0"/>
              </a:rPr>
              <a:t>файл. </a:t>
            </a:r>
          </a:p>
          <a:p>
            <a:r>
              <a:rPr lang="en-US" sz="2000" b="1" dirty="0">
                <a:latin typeface="Arial" panose="020B0604020202020204" pitchFamily="34" charset="0"/>
                <a:cs typeface="Arial" panose="020B0604020202020204" pitchFamily="34" charset="0"/>
              </a:rPr>
              <a:t>Runtime</a:t>
            </a:r>
            <a:r>
              <a:rPr lang="en-US" sz="2000" dirty="0">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errors</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са грешки, които се появяват по време на изпълнение на нашата програма.</a:t>
            </a:r>
          </a:p>
        </p:txBody>
      </p:sp>
    </p:spTree>
    <p:extLst>
      <p:ext uri="{BB962C8B-B14F-4D97-AF65-F5344CB8AC3E}">
        <p14:creationId xmlns:p14="http://schemas.microsoft.com/office/powerpoint/2010/main" val="2247195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EC50-9CA9-2E88-183B-0370FB0000DF}"/>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bg-BG" dirty="0">
                <a:solidFill>
                  <a:schemeClr val="bg1"/>
                </a:solidFill>
                <a:latin typeface="Arial" panose="020B0604020202020204" pitchFamily="34" charset="0"/>
                <a:cs typeface="Arial" panose="020B0604020202020204" pitchFamily="34" charset="0"/>
              </a:rPr>
              <a:t>програмна библиотека</a:t>
            </a:r>
            <a:r>
              <a:rPr lang="en-US" dirty="0">
                <a:solidFill>
                  <a:schemeClr val="bg1"/>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(.DLL)</a:t>
            </a:r>
            <a:r>
              <a:rPr lang="bg-BG"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A672201A-4776-8B1D-A65A-CA5F90BA04CD}"/>
              </a:ext>
            </a:extLst>
          </p:cNvPr>
          <p:cNvSpPr>
            <a:spLocks noGrp="1"/>
          </p:cNvSpPr>
          <p:nvPr>
            <p:ph idx="1"/>
          </p:nvPr>
        </p:nvSpPr>
        <p:spPr>
          <a:xfrm>
            <a:off x="1154954" y="2603499"/>
            <a:ext cx="8825659" cy="3943949"/>
          </a:xfrm>
        </p:spPr>
        <p:txBody>
          <a:bodyPr>
            <a:normAutofit/>
          </a:bodyPr>
          <a:lstStyle/>
          <a:p>
            <a:r>
              <a:rPr lang="bg-BG" sz="2000" dirty="0">
                <a:latin typeface="Arial" panose="020B0604020202020204" pitchFamily="34" charset="0"/>
                <a:cs typeface="Arial" panose="020B0604020202020204" pitchFamily="34" charset="0"/>
              </a:rPr>
              <a:t>Програмната библиотека (</a:t>
            </a:r>
            <a:r>
              <a:rPr lang="en-US" sz="2000" dirty="0">
                <a:latin typeface="Arial" panose="020B0604020202020204" pitchFamily="34" charset="0"/>
                <a:cs typeface="Arial" panose="020B0604020202020204" pitchFamily="34" charset="0"/>
              </a:rPr>
              <a:t>library</a:t>
            </a:r>
            <a:r>
              <a:rPr lang="bg-BG"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e </a:t>
            </a:r>
            <a:r>
              <a:rPr lang="bg-BG" sz="2000" dirty="0">
                <a:latin typeface="Arial" panose="020B0604020202020204" pitchFamily="34" charset="0"/>
                <a:cs typeface="Arial" panose="020B0604020202020204" pitchFamily="34" charset="0"/>
              </a:rPr>
              <a:t>проект (място), който съдържа програмен код, който върши определена работа и който може да използваме в нашите програми. </a:t>
            </a:r>
          </a:p>
          <a:p>
            <a:r>
              <a:rPr lang="bg-BG" sz="2000" dirty="0">
                <a:latin typeface="Arial" panose="020B0604020202020204" pitchFamily="34" charset="0"/>
                <a:cs typeface="Arial" panose="020B0604020202020204" pitchFamily="34" charset="0"/>
              </a:rPr>
              <a:t>Основната идея на програмните библиотеки е </a:t>
            </a:r>
            <a:r>
              <a:rPr lang="bg-BG" sz="2000" dirty="0" err="1">
                <a:latin typeface="Arial" panose="020B0604020202020204" pitchFamily="34" charset="0"/>
                <a:cs typeface="Arial" panose="020B0604020202020204" pitchFamily="34" charset="0"/>
              </a:rPr>
              <a:t>преизползването</a:t>
            </a:r>
            <a:r>
              <a:rPr lang="bg-BG" sz="2000" dirty="0">
                <a:latin typeface="Arial" panose="020B0604020202020204" pitchFamily="34" charset="0"/>
                <a:cs typeface="Arial" panose="020B0604020202020204" pitchFamily="34" charset="0"/>
              </a:rPr>
              <a:t> на програмен код. Т.е. не е нужно да „откриваме колелото“ всеки път наново.</a:t>
            </a:r>
          </a:p>
          <a:p>
            <a:r>
              <a:rPr lang="bg-BG" sz="2000" dirty="0">
                <a:latin typeface="Arial" panose="020B0604020202020204" pitchFamily="34" charset="0"/>
                <a:cs typeface="Arial" panose="020B0604020202020204" pitchFamily="34" charset="0"/>
              </a:rPr>
              <a:t>Кодът, който се съдържа в програмните библиотеки обикновено е колекция от функции и класове, които работят заедно за изпълнението на конкретна задача/и.</a:t>
            </a:r>
            <a:endParaRPr lang="en-US" sz="2000" dirty="0">
              <a:latin typeface="Arial" panose="020B0604020202020204" pitchFamily="34" charset="0"/>
              <a:cs typeface="Arial" panose="020B0604020202020204" pitchFamily="34" charset="0"/>
            </a:endParaRPr>
          </a:p>
          <a:p>
            <a:r>
              <a:rPr lang="bg-BG" sz="2000" dirty="0">
                <a:latin typeface="Arial" panose="020B0604020202020204" pitchFamily="34" charset="0"/>
                <a:cs typeface="Arial" panose="020B0604020202020204" pitchFamily="34" charset="0"/>
              </a:rPr>
              <a:t>Програмните библиотеки могат да се използват единствено в други проекти. Те не могат да се стартират самостоятелно.</a:t>
            </a:r>
          </a:p>
        </p:txBody>
      </p:sp>
    </p:spTree>
    <p:extLst>
      <p:ext uri="{BB962C8B-B14F-4D97-AF65-F5344CB8AC3E}">
        <p14:creationId xmlns:p14="http://schemas.microsoft.com/office/powerpoint/2010/main" val="1166316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a:t>
            </a:r>
            <a:r>
              <a:rPr lang="en-US" dirty="0">
                <a:solidFill>
                  <a:srgbClr val="FFFF00"/>
                </a:solidFill>
                <a:latin typeface="Arial" panose="020B0604020202020204" pitchFamily="34" charset="0"/>
                <a:cs typeface="Arial" panose="020B0604020202020204" pitchFamily="34" charset="0"/>
              </a:rPr>
              <a:t>NET</a:t>
            </a:r>
            <a:r>
              <a:rPr lang="en-US"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1154954" y="2603500"/>
            <a:ext cx="9575250" cy="2456025"/>
          </a:xfrm>
        </p:spPr>
        <p:txBody>
          <a:bodyPr>
            <a:normAutofit lnSpcReduction="10000"/>
          </a:bodyPr>
          <a:lstStyle/>
          <a:p>
            <a:r>
              <a:rPr lang="en-US" sz="2000" b="1" dirty="0">
                <a:latin typeface="Arial" panose="020B0604020202020204" pitchFamily="34" charset="0"/>
                <a:cs typeface="Arial" panose="020B0604020202020204" pitchFamily="34" charset="0"/>
              </a:rPr>
              <a:t>.NET </a:t>
            </a:r>
            <a:r>
              <a:rPr lang="en-US" sz="2000" dirty="0">
                <a:latin typeface="Arial" panose="020B0604020202020204" pitchFamily="34" charset="0"/>
                <a:cs typeface="Arial" panose="020B0604020202020204" pitchFamily="34" charset="0"/>
              </a:rPr>
              <a:t>e </a:t>
            </a:r>
            <a:r>
              <a:rPr lang="bg-BG" sz="2000" dirty="0">
                <a:latin typeface="Arial" panose="020B0604020202020204" pitchFamily="34" charset="0"/>
                <a:cs typeface="Arial" panose="020B0604020202020204" pitchFamily="34" charset="0"/>
              </a:rPr>
              <a:t>безплатна</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cross-platform</a:t>
            </a:r>
            <a:r>
              <a:rPr lang="bg-BG" sz="2000" dirty="0">
                <a:latin typeface="Arial" panose="020B0604020202020204" pitchFamily="34" charset="0"/>
                <a:cs typeface="Arial" panose="020B0604020202020204" pitchFamily="34" charset="0"/>
              </a:rPr>
              <a:t> и </a:t>
            </a:r>
            <a:r>
              <a:rPr lang="en-US" sz="2000" dirty="0">
                <a:latin typeface="Arial" panose="020B0604020202020204" pitchFamily="34" charset="0"/>
                <a:cs typeface="Arial" panose="020B0604020202020204" pitchFamily="34" charset="0"/>
              </a:rPr>
              <a:t>open source</a:t>
            </a:r>
            <a:r>
              <a:rPr lang="bg-BG" sz="2000" dirty="0">
                <a:latin typeface="Arial" panose="020B0604020202020204" pitchFamily="34" charset="0"/>
                <a:cs typeface="Arial" panose="020B0604020202020204" pitchFamily="34" charset="0"/>
              </a:rPr>
              <a:t> платформа за разработка на различни видове приложения. </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.NET</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съдържа</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програмни езици</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среда за изпълнение на кода - </a:t>
            </a:r>
            <a:r>
              <a:rPr lang="en-US" sz="2000" dirty="0">
                <a:latin typeface="Arial" panose="020B0604020202020204" pitchFamily="34" charset="0"/>
                <a:cs typeface="Arial" panose="020B0604020202020204" pitchFamily="34" charset="0"/>
              </a:rPr>
              <a:t>runtime, </a:t>
            </a:r>
            <a:r>
              <a:rPr lang="bg-BG" sz="2000" dirty="0">
                <a:latin typeface="Arial" panose="020B0604020202020204" pitchFamily="34" charset="0"/>
                <a:cs typeface="Arial" panose="020B0604020202020204" pitchFamily="34" charset="0"/>
              </a:rPr>
              <a:t>и библиотеки за разработка на</a:t>
            </a:r>
            <a:r>
              <a:rPr lang="en-US" sz="2000" dirty="0">
                <a:latin typeface="Arial" panose="020B0604020202020204" pitchFamily="34" charset="0"/>
                <a:cs typeface="Arial" panose="020B0604020202020204" pitchFamily="34" charset="0"/>
              </a:rPr>
              <a:t> web, mobile, desktop, games, </a:t>
            </a:r>
            <a:r>
              <a:rPr lang="bg-BG" sz="2000" dirty="0">
                <a:latin typeface="Arial" panose="020B0604020202020204" pitchFamily="34" charset="0"/>
                <a:cs typeface="Arial" panose="020B0604020202020204" pitchFamily="34" charset="0"/>
              </a:rPr>
              <a:t>и</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IoT</a:t>
            </a:r>
            <a:r>
              <a:rPr lang="bg-BG" sz="2000" dirty="0">
                <a:latin typeface="Arial" panose="020B0604020202020204" pitchFamily="34" charset="0"/>
                <a:cs typeface="Arial" panose="020B0604020202020204" pitchFamily="34" charset="0"/>
              </a:rPr>
              <a:t> приложения</a:t>
            </a:r>
            <a:r>
              <a:rPr lang="en-US" sz="2000" dirty="0">
                <a:latin typeface="Arial" panose="020B0604020202020204" pitchFamily="34" charset="0"/>
                <a:cs typeface="Arial" panose="020B0604020202020204" pitchFamily="34" charset="0"/>
              </a:rPr>
              <a:t>.</a:t>
            </a:r>
          </a:p>
          <a:p>
            <a:r>
              <a:rPr lang="bg-BG" sz="2000" dirty="0">
                <a:latin typeface="Arial" panose="020B0604020202020204" pitchFamily="34" charset="0"/>
                <a:cs typeface="Arial" panose="020B0604020202020204" pitchFamily="34" charset="0"/>
              </a:rPr>
              <a:t>Двата основни компонента на </a:t>
            </a:r>
            <a:r>
              <a:rPr lang="en-US" sz="2000"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NET</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са</a:t>
            </a: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CoreCLR</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и</a:t>
            </a: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CoreFX</a:t>
            </a:r>
            <a:endParaRPr lang="en-US" sz="2000" dirty="0">
              <a:latin typeface="Arial" panose="020B0604020202020204" pitchFamily="34" charset="0"/>
              <a:cs typeface="Arial" panose="020B0604020202020204" pitchFamily="34" charset="0"/>
            </a:endParaRPr>
          </a:p>
          <a:p>
            <a:r>
              <a:rPr lang="bg-BG" sz="2000" dirty="0">
                <a:latin typeface="Arial" panose="020B0604020202020204" pitchFamily="34" charset="0"/>
                <a:cs typeface="Arial" panose="020B0604020202020204" pitchFamily="34" charset="0"/>
              </a:rPr>
              <a:t>Можем да пишем на </a:t>
            </a:r>
            <a:r>
              <a:rPr lang="en-US" sz="2000" b="1" dirty="0">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Visual Basic </a:t>
            </a:r>
            <a:r>
              <a:rPr lang="bg-BG" sz="2000" dirty="0">
                <a:latin typeface="Arial" panose="020B0604020202020204" pitchFamily="34" charset="0"/>
                <a:cs typeface="Arial" panose="020B0604020202020204" pitchFamily="34" charset="0"/>
              </a:rPr>
              <a:t>и други програмни езици</a:t>
            </a:r>
            <a:r>
              <a:rPr lang="en-US" sz="2000" dirty="0">
                <a:latin typeface="Arial" panose="020B0604020202020204" pitchFamily="34" charset="0"/>
                <a:cs typeface="Arial" panose="020B0604020202020204" pitchFamily="34" charset="0"/>
              </a:rPr>
              <a:t>.</a:t>
            </a:r>
          </a:p>
          <a:p>
            <a:endParaRPr lang="en-US"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5472" y="5116979"/>
            <a:ext cx="1464128" cy="146412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7435" y="5287885"/>
            <a:ext cx="1056202" cy="105620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4721" y="5296544"/>
            <a:ext cx="1104997" cy="1104997"/>
          </a:xfrm>
          <a:prstGeom prst="rect">
            <a:avLst/>
          </a:prstGeom>
        </p:spPr>
      </p:pic>
    </p:spTree>
    <p:extLst>
      <p:ext uri="{BB962C8B-B14F-4D97-AF65-F5344CB8AC3E}">
        <p14:creationId xmlns:p14="http://schemas.microsoft.com/office/powerpoint/2010/main" val="1242203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.NET </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Екосистемата</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0115" y="2948556"/>
            <a:ext cx="5884202" cy="3349431"/>
          </a:xfrm>
        </p:spPr>
        <p:txBody>
          <a:bodyPr>
            <a:normAutofit/>
          </a:bodyPr>
          <a:lstStyle/>
          <a:p>
            <a:r>
              <a:rPr lang="bg-BG" sz="3200" dirty="0">
                <a:latin typeface="Arial" panose="020B0604020202020204" pitchFamily="34" charset="0"/>
                <a:cs typeface="Arial" panose="020B0604020202020204" pitchFamily="34" charset="0"/>
              </a:rPr>
              <a:t>Програмни езици (</a:t>
            </a:r>
            <a:r>
              <a:rPr lang="en-US" sz="3200" dirty="0">
                <a:latin typeface="Arial" panose="020B0604020202020204" pitchFamily="34" charset="0"/>
                <a:cs typeface="Arial" panose="020B0604020202020204" pitchFamily="34" charset="0"/>
              </a:rPr>
              <a:t>C#, F#, VB.NET</a:t>
            </a:r>
            <a:r>
              <a:rPr lang="bg-BG" sz="3200" dirty="0">
                <a:latin typeface="Arial" panose="020B0604020202020204" pitchFamily="34" charset="0"/>
                <a:cs typeface="Arial" panose="020B0604020202020204" pitchFamily="34" charset="0"/>
              </a:rPr>
              <a:t>)</a:t>
            </a:r>
            <a:endParaRPr lang="en-US" sz="3200" dirty="0">
              <a:latin typeface="Arial" panose="020B0604020202020204" pitchFamily="34" charset="0"/>
              <a:cs typeface="Arial" panose="020B0604020202020204" pitchFamily="34" charset="0"/>
            </a:endParaRPr>
          </a:p>
          <a:p>
            <a:r>
              <a:rPr lang="bg-BG" sz="3200" dirty="0">
                <a:latin typeface="Arial" panose="020B0604020202020204" pitchFamily="34" charset="0"/>
                <a:cs typeface="Arial" panose="020B0604020202020204" pitchFamily="34" charset="0"/>
              </a:rPr>
              <a:t>Среда за изпълнение </a:t>
            </a:r>
            <a:r>
              <a:rPr lang="en-US" sz="3200" dirty="0">
                <a:latin typeface="Arial" panose="020B0604020202020204" pitchFamily="34" charset="0"/>
                <a:cs typeface="Arial" panose="020B0604020202020204" pitchFamily="34" charset="0"/>
              </a:rPr>
              <a:t>(</a:t>
            </a:r>
            <a:r>
              <a:rPr lang="en-US" sz="3200" dirty="0" err="1">
                <a:latin typeface="Arial" panose="020B0604020202020204" pitchFamily="34" charset="0"/>
                <a:cs typeface="Arial" panose="020B0604020202020204" pitchFamily="34" charset="0"/>
              </a:rPr>
              <a:t>CoreCLR</a:t>
            </a:r>
            <a:r>
              <a:rPr lang="en-US" sz="3200" dirty="0">
                <a:latin typeface="Arial" panose="020B0604020202020204" pitchFamily="34" charset="0"/>
                <a:cs typeface="Arial" panose="020B0604020202020204" pitchFamily="34" charset="0"/>
              </a:rPr>
              <a:t>)</a:t>
            </a:r>
          </a:p>
          <a:p>
            <a:r>
              <a:rPr lang="bg-BG" sz="3200" dirty="0">
                <a:latin typeface="Arial" panose="020B0604020202020204" pitchFamily="34" charset="0"/>
                <a:cs typeface="Arial" panose="020B0604020202020204" pitchFamily="34" charset="0"/>
              </a:rPr>
              <a:t>Библиотеки</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CoreFX</a:t>
            </a:r>
            <a:r>
              <a:rPr lang="en-US" sz="3200" dirty="0">
                <a:latin typeface="Arial" panose="020B0604020202020204" pitchFamily="34" charset="0"/>
                <a:cs typeface="Arial" panose="020B0604020202020204" pitchFamily="34" charset="0"/>
              </a:rPr>
              <a:t>)</a:t>
            </a:r>
          </a:p>
        </p:txBody>
      </p:sp>
      <p:pic>
        <p:nvPicPr>
          <p:cNvPr id="6" name="Picture 5" descr="Diagram&#10;&#10;Description automatically generated">
            <a:extLst>
              <a:ext uri="{FF2B5EF4-FFF2-40B4-BE49-F238E27FC236}">
                <a16:creationId xmlns:a16="http://schemas.microsoft.com/office/drawing/2014/main" id="{B5DC8463-45DA-6CA6-D6D6-1BA1FF3BD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615" y="3183146"/>
            <a:ext cx="5230328" cy="2701185"/>
          </a:xfrm>
          <a:prstGeom prst="rect">
            <a:avLst/>
          </a:prstGeom>
        </p:spPr>
      </p:pic>
    </p:spTree>
    <p:extLst>
      <p:ext uri="{BB962C8B-B14F-4D97-AF65-F5344CB8AC3E}">
        <p14:creationId xmlns:p14="http://schemas.microsoft.com/office/powerpoint/2010/main" val="484127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6C99-9B77-E50F-9896-D5D2EAC575E6}"/>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ни дава </a:t>
            </a:r>
            <a:r>
              <a:rPr lang="en-US" dirty="0">
                <a:solidFill>
                  <a:srgbClr val="FFFF00"/>
                </a:solidFill>
                <a:latin typeface="Arial" panose="020B0604020202020204" pitchFamily="34" charset="0"/>
                <a:cs typeface="Arial" panose="020B0604020202020204" pitchFamily="34" charset="0"/>
              </a:rPr>
              <a:t>CLR</a:t>
            </a:r>
            <a:r>
              <a:rPr lang="en-US" dirty="0">
                <a:latin typeface="Arial" panose="020B0604020202020204" pitchFamily="34" charset="0"/>
                <a:cs typeface="Arial" panose="020B0604020202020204" pitchFamily="34" charset="0"/>
              </a:rPr>
              <a:t>?</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3158BB4-F28E-127D-4F03-B9FA69CF01A1}"/>
              </a:ext>
            </a:extLst>
          </p:cNvPr>
          <p:cNvSpPr>
            <a:spLocks noGrp="1"/>
          </p:cNvSpPr>
          <p:nvPr>
            <p:ph idx="1"/>
          </p:nvPr>
        </p:nvSpPr>
        <p:spPr>
          <a:xfrm>
            <a:off x="1154954" y="2603500"/>
            <a:ext cx="8825659" cy="2969164"/>
          </a:xfrm>
        </p:spPr>
        <p:txBody>
          <a:bodyPr>
            <a:normAutofit/>
          </a:bodyPr>
          <a:lstStyle/>
          <a:p>
            <a:r>
              <a:rPr lang="bg-BG" sz="2400" dirty="0">
                <a:latin typeface="Arial" panose="020B0604020202020204" pitchFamily="34" charset="0"/>
                <a:cs typeface="Arial" panose="020B0604020202020204" pitchFamily="34" charset="0"/>
              </a:rPr>
              <a:t>Управлява изпълнението на нашата програма и взаимодейства с операционната система</a:t>
            </a:r>
          </a:p>
          <a:p>
            <a:r>
              <a:rPr lang="bg-BG" sz="2400" dirty="0">
                <a:latin typeface="Arial" panose="020B0604020202020204" pitchFamily="34" charset="0"/>
                <a:cs typeface="Arial" panose="020B0604020202020204" pitchFamily="34" charset="0"/>
              </a:rPr>
              <a:t>Компилира междинния </a:t>
            </a:r>
            <a:r>
              <a:rPr lang="en-US" sz="2400" b="1" dirty="0">
                <a:latin typeface="Arial" panose="020B0604020202020204" pitchFamily="34" charset="0"/>
                <a:cs typeface="Arial" panose="020B0604020202020204" pitchFamily="34" charset="0"/>
              </a:rPr>
              <a:t>IL </a:t>
            </a:r>
            <a:r>
              <a:rPr lang="bg-BG" sz="2400" dirty="0">
                <a:latin typeface="Arial" panose="020B0604020202020204" pitchFamily="34" charset="0"/>
                <a:cs typeface="Arial" panose="020B0604020202020204" pitchFamily="34" charset="0"/>
              </a:rPr>
              <a:t>код/език към съответните за машината машинни инструкции (</a:t>
            </a:r>
            <a:r>
              <a:rPr lang="en-US" sz="2400" dirty="0">
                <a:latin typeface="Arial" panose="020B0604020202020204" pitchFamily="34" charset="0"/>
                <a:cs typeface="Arial" panose="020B0604020202020204" pitchFamily="34" charset="0"/>
              </a:rPr>
              <a:t>Just-in-Time compiler</a:t>
            </a:r>
            <a:r>
              <a:rPr lang="bg-BG"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Garbage Collection </a:t>
            </a:r>
          </a:p>
          <a:p>
            <a:r>
              <a:rPr lang="bg-BG" sz="2400" dirty="0">
                <a:latin typeface="Arial" panose="020B0604020202020204" pitchFamily="34" charset="0"/>
                <a:cs typeface="Arial" panose="020B0604020202020204" pitchFamily="34" charset="0"/>
              </a:rPr>
              <a:t>Управление на паметта</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56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E08C-5523-4541-9132-01F6AF13B91C}"/>
              </a:ext>
            </a:extLst>
          </p:cNvPr>
          <p:cNvSpPr>
            <a:spLocks noGrp="1"/>
          </p:cNvSpPr>
          <p:nvPr>
            <p:ph type="title"/>
          </p:nvPr>
        </p:nvSpPr>
        <p:spPr>
          <a:xfrm>
            <a:off x="1249846" y="2311879"/>
            <a:ext cx="4107158" cy="1639018"/>
          </a:xfrm>
        </p:spPr>
        <p:txBody>
          <a:bodyPr>
            <a:normAutofit/>
          </a:bodyPr>
          <a:lstStyle/>
          <a:p>
            <a:r>
              <a:rPr lang="en-US" sz="4800" dirty="0">
                <a:solidFill>
                  <a:srgbClr val="FFFF00"/>
                </a:solidFill>
                <a:latin typeface="Arial" panose="020B0604020202020204" pitchFamily="34" charset="0"/>
                <a:cs typeface="Arial" panose="020B0604020202020204" pitchFamily="34" charset="0"/>
              </a:rPr>
              <a:t>.NET </a:t>
            </a:r>
            <a:r>
              <a:rPr lang="bg-BG" sz="4800" dirty="0">
                <a:latin typeface="Arial" panose="020B0604020202020204" pitchFamily="34" charset="0"/>
                <a:cs typeface="Arial" panose="020B0604020202020204" pitchFamily="34" charset="0"/>
              </a:rPr>
              <a:t>архитектура</a:t>
            </a:r>
          </a:p>
        </p:txBody>
      </p:sp>
      <p:pic>
        <p:nvPicPr>
          <p:cNvPr id="5" name="Content Placeholder 3" descr="Diagram&#10;&#10;Description automatically generated">
            <a:extLst>
              <a:ext uri="{FF2B5EF4-FFF2-40B4-BE49-F238E27FC236}">
                <a16:creationId xmlns:a16="http://schemas.microsoft.com/office/drawing/2014/main" id="{35086894-18D9-6A5E-1FA6-185FB66A74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4850" y="601534"/>
            <a:ext cx="4444595" cy="5928565"/>
          </a:xfrm>
          <a:prstGeom prst="rect">
            <a:avLst/>
          </a:prstGeom>
        </p:spPr>
      </p:pic>
    </p:spTree>
    <p:extLst>
      <p:ext uri="{BB962C8B-B14F-4D97-AF65-F5344CB8AC3E}">
        <p14:creationId xmlns:p14="http://schemas.microsoft.com/office/powerpoint/2010/main" val="236973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не е </a:t>
            </a:r>
            <a:r>
              <a:rPr lang="en-US" dirty="0">
                <a:solidFill>
                  <a:srgbClr val="FFFF00"/>
                </a:solidFill>
                <a:latin typeface="Arial" panose="020B0604020202020204" pitchFamily="34" charset="0"/>
                <a:cs typeface="Arial" panose="020B0604020202020204" pitchFamily="34" charset="0"/>
              </a:rPr>
              <a:t>.NET</a:t>
            </a:r>
            <a:r>
              <a:rPr lang="en-US" dirty="0">
                <a:latin typeface="Arial" panose="020B0604020202020204" pitchFamily="34" charset="0"/>
                <a:cs typeface="Arial" panose="020B0604020202020204" pitchFamily="34" charset="0"/>
              </a:rPr>
              <a:t>!</a:t>
            </a:r>
          </a:p>
        </p:txBody>
      </p:sp>
      <p:pic>
        <p:nvPicPr>
          <p:cNvPr id="12" name="Picture Placeholder 11"/>
          <p:cNvPicPr>
            <a:picLocks noGrp="1" noChangeAspect="1"/>
          </p:cNvPicPr>
          <p:nvPr>
            <p:ph type="pic" idx="15"/>
          </p:nvPr>
        </p:nvPicPr>
        <p:blipFill>
          <a:blip r:embed="rId2" cstate="print">
            <a:extLst>
              <a:ext uri="{28A0092B-C50C-407E-A947-70E740481C1C}">
                <a14:useLocalDpi xmlns:a14="http://schemas.microsoft.com/office/drawing/2010/main" val="0"/>
              </a:ext>
            </a:extLst>
          </a:blip>
          <a:stretch>
            <a:fillRect/>
          </a:stretch>
        </p:blipFill>
        <p:spPr>
          <a:xfrm>
            <a:off x="1154954" y="2733040"/>
            <a:ext cx="2460402" cy="2460402"/>
          </a:xfrm>
          <a:prstGeom prst="rect">
            <a:avLst/>
          </a:prstGeom>
        </p:spPr>
      </p:pic>
      <p:pic>
        <p:nvPicPr>
          <p:cNvPr id="13" name="Picture Placeholder 12"/>
          <p:cNvPicPr>
            <a:picLocks noGrp="1" noChangeAspect="1"/>
          </p:cNvPicPr>
          <p:nvPr>
            <p:ph type="pic" idx="22"/>
          </p:nvPr>
        </p:nvPicPr>
        <p:blipFill>
          <a:blip r:embed="rId3">
            <a:extLst>
              <a:ext uri="{28A0092B-C50C-407E-A947-70E740481C1C}">
                <a14:useLocalDpi xmlns:a14="http://schemas.microsoft.com/office/drawing/2010/main" val="0"/>
              </a:ext>
            </a:extLst>
          </a:blip>
          <a:srcRect t="20413" b="20413"/>
          <a:stretch>
            <a:fillRect/>
          </a:stretch>
        </p:blipFill>
        <p:spPr>
          <a:xfrm>
            <a:off x="8125344" y="3019202"/>
            <a:ext cx="3504501" cy="20724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8" name="Picture Placeholder 17"/>
          <p:cNvPicPr>
            <a:picLocks noGrp="1" noChangeAspect="1"/>
          </p:cNvPicPr>
          <p:nvPr>
            <p:ph type="pic" idx="21"/>
          </p:nvPr>
        </p:nvPicPr>
        <p:blipFill>
          <a:blip r:embed="rId4">
            <a:extLst>
              <a:ext uri="{28A0092B-C50C-407E-A947-70E740481C1C}">
                <a14:useLocalDpi xmlns:a14="http://schemas.microsoft.com/office/drawing/2010/main" val="0"/>
              </a:ext>
            </a:extLst>
          </a:blip>
          <a:srcRect t="20413" b="20413"/>
          <a:stretch>
            <a:fillRect/>
          </a:stretch>
        </p:blipFill>
        <p:spPr>
          <a:xfrm>
            <a:off x="4775266" y="3252728"/>
            <a:ext cx="2765999" cy="163571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70254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.NET </a:t>
            </a:r>
            <a:r>
              <a:rPr lang="bg-BG" dirty="0">
                <a:latin typeface="Arial" panose="020B0604020202020204" pitchFamily="34" charset="0"/>
                <a:cs typeface="Arial" panose="020B0604020202020204" pitchFamily="34" charset="0"/>
              </a:rPr>
              <a:t>платформата</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цял нов свят</a:t>
            </a:r>
            <a:r>
              <a:rPr lang="en-US" dirty="0">
                <a:latin typeface="Arial" panose="020B0604020202020204" pitchFamily="34" charset="0"/>
                <a:cs typeface="Arial" panose="020B0604020202020204" pitchFamily="34" charset="0"/>
              </a:rPr>
              <a: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1055" y="2539452"/>
            <a:ext cx="10107301" cy="3674736"/>
          </a:xfrm>
        </p:spPr>
      </p:pic>
    </p:spTree>
    <p:extLst>
      <p:ext uri="{BB962C8B-B14F-4D97-AF65-F5344CB8AC3E}">
        <p14:creationId xmlns:p14="http://schemas.microsoft.com/office/powerpoint/2010/main" val="152368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en-US" dirty="0">
                <a:solidFill>
                  <a:srgbClr val="FFFF00"/>
                </a:solidFill>
                <a:latin typeface="Arial" panose="020B0604020202020204" pitchFamily="34" charset="0"/>
                <a:cs typeface="Arial" panose="020B0604020202020204" pitchFamily="34" charset="0"/>
              </a:rPr>
              <a:t>IDE</a:t>
            </a:r>
            <a:r>
              <a:rPr lang="en-US" dirty="0">
                <a:latin typeface="Arial" panose="020B0604020202020204" pitchFamily="34" charset="0"/>
                <a:cs typeface="Arial" panose="020B0604020202020204" pitchFamily="34" charset="0"/>
              </a:rPr>
              <a:t>?</a:t>
            </a:r>
          </a:p>
        </p:txBody>
      </p:sp>
      <p:sp>
        <p:nvSpPr>
          <p:cNvPr id="7" name="Content Placeholder 3"/>
          <p:cNvSpPr>
            <a:spLocks noGrp="1"/>
          </p:cNvSpPr>
          <p:nvPr>
            <p:ph sz="half" idx="2"/>
          </p:nvPr>
        </p:nvSpPr>
        <p:spPr>
          <a:xfrm>
            <a:off x="6196902" y="2327563"/>
            <a:ext cx="4535753" cy="4054763"/>
          </a:xfrm>
        </p:spPr>
        <p:txBody>
          <a:bodyPr>
            <a:normAutofit/>
          </a:bodyPr>
          <a:lstStyle/>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p:txBody>
      </p:sp>
      <p:sp>
        <p:nvSpPr>
          <p:cNvPr id="4" name="Content Placeholder 3"/>
          <p:cNvSpPr>
            <a:spLocks noGrp="1"/>
          </p:cNvSpPr>
          <p:nvPr>
            <p:ph sz="half" idx="2"/>
          </p:nvPr>
        </p:nvSpPr>
        <p:spPr>
          <a:xfrm>
            <a:off x="733039" y="2417137"/>
            <a:ext cx="10927726" cy="2490765"/>
          </a:xfrm>
        </p:spPr>
        <p:txBody>
          <a:bodyPr>
            <a:normAutofit lnSpcReduction="10000"/>
          </a:bodyPr>
          <a:lstStyle/>
          <a:p>
            <a:r>
              <a:rPr lang="en-US" sz="2000" b="1" dirty="0">
                <a:latin typeface="Arial" panose="020B0604020202020204" pitchFamily="34" charset="0"/>
                <a:cs typeface="Arial" panose="020B0604020202020204" pitchFamily="34" charset="0"/>
              </a:rPr>
              <a:t>IDE</a:t>
            </a:r>
            <a:r>
              <a:rPr lang="en-US" sz="2000" dirty="0">
                <a:latin typeface="Arial" panose="020B0604020202020204" pitchFamily="34" charset="0"/>
                <a:cs typeface="Arial" panose="020B0604020202020204" pitchFamily="34" charset="0"/>
              </a:rPr>
              <a:t> - </a:t>
            </a:r>
            <a:r>
              <a:rPr lang="en-US" sz="2000" b="1" dirty="0">
                <a:latin typeface="Arial" panose="020B0604020202020204" pitchFamily="34" charset="0"/>
                <a:cs typeface="Arial" panose="020B0604020202020204" pitchFamily="34" charset="0"/>
              </a:rPr>
              <a:t>Integrated Development Environment</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е софтуер, който ни позволява</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да</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пишем</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дебъгваме</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изпълняваме</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нашият код по-лесно и да създаваме </a:t>
            </a:r>
            <a:r>
              <a:rPr lang="bg-BG" sz="2000">
                <a:latin typeface="Arial" panose="020B0604020202020204" pitchFamily="34" charset="0"/>
                <a:cs typeface="Arial" panose="020B0604020202020204" pitchFamily="34" charset="0"/>
              </a:rPr>
              <a:t>нашите програми </a:t>
            </a:r>
            <a:r>
              <a:rPr lang="bg-BG" sz="2000" dirty="0">
                <a:latin typeface="Arial" panose="020B0604020202020204" pitchFamily="34" charset="0"/>
                <a:cs typeface="Arial" panose="020B0604020202020204" pitchFamily="34" charset="0"/>
              </a:rPr>
              <a:t>по по-добър начин</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IDE </a:t>
            </a:r>
            <a:r>
              <a:rPr lang="bg-BG" sz="2000" dirty="0">
                <a:latin typeface="Arial" panose="020B0604020202020204" pitchFamily="34" charset="0"/>
                <a:cs typeface="Arial" panose="020B0604020202020204" pitchFamily="34" charset="0"/>
              </a:rPr>
              <a:t>съдържа главно</a:t>
            </a:r>
            <a:r>
              <a:rPr lang="en-US" sz="2000" dirty="0">
                <a:latin typeface="Arial" panose="020B0604020202020204" pitchFamily="34" charset="0"/>
                <a:cs typeface="Arial" panose="020B0604020202020204" pitchFamily="34" charset="0"/>
              </a:rPr>
              <a:t>:</a:t>
            </a:r>
          </a:p>
          <a:p>
            <a:pPr lvl="1"/>
            <a:r>
              <a:rPr lang="en-US" sz="1800" dirty="0">
                <a:latin typeface="Arial" panose="020B0604020202020204" pitchFamily="34" charset="0"/>
                <a:cs typeface="Arial" panose="020B0604020202020204" pitchFamily="34" charset="0"/>
              </a:rPr>
              <a:t>Source Code </a:t>
            </a:r>
            <a:r>
              <a:rPr lang="bg-BG" sz="1800" dirty="0">
                <a:latin typeface="Arial" panose="020B0604020202020204" pitchFamily="34" charset="0"/>
                <a:cs typeface="Arial" panose="020B0604020202020204" pitchFamily="34" charset="0"/>
              </a:rPr>
              <a:t>редактор</a:t>
            </a:r>
            <a:endParaRPr lang="en-US"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Local Build Automation</a:t>
            </a:r>
          </a:p>
          <a:p>
            <a:pPr lvl="1"/>
            <a:r>
              <a:rPr lang="bg-BG" sz="1800" dirty="0">
                <a:latin typeface="Arial" panose="020B0604020202020204" pitchFamily="34" charset="0"/>
                <a:cs typeface="Arial" panose="020B0604020202020204" pitchFamily="34" charset="0"/>
              </a:rPr>
              <a:t>Дебъгер</a:t>
            </a:r>
            <a:endParaRPr lang="en-US" sz="18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3900" y="3662519"/>
            <a:ext cx="8073458" cy="2538535"/>
          </a:xfrm>
          <a:prstGeom prst="rect">
            <a:avLst/>
          </a:prstGeom>
        </p:spPr>
      </p:pic>
    </p:spTree>
    <p:extLst>
      <p:ext uri="{BB962C8B-B14F-4D97-AF65-F5344CB8AC3E}">
        <p14:creationId xmlns:p14="http://schemas.microsoft.com/office/powerpoint/2010/main" val="246957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E979-99B3-8EF4-7601-66E02FCE4E52}"/>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ще научим?</a:t>
            </a:r>
          </a:p>
        </p:txBody>
      </p:sp>
      <p:sp>
        <p:nvSpPr>
          <p:cNvPr id="3" name="Content Placeholder 2">
            <a:extLst>
              <a:ext uri="{FF2B5EF4-FFF2-40B4-BE49-F238E27FC236}">
                <a16:creationId xmlns:a16="http://schemas.microsoft.com/office/drawing/2014/main" id="{E13721AB-2411-B8ED-5AF1-75FDF8C21EA1}"/>
              </a:ext>
            </a:extLst>
          </p:cNvPr>
          <p:cNvSpPr>
            <a:spLocks noGrp="1"/>
          </p:cNvSpPr>
          <p:nvPr>
            <p:ph idx="1"/>
          </p:nvPr>
        </p:nvSpPr>
        <p:spPr/>
        <p:txBody>
          <a:bodyPr>
            <a:normAutofit fontScale="92500" lnSpcReduction="20000"/>
          </a:bodyPr>
          <a:lstStyle/>
          <a:p>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C#?</a:t>
            </a:r>
          </a:p>
          <a:p>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NET?</a:t>
            </a:r>
          </a:p>
          <a:p>
            <a:r>
              <a:rPr lang="bg-BG" dirty="0">
                <a:latin typeface="Arial" panose="020B0604020202020204" pitchFamily="34" charset="0"/>
                <a:cs typeface="Arial" panose="020B0604020202020204" pitchFamily="34" charset="0"/>
              </a:rPr>
              <a:t>Какво е програмна библиотека? </a:t>
            </a:r>
          </a:p>
          <a:p>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CLR?</a:t>
            </a:r>
          </a:p>
          <a:p>
            <a:r>
              <a:rPr lang="bg-BG" dirty="0">
                <a:latin typeface="Arial" panose="020B0604020202020204" pitchFamily="34" charset="0"/>
                <a:cs typeface="Arial" panose="020B0604020202020204" pitchFamily="34" charset="0"/>
              </a:rPr>
              <a:t>Какво е компилатор?</a:t>
            </a:r>
          </a:p>
          <a:p>
            <a:r>
              <a:rPr lang="bg-BG" dirty="0">
                <a:latin typeface="Arial" panose="020B0604020202020204" pitchFamily="34" charset="0"/>
                <a:cs typeface="Arial" panose="020B0604020202020204" pitchFamily="34" charset="0"/>
              </a:rPr>
              <a:t>Какво можем да създаваме със </a:t>
            </a:r>
            <a:r>
              <a:rPr lang="en-US" dirty="0">
                <a:latin typeface="Arial" panose="020B0604020202020204" pitchFamily="34" charset="0"/>
                <a:cs typeface="Arial" panose="020B0604020202020204" pitchFamily="34" charset="0"/>
              </a:rPr>
              <a:t>C#?</a:t>
            </a:r>
          </a:p>
          <a:p>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IDE? </a:t>
            </a:r>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Visual Studio?</a:t>
            </a:r>
          </a:p>
          <a:p>
            <a:r>
              <a:rPr lang="bg-BG" dirty="0">
                <a:latin typeface="Arial" panose="020B0604020202020204" pitchFamily="34" charset="0"/>
                <a:cs typeface="Arial" panose="020B0604020202020204" pitchFamily="34" charset="0"/>
              </a:rPr>
              <a:t>Как да пишем </a:t>
            </a:r>
            <a:r>
              <a:rPr lang="en-US" dirty="0">
                <a:latin typeface="Arial" panose="020B0604020202020204" pitchFamily="34" charset="0"/>
                <a:cs typeface="Arial" panose="020B0604020202020204" pitchFamily="34" charset="0"/>
              </a:rPr>
              <a:t>C# </a:t>
            </a:r>
            <a:r>
              <a:rPr lang="bg-BG" dirty="0">
                <a:latin typeface="Arial" panose="020B0604020202020204" pitchFamily="34" charset="0"/>
                <a:cs typeface="Arial" panose="020B0604020202020204" pitchFamily="34" charset="0"/>
              </a:rPr>
              <a:t>код?</a:t>
            </a:r>
          </a:p>
          <a:p>
            <a:r>
              <a:rPr lang="bg-BG" dirty="0">
                <a:latin typeface="Arial" panose="020B0604020202020204" pitchFamily="34" charset="0"/>
                <a:cs typeface="Arial" panose="020B0604020202020204" pitchFamily="34" charset="0"/>
              </a:rPr>
              <a:t>Работа с </a:t>
            </a:r>
            <a:r>
              <a:rPr lang="en-US" dirty="0">
                <a:latin typeface="Arial" panose="020B0604020202020204" pitchFamily="34" charset="0"/>
                <a:cs typeface="Arial" panose="020B0604020202020204" pitchFamily="34" charset="0"/>
              </a:rPr>
              <a:t>if/else, </a:t>
            </a:r>
            <a:r>
              <a:rPr lang="bg-BG" dirty="0">
                <a:latin typeface="Arial" panose="020B0604020202020204" pitchFamily="34" charset="0"/>
                <a:cs typeface="Arial" panose="020B0604020202020204" pitchFamily="34" charset="0"/>
              </a:rPr>
              <a:t>цикли, променливи, константи, вход/изход от конзолата</a:t>
            </a:r>
          </a:p>
          <a:p>
            <a:r>
              <a:rPr lang="bg-BG" dirty="0">
                <a:latin typeface="Arial" panose="020B0604020202020204" pitchFamily="34" charset="0"/>
                <a:cs typeface="Arial" panose="020B0604020202020204" pitchFamily="34" charset="0"/>
              </a:rPr>
              <a:t>Какво е да </a:t>
            </a:r>
            <a:r>
              <a:rPr lang="bg-BG" dirty="0" err="1">
                <a:latin typeface="Arial" panose="020B0604020202020204" pitchFamily="34" charset="0"/>
                <a:cs typeface="Arial" panose="020B0604020202020204" pitchFamily="34" charset="0"/>
              </a:rPr>
              <a:t>дебъгваме</a:t>
            </a:r>
            <a:r>
              <a:rPr lang="bg-BG"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endParaRPr lang="en-US" dirty="0"/>
          </a:p>
          <a:p>
            <a:endParaRPr lang="bg-BG" dirty="0"/>
          </a:p>
          <a:p>
            <a:endParaRPr lang="bg-BG" dirty="0"/>
          </a:p>
        </p:txBody>
      </p:sp>
      <p:pic>
        <p:nvPicPr>
          <p:cNvPr id="5" name="Picture 4" descr="Icon">
            <a:extLst>
              <a:ext uri="{FF2B5EF4-FFF2-40B4-BE49-F238E27FC236}">
                <a16:creationId xmlns:a16="http://schemas.microsoft.com/office/drawing/2014/main" id="{7687FFB9-AC74-1BC2-1973-E61A61D1D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12005"/>
            <a:ext cx="5652347" cy="211963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442291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Visual Studio</a:t>
            </a:r>
            <a:r>
              <a:rPr lang="bg-BG" dirty="0">
                <a:latin typeface="Arial" panose="020B0604020202020204" pitchFamily="34" charset="0"/>
                <a:cs typeface="Arial" panose="020B0604020202020204" pitchFamily="34" charset="0"/>
              </a:rPr>
              <a:t> 2022</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инсталация</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4792" y="2407556"/>
            <a:ext cx="7051094" cy="3966241"/>
          </a:xfrm>
        </p:spPr>
      </p:pic>
    </p:spTree>
    <p:extLst>
      <p:ext uri="{BB962C8B-B14F-4D97-AF65-F5344CB8AC3E}">
        <p14:creationId xmlns:p14="http://schemas.microsoft.com/office/powerpoint/2010/main" val="1144952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70CD-8D09-8F38-0D3F-70A589015531}"/>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Създаване на </a:t>
            </a:r>
            <a:r>
              <a:rPr lang="en-US" dirty="0">
                <a:latin typeface="Arial" panose="020B0604020202020204" pitchFamily="34" charset="0"/>
                <a:cs typeface="Arial" panose="020B0604020202020204" pitchFamily="34" charset="0"/>
              </a:rPr>
              <a:t>C# </a:t>
            </a:r>
            <a:r>
              <a:rPr lang="bg-BG" dirty="0">
                <a:latin typeface="Arial" panose="020B0604020202020204" pitchFamily="34" charset="0"/>
                <a:cs typeface="Arial" panose="020B0604020202020204" pitchFamily="34" charset="0"/>
              </a:rPr>
              <a:t>проект</a:t>
            </a:r>
          </a:p>
        </p:txBody>
      </p:sp>
      <p:pic>
        <p:nvPicPr>
          <p:cNvPr id="9" name="Content Placeholder 8" descr="A picture containing text, clipart&#10;&#10;Description automatically generated">
            <a:extLst>
              <a:ext uri="{FF2B5EF4-FFF2-40B4-BE49-F238E27FC236}">
                <a16:creationId xmlns:a16="http://schemas.microsoft.com/office/drawing/2014/main" id="{1A581F32-410B-11DA-B639-F606E5DF26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9090" y="2782454"/>
            <a:ext cx="9638813" cy="325466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572218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Title 1">
            <a:extLst>
              <a:ext uri="{FF2B5EF4-FFF2-40B4-BE49-F238E27FC236}">
                <a16:creationId xmlns:a16="http://schemas.microsoft.com/office/drawing/2014/main" id="{F7B5A884-14FE-DD0C-9641-9F6B0E1A2583}"/>
              </a:ext>
            </a:extLst>
          </p:cNvPr>
          <p:cNvSpPr>
            <a:spLocks noGrp="1"/>
          </p:cNvSpPr>
          <p:nvPr>
            <p:ph type="title"/>
          </p:nvPr>
        </p:nvSpPr>
        <p:spPr>
          <a:xfrm>
            <a:off x="1154954" y="973668"/>
            <a:ext cx="8761413" cy="706964"/>
          </a:xfrm>
        </p:spPr>
        <p:txBody>
          <a:bodyPr/>
          <a:lstStyle/>
          <a:p>
            <a:pPr algn="ctr"/>
            <a:r>
              <a:rPr lang="bg-BG" dirty="0">
                <a:solidFill>
                  <a:schemeClr val="bg1"/>
                </a:solidFill>
                <a:latin typeface="Arial" panose="020B0604020202020204" pitchFamily="34" charset="0"/>
                <a:cs typeface="Arial" panose="020B0604020202020204" pitchFamily="34" charset="0"/>
              </a:rPr>
              <a:t>Създаване на</a:t>
            </a:r>
            <a:r>
              <a:rPr lang="bg-BG" dirty="0">
                <a:solidFill>
                  <a:srgbClr val="FFFF00"/>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проект </a:t>
            </a:r>
            <a:r>
              <a:rPr lang="bg-BG" dirty="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I </a:t>
            </a:r>
            <a:r>
              <a:rPr lang="bg-BG" dirty="0">
                <a:solidFill>
                  <a:schemeClr val="bg1"/>
                </a:solidFill>
                <a:latin typeface="Arial" panose="020B0604020202020204" pitchFamily="34" charset="0"/>
                <a:cs typeface="Arial" panose="020B0604020202020204" pitchFamily="34" charset="0"/>
              </a:rPr>
              <a:t>част)</a:t>
            </a:r>
            <a:endParaRPr lang="en-US" dirty="0">
              <a:solidFill>
                <a:schemeClr val="bg1"/>
              </a:solidFill>
              <a:latin typeface="Arial" panose="020B0604020202020204" pitchFamily="34" charset="0"/>
              <a:cs typeface="Arial" panose="020B0604020202020204" pitchFamily="34" charset="0"/>
            </a:endParaRPr>
          </a:p>
        </p:txBody>
      </p:sp>
      <p:pic>
        <p:nvPicPr>
          <p:cNvPr id="39" name="Picture 38" descr="Graphical user interface, application&#10;&#10;Description automatically generated">
            <a:extLst>
              <a:ext uri="{FF2B5EF4-FFF2-40B4-BE49-F238E27FC236}">
                <a16:creationId xmlns:a16="http://schemas.microsoft.com/office/drawing/2014/main" id="{BD9935BF-E18E-56D4-FCE1-97A2B55140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093" y="2819400"/>
            <a:ext cx="4962581" cy="3307080"/>
          </a:xfrm>
          <a:prstGeom prst="rect">
            <a:avLst/>
          </a:prstGeom>
        </p:spPr>
      </p:pic>
      <p:pic>
        <p:nvPicPr>
          <p:cNvPr id="41" name="Picture 40">
            <a:extLst>
              <a:ext uri="{FF2B5EF4-FFF2-40B4-BE49-F238E27FC236}">
                <a16:creationId xmlns:a16="http://schemas.microsoft.com/office/drawing/2014/main" id="{BD1B4039-AEF8-438F-17E6-C227E5DEDB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0326" y="2807581"/>
            <a:ext cx="4962581" cy="3318899"/>
          </a:xfrm>
          <a:prstGeom prst="rect">
            <a:avLst/>
          </a:prstGeom>
        </p:spPr>
      </p:pic>
      <p:sp>
        <p:nvSpPr>
          <p:cNvPr id="44" name="TextBox 43">
            <a:extLst>
              <a:ext uri="{FF2B5EF4-FFF2-40B4-BE49-F238E27FC236}">
                <a16:creationId xmlns:a16="http://schemas.microsoft.com/office/drawing/2014/main" id="{50218543-DD08-82C4-14C8-F19250957584}"/>
              </a:ext>
            </a:extLst>
          </p:cNvPr>
          <p:cNvSpPr txBox="1"/>
          <p:nvPr/>
        </p:nvSpPr>
        <p:spPr>
          <a:xfrm>
            <a:off x="819093" y="2352675"/>
            <a:ext cx="120015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1)</a:t>
            </a:r>
            <a:endParaRPr lang="bg-BG"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12D1B92F-84C1-0BB0-BDE2-43DB6B06EE7D}"/>
              </a:ext>
            </a:extLst>
          </p:cNvPr>
          <p:cNvSpPr txBox="1"/>
          <p:nvPr/>
        </p:nvSpPr>
        <p:spPr>
          <a:xfrm>
            <a:off x="6486526" y="2432415"/>
            <a:ext cx="1933574" cy="369332"/>
          </a:xfrm>
          <a:prstGeom prst="rect">
            <a:avLst/>
          </a:prstGeom>
          <a:noFill/>
        </p:spPr>
        <p:txBody>
          <a:bodyPr wrap="square" rtlCol="0">
            <a:spAutoFit/>
          </a:bodyPr>
          <a:lstStyle/>
          <a:p>
            <a:r>
              <a:rPr lang="en-US" dirty="0"/>
              <a:t>2)</a:t>
            </a:r>
            <a:endParaRPr lang="bg-BG" dirty="0"/>
          </a:p>
        </p:txBody>
      </p:sp>
    </p:spTree>
    <p:extLst>
      <p:ext uri="{BB962C8B-B14F-4D97-AF65-F5344CB8AC3E}">
        <p14:creationId xmlns:p14="http://schemas.microsoft.com/office/powerpoint/2010/main" val="3766529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F7B5A884-14FE-DD0C-9641-9F6B0E1A2583}"/>
              </a:ext>
            </a:extLst>
          </p:cNvPr>
          <p:cNvSpPr>
            <a:spLocks noGrp="1"/>
          </p:cNvSpPr>
          <p:nvPr>
            <p:ph type="title"/>
          </p:nvPr>
        </p:nvSpPr>
        <p:spPr>
          <a:xfrm>
            <a:off x="1154954" y="973668"/>
            <a:ext cx="8761413" cy="706964"/>
          </a:xfrm>
        </p:spPr>
        <p:txBody>
          <a:bodyPr/>
          <a:lstStyle/>
          <a:p>
            <a:pPr algn="ctr"/>
            <a:r>
              <a:rPr lang="bg-BG" dirty="0">
                <a:solidFill>
                  <a:schemeClr val="bg1"/>
                </a:solidFill>
                <a:latin typeface="Arial" panose="020B0604020202020204" pitchFamily="34" charset="0"/>
                <a:cs typeface="Arial" panose="020B0604020202020204" pitchFamily="34" charset="0"/>
              </a:rPr>
              <a:t>Създаване на</a:t>
            </a:r>
            <a:r>
              <a:rPr lang="bg-BG" dirty="0">
                <a:solidFill>
                  <a:srgbClr val="FFFF00"/>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проект </a:t>
            </a:r>
            <a:r>
              <a:rPr lang="bg-BG" dirty="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II </a:t>
            </a:r>
            <a:r>
              <a:rPr lang="bg-BG" dirty="0">
                <a:solidFill>
                  <a:schemeClr val="bg1"/>
                </a:solidFill>
                <a:latin typeface="Arial" panose="020B0604020202020204" pitchFamily="34" charset="0"/>
                <a:cs typeface="Arial" panose="020B0604020202020204" pitchFamily="34" charset="0"/>
              </a:rPr>
              <a:t>част)</a:t>
            </a:r>
            <a:endParaRPr lang="en-US" dirty="0">
              <a:solidFill>
                <a:schemeClr val="bg1"/>
              </a:solidFill>
              <a:latin typeface="Arial" panose="020B0604020202020204" pitchFamily="34" charset="0"/>
              <a:cs typeface="Arial" panose="020B0604020202020204" pitchFamily="34" charset="0"/>
            </a:endParaRPr>
          </a:p>
        </p:txBody>
      </p:sp>
      <p:pic>
        <p:nvPicPr>
          <p:cNvPr id="3" name="Picture 2" descr="Graphical user interface, text, application&#10;&#10;Description automatically generated">
            <a:extLst>
              <a:ext uri="{FF2B5EF4-FFF2-40B4-BE49-F238E27FC236}">
                <a16:creationId xmlns:a16="http://schemas.microsoft.com/office/drawing/2014/main" id="{EC5BCB45-C088-D019-11C2-63148BF066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674" y="2738525"/>
            <a:ext cx="4981575" cy="3314482"/>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49928189-6389-B1F1-D95A-8F7761AA8E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6028" y="2738525"/>
            <a:ext cx="4952088" cy="3314482"/>
          </a:xfrm>
          <a:prstGeom prst="rect">
            <a:avLst/>
          </a:prstGeom>
        </p:spPr>
      </p:pic>
      <p:sp>
        <p:nvSpPr>
          <p:cNvPr id="6" name="TextBox 5">
            <a:extLst>
              <a:ext uri="{FF2B5EF4-FFF2-40B4-BE49-F238E27FC236}">
                <a16:creationId xmlns:a16="http://schemas.microsoft.com/office/drawing/2014/main" id="{4C457C6E-D509-787D-866B-BF9DBAED4707}"/>
              </a:ext>
            </a:extLst>
          </p:cNvPr>
          <p:cNvSpPr txBox="1"/>
          <p:nvPr/>
        </p:nvSpPr>
        <p:spPr>
          <a:xfrm>
            <a:off x="828674" y="2209800"/>
            <a:ext cx="2019301" cy="369332"/>
          </a:xfrm>
          <a:prstGeom prst="rect">
            <a:avLst/>
          </a:prstGeom>
          <a:noFill/>
        </p:spPr>
        <p:txBody>
          <a:bodyPr wrap="square" rtlCol="0">
            <a:spAutoFit/>
          </a:bodyPr>
          <a:lstStyle/>
          <a:p>
            <a:r>
              <a:rPr lang="en-US" dirty="0"/>
              <a:t>3)</a:t>
            </a:r>
            <a:endParaRPr lang="bg-BG" dirty="0"/>
          </a:p>
        </p:txBody>
      </p:sp>
      <p:sp>
        <p:nvSpPr>
          <p:cNvPr id="7" name="TextBox 6">
            <a:extLst>
              <a:ext uri="{FF2B5EF4-FFF2-40B4-BE49-F238E27FC236}">
                <a16:creationId xmlns:a16="http://schemas.microsoft.com/office/drawing/2014/main" id="{5DA2C9C0-2EA5-08A1-FA4E-B2A40C12804F}"/>
              </a:ext>
            </a:extLst>
          </p:cNvPr>
          <p:cNvSpPr txBox="1"/>
          <p:nvPr/>
        </p:nvSpPr>
        <p:spPr>
          <a:xfrm>
            <a:off x="6438900" y="2409825"/>
            <a:ext cx="1581150" cy="369332"/>
          </a:xfrm>
          <a:prstGeom prst="rect">
            <a:avLst/>
          </a:prstGeom>
          <a:noFill/>
        </p:spPr>
        <p:txBody>
          <a:bodyPr wrap="square" rtlCol="0">
            <a:spAutoFit/>
          </a:bodyPr>
          <a:lstStyle/>
          <a:p>
            <a:r>
              <a:rPr lang="en-US" dirty="0"/>
              <a:t>4)</a:t>
            </a:r>
            <a:endParaRPr lang="bg-BG" dirty="0"/>
          </a:p>
        </p:txBody>
      </p:sp>
    </p:spTree>
    <p:extLst>
      <p:ext uri="{BB962C8B-B14F-4D97-AF65-F5344CB8AC3E}">
        <p14:creationId xmlns:p14="http://schemas.microsoft.com/office/powerpoint/2010/main" val="1457164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F7B5A884-14FE-DD0C-9641-9F6B0E1A2583}"/>
              </a:ext>
            </a:extLst>
          </p:cNvPr>
          <p:cNvSpPr>
            <a:spLocks noGrp="1"/>
          </p:cNvSpPr>
          <p:nvPr>
            <p:ph type="title"/>
          </p:nvPr>
        </p:nvSpPr>
        <p:spPr>
          <a:xfrm>
            <a:off x="1154954" y="973668"/>
            <a:ext cx="8761413" cy="706964"/>
          </a:xfrm>
        </p:spPr>
        <p:txBody>
          <a:bodyPr/>
          <a:lstStyle/>
          <a:p>
            <a:pPr algn="ctr"/>
            <a:r>
              <a:rPr lang="bg-BG" dirty="0">
                <a:solidFill>
                  <a:schemeClr val="bg1"/>
                </a:solidFill>
                <a:latin typeface="Arial" panose="020B0604020202020204" pitchFamily="34" charset="0"/>
                <a:cs typeface="Arial" panose="020B0604020202020204" pitchFamily="34" charset="0"/>
              </a:rPr>
              <a:t>Изглед от проекта</a:t>
            </a:r>
            <a:endParaRPr lang="en-US" dirty="0">
              <a:solidFill>
                <a:schemeClr val="bg1"/>
              </a:solidFill>
              <a:latin typeface="Arial" panose="020B0604020202020204" pitchFamily="34" charset="0"/>
              <a:cs typeface="Arial" panose="020B0604020202020204" pitchFamily="34" charset="0"/>
            </a:endParaRPr>
          </a:p>
        </p:txBody>
      </p:sp>
      <p:pic>
        <p:nvPicPr>
          <p:cNvPr id="4" name="Picture 3" descr="Graphical user interface, application, Word&#10;&#10;Description automatically generated">
            <a:extLst>
              <a:ext uri="{FF2B5EF4-FFF2-40B4-BE49-F238E27FC236}">
                <a16:creationId xmlns:a16="http://schemas.microsoft.com/office/drawing/2014/main" id="{6F04B78D-7116-F593-2B55-0451537C72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6715" y="2466975"/>
            <a:ext cx="7151792" cy="4120669"/>
          </a:xfrm>
          <a:prstGeom prst="rect">
            <a:avLst/>
          </a:prstGeom>
        </p:spPr>
      </p:pic>
    </p:spTree>
    <p:extLst>
      <p:ext uri="{BB962C8B-B14F-4D97-AF65-F5344CB8AC3E}">
        <p14:creationId xmlns:p14="http://schemas.microsoft.com/office/powerpoint/2010/main" val="390819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E0AE81-D042-3D82-A73F-2395EE3AF4A0}"/>
              </a:ext>
            </a:extLst>
          </p:cNvPr>
          <p:cNvSpPr txBox="1"/>
          <p:nvPr/>
        </p:nvSpPr>
        <p:spPr>
          <a:xfrm>
            <a:off x="1045217" y="797510"/>
            <a:ext cx="10412084" cy="5262979"/>
          </a:xfrm>
          <a:prstGeom prst="rect">
            <a:avLst/>
          </a:prstGeom>
          <a:noFill/>
        </p:spPr>
        <p:txBody>
          <a:bodyPr wrap="square" rtlCol="0">
            <a:spAutoFit/>
          </a:bodyPr>
          <a:lstStyle/>
          <a:p>
            <a:r>
              <a:rPr lang="en-US" sz="2800" dirty="0">
                <a:solidFill>
                  <a:srgbClr val="0000FF"/>
                </a:solidFill>
                <a:latin typeface="Cascadia Mono" panose="020B0609020000020004" pitchFamily="49" charset="0"/>
              </a:rPr>
              <a:t>using</a:t>
            </a:r>
            <a:r>
              <a:rPr lang="en-US" sz="2800" dirty="0">
                <a:solidFill>
                  <a:srgbClr val="000000"/>
                </a:solidFill>
                <a:latin typeface="Cascadia Mono" panose="020B0609020000020004" pitchFamily="49" charset="0"/>
              </a:rPr>
              <a:t> System;</a:t>
            </a:r>
          </a:p>
          <a:p>
            <a:endParaRPr lang="bg-BG" sz="2800" dirty="0">
              <a:solidFill>
                <a:srgbClr val="000000"/>
              </a:solidFill>
              <a:latin typeface="Cascadia Mono" panose="020B0609020000020004" pitchFamily="49" charset="0"/>
            </a:endParaRPr>
          </a:p>
          <a:p>
            <a:r>
              <a:rPr lang="en-US" sz="2800" dirty="0">
                <a:solidFill>
                  <a:srgbClr val="0000FF"/>
                </a:solidFill>
                <a:latin typeface="Cascadia Mono" panose="020B0609020000020004" pitchFamily="49" charset="0"/>
              </a:rPr>
              <a:t>namespace</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MyApplication</a:t>
            </a:r>
            <a:endParaRPr lang="en-US" sz="2800" dirty="0">
              <a:solidFill>
                <a:srgbClr val="000000"/>
              </a:solidFill>
              <a:latin typeface="Cascadia Mono" panose="020B0609020000020004" pitchFamily="49" charset="0"/>
            </a:endParaRPr>
          </a:p>
          <a:p>
            <a:r>
              <a:rPr lang="bg-BG" sz="2800" dirty="0">
                <a:solidFill>
                  <a:srgbClr val="000000"/>
                </a:solidFill>
                <a:latin typeface="Cascadia Mono" panose="020B0609020000020004" pitchFamily="49" charset="0"/>
              </a:rPr>
              <a:t>{</a:t>
            </a:r>
          </a:p>
          <a:p>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class</a:t>
            </a:r>
            <a:r>
              <a:rPr lang="en-US" sz="2800" dirty="0">
                <a:solidFill>
                  <a:srgbClr val="000000"/>
                </a:solidFill>
                <a:latin typeface="Cascadia Mono" panose="020B0609020000020004" pitchFamily="49" charset="0"/>
              </a:rPr>
              <a:t> </a:t>
            </a:r>
            <a:r>
              <a:rPr lang="en-US" sz="2800" dirty="0">
                <a:solidFill>
                  <a:srgbClr val="2B91AF"/>
                </a:solidFill>
                <a:latin typeface="Cascadia Mono" panose="020B0609020000020004" pitchFamily="49" charset="0"/>
              </a:rPr>
              <a:t>Program</a:t>
            </a:r>
            <a:endParaRPr lang="en-US" sz="2800" dirty="0">
              <a:solidFill>
                <a:srgbClr val="000000"/>
              </a:solidFill>
              <a:latin typeface="Cascadia Mono" panose="020B0609020000020004" pitchFamily="49" charset="0"/>
            </a:endParaRPr>
          </a:p>
          <a:p>
            <a:r>
              <a:rPr lang="bg-BG"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static</a:t>
            </a:r>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void</a:t>
            </a:r>
            <a:r>
              <a:rPr lang="en-US" sz="2800" dirty="0">
                <a:solidFill>
                  <a:srgbClr val="000000"/>
                </a:solidFill>
                <a:latin typeface="Cascadia Mono" panose="020B0609020000020004" pitchFamily="49" charset="0"/>
              </a:rPr>
              <a:t> Main(</a:t>
            </a:r>
            <a:r>
              <a:rPr lang="en-US" sz="2800" dirty="0">
                <a:solidFill>
                  <a:srgbClr val="0000FF"/>
                </a:solidFill>
                <a:latin typeface="Cascadia Mono" panose="020B0609020000020004" pitchFamily="49" charset="0"/>
              </a:rPr>
              <a:t>string</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args</a:t>
            </a:r>
            <a:r>
              <a:rPr lang="en-US" sz="2800" dirty="0">
                <a:solidFill>
                  <a:srgbClr val="000000"/>
                </a:solidFill>
                <a:latin typeface="Cascadia Mono" panose="020B0609020000020004" pitchFamily="49" charset="0"/>
              </a:rPr>
              <a:t>)</a:t>
            </a:r>
          </a:p>
          <a:p>
            <a:r>
              <a:rPr lang="bg-BG"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Console.WriteLine</a:t>
            </a:r>
            <a:r>
              <a:rPr lang="en-US" sz="2800" dirty="0">
                <a:solidFill>
                  <a:srgbClr val="000000"/>
                </a:solidFill>
                <a:latin typeface="Cascadia Mono" panose="020B0609020000020004" pitchFamily="49" charset="0"/>
              </a:rPr>
              <a:t>(</a:t>
            </a:r>
            <a:r>
              <a:rPr lang="en-US" sz="2800" dirty="0">
                <a:solidFill>
                  <a:srgbClr val="A31515"/>
                </a:solidFill>
                <a:latin typeface="Cascadia Mono" panose="020B0609020000020004" pitchFamily="49" charset="0"/>
              </a:rPr>
              <a:t>"Hello World!"</a:t>
            </a:r>
            <a:r>
              <a:rPr lang="en-US" sz="2800" dirty="0">
                <a:solidFill>
                  <a:srgbClr val="000000"/>
                </a:solidFill>
                <a:latin typeface="Cascadia Mono" panose="020B0609020000020004" pitchFamily="49" charset="0"/>
              </a:rPr>
              <a:t>);</a:t>
            </a:r>
          </a:p>
          <a:p>
            <a:r>
              <a:rPr lang="bg-BG" sz="2800" dirty="0">
                <a:solidFill>
                  <a:srgbClr val="000000"/>
                </a:solidFill>
                <a:latin typeface="Cascadia Mono" panose="020B0609020000020004" pitchFamily="49" charset="0"/>
              </a:rPr>
              <a:t>        }</a:t>
            </a:r>
          </a:p>
          <a:p>
            <a:r>
              <a:rPr lang="bg-BG" sz="2800" dirty="0">
                <a:solidFill>
                  <a:srgbClr val="000000"/>
                </a:solidFill>
                <a:latin typeface="Cascadia Mono" panose="020B0609020000020004" pitchFamily="49" charset="0"/>
              </a:rPr>
              <a:t>    }</a:t>
            </a:r>
          </a:p>
          <a:p>
            <a:r>
              <a:rPr lang="bg-BG" sz="2800" dirty="0">
                <a:solidFill>
                  <a:srgbClr val="000000"/>
                </a:solidFill>
                <a:latin typeface="Cascadia Mono" panose="020B0609020000020004" pitchFamily="49" charset="0"/>
              </a:rPr>
              <a:t>}</a:t>
            </a:r>
            <a:endParaRPr lang="bg-BG" sz="2800" dirty="0"/>
          </a:p>
        </p:txBody>
      </p:sp>
    </p:spTree>
    <p:extLst>
      <p:ext uri="{BB962C8B-B14F-4D97-AF65-F5344CB8AC3E}">
        <p14:creationId xmlns:p14="http://schemas.microsoft.com/office/powerpoint/2010/main" val="1791789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1A5D-8AF0-1441-F123-8D93B073D8B7}"/>
              </a:ext>
            </a:extLst>
          </p:cNvPr>
          <p:cNvSpPr>
            <a:spLocks noGrp="1"/>
          </p:cNvSpPr>
          <p:nvPr>
            <p:ph type="title"/>
          </p:nvPr>
        </p:nvSpPr>
        <p:spPr>
          <a:xfrm>
            <a:off x="1154953" y="833120"/>
            <a:ext cx="2793158" cy="1125747"/>
          </a:xfrm>
        </p:spPr>
        <p:txBody>
          <a:bodyPr/>
          <a:lstStyle/>
          <a:p>
            <a:r>
              <a:rPr lang="bg-BG" sz="3200" dirty="0">
                <a:latin typeface="Arial" panose="020B0604020202020204" pitchFamily="34" charset="0"/>
                <a:cs typeface="Arial" panose="020B0604020202020204" pitchFamily="34" charset="0"/>
              </a:rPr>
              <a:t>Къде пишем нашият код?</a:t>
            </a:r>
          </a:p>
        </p:txBody>
      </p:sp>
      <p:pic>
        <p:nvPicPr>
          <p:cNvPr id="6" name="Content Placeholder 5" descr="Text&#10;&#10;Description automatically generated with low confidence">
            <a:extLst>
              <a:ext uri="{FF2B5EF4-FFF2-40B4-BE49-F238E27FC236}">
                <a16:creationId xmlns:a16="http://schemas.microsoft.com/office/drawing/2014/main" id="{EBE6B376-A776-D2E0-C8D2-131E7F9C82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0829" y="2640329"/>
            <a:ext cx="6561296" cy="1884045"/>
          </a:xfrm>
        </p:spPr>
      </p:pic>
      <p:sp>
        <p:nvSpPr>
          <p:cNvPr id="4" name="Text Placeholder 3">
            <a:extLst>
              <a:ext uri="{FF2B5EF4-FFF2-40B4-BE49-F238E27FC236}">
                <a16:creationId xmlns:a16="http://schemas.microsoft.com/office/drawing/2014/main" id="{8E77E77C-D300-C491-7806-ABDAD80FB3EE}"/>
              </a:ext>
            </a:extLst>
          </p:cNvPr>
          <p:cNvSpPr>
            <a:spLocks noGrp="1"/>
          </p:cNvSpPr>
          <p:nvPr>
            <p:ph type="body" sz="half" idx="2"/>
          </p:nvPr>
        </p:nvSpPr>
        <p:spPr>
          <a:xfrm>
            <a:off x="991052" y="2078966"/>
            <a:ext cx="3580948" cy="3945913"/>
          </a:xfrm>
        </p:spPr>
        <p:txBody>
          <a:bodyPr>
            <a:noAutofit/>
          </a:bodyPr>
          <a:lstStyle/>
          <a:p>
            <a:r>
              <a:rPr lang="bg-BG" sz="2400" dirty="0">
                <a:solidFill>
                  <a:schemeClr val="bg1"/>
                </a:solidFill>
                <a:latin typeface="Arial" panose="020B0604020202020204" pitchFamily="34" charset="0"/>
                <a:cs typeface="Arial" panose="020B0604020202020204" pitchFamily="34" charset="0"/>
              </a:rPr>
              <a:t>Кодът, който ние ще пишем трябва да бъде между 2-те къдрави скоби </a:t>
            </a:r>
            <a:r>
              <a:rPr lang="en-US" sz="2400" dirty="0">
                <a:solidFill>
                  <a:schemeClr val="bg1"/>
                </a:solidFill>
                <a:latin typeface="Arial" panose="020B0604020202020204" pitchFamily="34" charset="0"/>
                <a:cs typeface="Arial" panose="020B0604020202020204" pitchFamily="34" charset="0"/>
              </a:rPr>
              <a:t>{}.</a:t>
            </a:r>
          </a:p>
          <a:p>
            <a:r>
              <a:rPr lang="bg-BG" sz="2400" dirty="0">
                <a:solidFill>
                  <a:schemeClr val="bg1"/>
                </a:solidFill>
                <a:latin typeface="Arial" panose="020B0604020202020204" pitchFamily="34" charset="0"/>
                <a:cs typeface="Arial" panose="020B0604020202020204" pitchFamily="34" charset="0"/>
              </a:rPr>
              <a:t>По време на този мини курс кодът, който ще пишем ще се намира единствено и само там.</a:t>
            </a:r>
          </a:p>
        </p:txBody>
      </p:sp>
    </p:spTree>
    <p:extLst>
      <p:ext uri="{BB962C8B-B14F-4D97-AF65-F5344CB8AC3E}">
        <p14:creationId xmlns:p14="http://schemas.microsoft.com/office/powerpoint/2010/main" val="2413825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Архитектура</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на</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NET </a:t>
            </a:r>
            <a:r>
              <a:rPr lang="bg-BG" dirty="0">
                <a:solidFill>
                  <a:srgbClr val="FFFF00"/>
                </a:solidFill>
                <a:latin typeface="Arial" panose="020B0604020202020204" pitchFamily="34" charset="0"/>
                <a:cs typeface="Arial" panose="020B0604020202020204" pitchFamily="34" charset="0"/>
              </a:rPr>
              <a:t>приложенията</a:t>
            </a:r>
            <a:endParaRPr lang="en-US" dirty="0">
              <a:solidFill>
                <a:srgbClr val="FFFF00"/>
              </a:solidFill>
              <a:latin typeface="Arial" panose="020B0604020202020204" pitchFamily="34" charset="0"/>
              <a:cs typeface="Arial" panose="020B0604020202020204" pitchFamily="34"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842" y="2622161"/>
            <a:ext cx="5187950" cy="3416300"/>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210" y="2622161"/>
            <a:ext cx="5032933" cy="3484882"/>
          </a:xfrm>
          <a:prstGeom prst="rect">
            <a:avLst/>
          </a:prstGeom>
        </p:spPr>
      </p:pic>
    </p:spTree>
    <p:extLst>
      <p:ext uri="{BB962C8B-B14F-4D97-AF65-F5344CB8AC3E}">
        <p14:creationId xmlns:p14="http://schemas.microsoft.com/office/powerpoint/2010/main" val="1497267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1"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08C716C-8EFF-E526-921A-EDE16B99407A}"/>
              </a:ext>
            </a:extLst>
          </p:cNvPr>
          <p:cNvSpPr>
            <a:spLocks noGrp="1"/>
          </p:cNvSpPr>
          <p:nvPr>
            <p:ph type="title"/>
          </p:nvPr>
        </p:nvSpPr>
        <p:spPr>
          <a:xfrm>
            <a:off x="1154955" y="973668"/>
            <a:ext cx="2942210" cy="1020232"/>
          </a:xfrm>
        </p:spPr>
        <p:txBody>
          <a:bodyPr>
            <a:normAutofit/>
          </a:bodyPr>
          <a:lstStyle/>
          <a:p>
            <a:r>
              <a:rPr lang="bg-BG" sz="3300" dirty="0">
                <a:solidFill>
                  <a:srgbClr val="EBEBEB"/>
                </a:solidFill>
                <a:latin typeface="Arial" panose="020B0604020202020204" pitchFamily="34" charset="0"/>
                <a:cs typeface="Arial" panose="020B0604020202020204" pitchFamily="34" charset="0"/>
              </a:rPr>
              <a:t>Какво е </a:t>
            </a:r>
            <a:r>
              <a:rPr lang="bg-BG" sz="3300" dirty="0">
                <a:solidFill>
                  <a:srgbClr val="FFFF00"/>
                </a:solidFill>
                <a:latin typeface="Arial" panose="020B0604020202020204" pitchFamily="34" charset="0"/>
                <a:cs typeface="Arial" panose="020B0604020202020204" pitchFamily="34" charset="0"/>
              </a:rPr>
              <a:t>клас</a:t>
            </a:r>
            <a:r>
              <a:rPr lang="bg-BG" sz="3300" dirty="0">
                <a:solidFill>
                  <a:srgbClr val="EBEBEB"/>
                </a:solidFill>
                <a:latin typeface="Arial" panose="020B0604020202020204" pitchFamily="34" charset="0"/>
                <a:cs typeface="Arial" panose="020B0604020202020204" pitchFamily="34" charset="0"/>
              </a:rPr>
              <a:t>?</a:t>
            </a:r>
          </a:p>
        </p:txBody>
      </p:sp>
      <p:pic>
        <p:nvPicPr>
          <p:cNvPr id="5" name="Content Placeholder 4" descr="Graphical user interface, text, application">
            <a:extLst>
              <a:ext uri="{FF2B5EF4-FFF2-40B4-BE49-F238E27FC236}">
                <a16:creationId xmlns:a16="http://schemas.microsoft.com/office/drawing/2014/main" id="{F16F7BC4-6DC9-6488-77C4-72818322F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607" y="1104080"/>
            <a:ext cx="6391533" cy="4649840"/>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A47F9C8C-DFAA-7D1F-B143-1FCE3E224A38}"/>
              </a:ext>
            </a:extLst>
          </p:cNvPr>
          <p:cNvSpPr>
            <a:spLocks noGrp="1"/>
          </p:cNvSpPr>
          <p:nvPr>
            <p:ph idx="1"/>
          </p:nvPr>
        </p:nvSpPr>
        <p:spPr>
          <a:xfrm>
            <a:off x="1154954" y="2120900"/>
            <a:ext cx="3422331" cy="3898900"/>
          </a:xfrm>
        </p:spPr>
        <p:txBody>
          <a:bodyPr>
            <a:normAutofit lnSpcReduction="10000"/>
          </a:bodyPr>
          <a:lstStyle/>
          <a:p>
            <a:pPr>
              <a:buClr>
                <a:schemeClr val="tx1"/>
              </a:buClr>
            </a:pPr>
            <a:r>
              <a:rPr lang="bg-BG" sz="2400" dirty="0">
                <a:solidFill>
                  <a:srgbClr val="FFFFFF"/>
                </a:solidFill>
                <a:latin typeface="Arial" panose="020B0604020202020204" pitchFamily="34" charset="0"/>
                <a:cs typeface="Arial" panose="020B0604020202020204" pitchFamily="34" charset="0"/>
              </a:rPr>
              <a:t>Класът е шаблон за създаване на обекти, т.е. инстанции на класа.</a:t>
            </a:r>
          </a:p>
          <a:p>
            <a:pPr>
              <a:buClr>
                <a:schemeClr val="tx1"/>
              </a:buClr>
            </a:pPr>
            <a:r>
              <a:rPr lang="bg-BG" sz="2400" dirty="0">
                <a:solidFill>
                  <a:srgbClr val="FFFFFF"/>
                </a:solidFill>
                <a:latin typeface="Arial" panose="020B0604020202020204" pitchFamily="34" charset="0"/>
                <a:cs typeface="Arial" panose="020B0604020202020204" pitchFamily="34" charset="0"/>
              </a:rPr>
              <a:t>Класа съдържа данни и методи</a:t>
            </a:r>
            <a:endParaRPr lang="en-US" sz="2400" dirty="0">
              <a:solidFill>
                <a:srgbClr val="FFFFFF"/>
              </a:solidFill>
              <a:latin typeface="Arial" panose="020B0604020202020204" pitchFamily="34" charset="0"/>
              <a:cs typeface="Arial" panose="020B0604020202020204" pitchFamily="34" charset="0"/>
            </a:endParaRPr>
          </a:p>
          <a:p>
            <a:pPr>
              <a:buClr>
                <a:schemeClr val="tx1"/>
              </a:buClr>
            </a:pPr>
            <a:r>
              <a:rPr lang="bg-BG" sz="2400" dirty="0">
                <a:solidFill>
                  <a:srgbClr val="FFFFFF"/>
                </a:solidFill>
                <a:latin typeface="Arial" panose="020B0604020202020204" pitchFamily="34" charset="0"/>
                <a:cs typeface="Arial" panose="020B0604020202020204" pitchFamily="34" charset="0"/>
              </a:rPr>
              <a:t>Фундаментална част от програмирането със </a:t>
            </a:r>
            <a:r>
              <a:rPr lang="en-US" sz="2400" dirty="0">
                <a:solidFill>
                  <a:srgbClr val="FFFFFF"/>
                </a:solidFill>
                <a:latin typeface="Arial" panose="020B0604020202020204" pitchFamily="34" charset="0"/>
                <a:cs typeface="Arial" panose="020B0604020202020204" pitchFamily="34" charset="0"/>
              </a:rPr>
              <a:t>C#.</a:t>
            </a:r>
          </a:p>
        </p:txBody>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24953813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4503-4B81-0AD8-8C87-66D3884B8883}"/>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bg-BG" dirty="0">
                <a:solidFill>
                  <a:srgbClr val="FFFF00"/>
                </a:solidFill>
                <a:latin typeface="Arial" panose="020B0604020202020204" pitchFamily="34" charset="0"/>
                <a:cs typeface="Arial" panose="020B0604020202020204" pitchFamily="34" charset="0"/>
              </a:rPr>
              <a:t>променлива</a:t>
            </a:r>
            <a:r>
              <a:rPr lang="bg-BG" dirty="0">
                <a:latin typeface="Arial" panose="020B0604020202020204" pitchFamily="34" charset="0"/>
                <a:cs typeface="Arial" panose="020B0604020202020204" pitchFamily="34" charset="0"/>
              </a:rPr>
              <a:t>?</a:t>
            </a:r>
          </a:p>
        </p:txBody>
      </p:sp>
      <p:pic>
        <p:nvPicPr>
          <p:cNvPr id="5" name="Content Placeholder 4" descr="A picture containing icon&#10;&#10;Description automatically generated">
            <a:extLst>
              <a:ext uri="{FF2B5EF4-FFF2-40B4-BE49-F238E27FC236}">
                <a16:creationId xmlns:a16="http://schemas.microsoft.com/office/drawing/2014/main" id="{7A82A8C6-2696-42D0-052F-DA5302EEF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137" y="3618972"/>
            <a:ext cx="8824913" cy="2748330"/>
          </a:xfrm>
        </p:spPr>
      </p:pic>
      <p:sp>
        <p:nvSpPr>
          <p:cNvPr id="6" name="TextBox 5">
            <a:extLst>
              <a:ext uri="{FF2B5EF4-FFF2-40B4-BE49-F238E27FC236}">
                <a16:creationId xmlns:a16="http://schemas.microsoft.com/office/drawing/2014/main" id="{1C903AA1-E61A-5972-E83E-D4AA5BFCB6D0}"/>
              </a:ext>
            </a:extLst>
          </p:cNvPr>
          <p:cNvSpPr txBox="1"/>
          <p:nvPr/>
        </p:nvSpPr>
        <p:spPr>
          <a:xfrm>
            <a:off x="2572109" y="2381389"/>
            <a:ext cx="8065699" cy="1107996"/>
          </a:xfrm>
          <a:prstGeom prst="rect">
            <a:avLst/>
          </a:prstGeom>
          <a:noFill/>
        </p:spPr>
        <p:txBody>
          <a:bodyPr wrap="square" rtlCol="0">
            <a:spAutoFit/>
          </a:bodyPr>
          <a:lstStyle/>
          <a:p>
            <a:r>
              <a:rPr lang="bg-BG" sz="2400" dirty="0">
                <a:latin typeface="Arial" panose="020B0604020202020204" pitchFamily="34" charset="0"/>
                <a:cs typeface="Arial" panose="020B0604020202020204" pitchFamily="34" charset="0"/>
              </a:rPr>
              <a:t>Променливите са наименувани контейнери за съхранение на различни типове данни</a:t>
            </a:r>
            <a:r>
              <a:rPr lang="en-US" sz="2400" dirty="0">
                <a:latin typeface="Arial" panose="020B0604020202020204" pitchFamily="34" charset="0"/>
                <a:cs typeface="Arial" panose="020B0604020202020204" pitchFamily="34" charset="0"/>
              </a:rPr>
              <a:t>.</a:t>
            </a:r>
          </a:p>
          <a:p>
            <a:endParaRPr lang="bg-BG" dirty="0"/>
          </a:p>
        </p:txBody>
      </p:sp>
    </p:spTree>
    <p:extLst>
      <p:ext uri="{BB962C8B-B14F-4D97-AF65-F5344CB8AC3E}">
        <p14:creationId xmlns:p14="http://schemas.microsoft.com/office/powerpoint/2010/main" val="71128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29"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1"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p:cNvSpPr>
            <a:spLocks noGrp="1"/>
          </p:cNvSpPr>
          <p:nvPr>
            <p:ph type="title"/>
          </p:nvPr>
        </p:nvSpPr>
        <p:spPr>
          <a:xfrm>
            <a:off x="639098" y="629265"/>
            <a:ext cx="6072776" cy="1622322"/>
          </a:xfrm>
        </p:spPr>
        <p:txBody>
          <a:bodyPr>
            <a:normAutofit/>
          </a:bodyPr>
          <a:lstStyle/>
          <a:p>
            <a:r>
              <a:rPr lang="bg-BG" dirty="0">
                <a:solidFill>
                  <a:srgbClr val="FFFFFF"/>
                </a:solidFill>
                <a:latin typeface="Arial" panose="020B0604020202020204" pitchFamily="34" charset="0"/>
                <a:cs typeface="Arial" panose="020B0604020202020204" pitchFamily="34" charset="0"/>
              </a:rPr>
              <a:t>Какво означава </a:t>
            </a:r>
            <a:r>
              <a:rPr lang="en-US" dirty="0">
                <a:solidFill>
                  <a:srgbClr val="FFFFFF"/>
                </a:solidFill>
                <a:latin typeface="Arial" panose="020B0604020202020204" pitchFamily="34" charset="0"/>
                <a:cs typeface="Arial" panose="020B0604020202020204" pitchFamily="34" charset="0"/>
              </a:rPr>
              <a:t>“</a:t>
            </a:r>
            <a:r>
              <a:rPr lang="bg-BG" dirty="0">
                <a:solidFill>
                  <a:srgbClr val="FFFFFF"/>
                </a:solidFill>
                <a:latin typeface="Arial" panose="020B0604020202020204" pitchFamily="34" charset="0"/>
                <a:cs typeface="Arial" panose="020B0604020202020204" pitchFamily="34" charset="0"/>
              </a:rPr>
              <a:t>да програмираме</a:t>
            </a:r>
            <a:r>
              <a:rPr lang="en-US" dirty="0">
                <a:solidFill>
                  <a:srgbClr val="FFFFFF"/>
                </a:solidFill>
                <a:latin typeface="Arial" panose="020B0604020202020204" pitchFamily="34" charset="0"/>
                <a:cs typeface="Arial" panose="020B0604020202020204" pitchFamily="34" charset="0"/>
              </a:rPr>
              <a:t>”</a:t>
            </a:r>
            <a:r>
              <a:rPr lang="bg-BG" dirty="0">
                <a:solidFill>
                  <a:srgbClr val="FFFFFF"/>
                </a:solidFill>
                <a:latin typeface="Arial" panose="020B0604020202020204" pitchFamily="34" charset="0"/>
                <a:cs typeface="Arial" panose="020B0604020202020204" pitchFamily="34" charset="0"/>
              </a:rPr>
              <a:t>?</a:t>
            </a:r>
            <a:endParaRPr lang="en-US" dirty="0">
              <a:solidFill>
                <a:srgbClr val="FFFFFF"/>
              </a:solidFill>
              <a:latin typeface="Arial" panose="020B0604020202020204" pitchFamily="34" charset="0"/>
              <a:cs typeface="Arial" panose="020B0604020202020204" pitchFamily="34" charset="0"/>
            </a:endParaRPr>
          </a:p>
        </p:txBody>
      </p:sp>
      <p:pic>
        <p:nvPicPr>
          <p:cNvPr id="5" name="Picture 4" descr="A person using a computer&#10;&#10;Description automatically generated with medium confidence">
            <a:extLst>
              <a:ext uri="{FF2B5EF4-FFF2-40B4-BE49-F238E27FC236}">
                <a16:creationId xmlns:a16="http://schemas.microsoft.com/office/drawing/2014/main" id="{6997E060-407A-19EB-8EA0-AB3AA7C3FF4F}"/>
              </a:ext>
            </a:extLst>
          </p:cNvPr>
          <p:cNvPicPr>
            <a:picLocks noChangeAspect="1"/>
          </p:cNvPicPr>
          <p:nvPr/>
        </p:nvPicPr>
        <p:blipFill rotWithShape="1">
          <a:blip r:embed="rId2">
            <a:extLst>
              <a:ext uri="{28A0092B-C50C-407E-A947-70E740481C1C}">
                <a14:useLocalDpi xmlns:a14="http://schemas.microsoft.com/office/drawing/2010/main" val="0"/>
              </a:ext>
            </a:extLst>
          </a:blip>
          <a:srcRect l="10248" r="47958" b="-1"/>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33" name="Rectangle 32">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39098" y="2133600"/>
            <a:ext cx="6072776" cy="4096875"/>
          </a:xfrm>
        </p:spPr>
        <p:txBody>
          <a:bodyPr anchor="ctr">
            <a:normAutofit/>
          </a:bodyPr>
          <a:lstStyle/>
          <a:p>
            <a:pPr>
              <a:buClr>
                <a:schemeClr val="tx1"/>
              </a:buClr>
            </a:pPr>
            <a:r>
              <a:rPr lang="bg-BG" sz="2400" dirty="0">
                <a:solidFill>
                  <a:srgbClr val="FFFFFF"/>
                </a:solidFill>
                <a:latin typeface="Arial" panose="020B0604020202020204" pitchFamily="34" charset="0"/>
                <a:cs typeface="Arial" panose="020B0604020202020204" pitchFamily="34" charset="0"/>
              </a:rPr>
              <a:t>Програмирането е процес, при който задаваме някакви команди на компютъра.</a:t>
            </a:r>
          </a:p>
          <a:p>
            <a:pPr>
              <a:buClr>
                <a:schemeClr val="tx1"/>
              </a:buClr>
            </a:pPr>
            <a:r>
              <a:rPr lang="bg-BG" sz="2400" dirty="0">
                <a:solidFill>
                  <a:srgbClr val="FFFFFF"/>
                </a:solidFill>
                <a:latin typeface="Arial" panose="020B0604020202020204" pitchFamily="34" charset="0"/>
                <a:cs typeface="Arial" panose="020B0604020202020204" pitchFamily="34" charset="0"/>
              </a:rPr>
              <a:t>Командите се пишат на някакъв програмен език</a:t>
            </a:r>
          </a:p>
          <a:p>
            <a:pPr>
              <a:buClr>
                <a:schemeClr val="tx1"/>
              </a:buClr>
            </a:pPr>
            <a:r>
              <a:rPr lang="bg-BG" sz="2400" dirty="0">
                <a:solidFill>
                  <a:srgbClr val="FFFFFF"/>
                </a:solidFill>
                <a:latin typeface="Arial" panose="020B0604020202020204" pitchFamily="34" charset="0"/>
                <a:cs typeface="Arial" panose="020B0604020202020204" pitchFamily="34" charset="0"/>
              </a:rPr>
              <a:t>Командите се подреждат една след друга </a:t>
            </a:r>
          </a:p>
          <a:p>
            <a:pPr>
              <a:buClr>
                <a:schemeClr val="tx1"/>
              </a:buClr>
            </a:pPr>
            <a:r>
              <a:rPr lang="bg-BG" sz="2400" dirty="0">
                <a:solidFill>
                  <a:srgbClr val="FFFFFF"/>
                </a:solidFill>
                <a:latin typeface="Arial" panose="020B0604020202020204" pitchFamily="34" charset="0"/>
                <a:cs typeface="Arial" panose="020B0604020202020204" pitchFamily="34" charset="0"/>
              </a:rPr>
              <a:t>В поредица, командите образуват компютърна програма </a:t>
            </a:r>
            <a:endParaRPr lang="en-US" sz="24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89127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променливи</a:t>
            </a:r>
            <a:r>
              <a:rPr lang="en-US" dirty="0">
                <a:solidFill>
                  <a:srgbClr val="FFFF00"/>
                </a:solidFill>
                <a:latin typeface="Arial" panose="020B0604020202020204" pitchFamily="34" charset="0"/>
                <a:cs typeface="Arial" panose="020B0604020202020204" pitchFamily="34" charset="0"/>
              </a:rPr>
              <a:t> (variables)</a:t>
            </a:r>
          </a:p>
        </p:txBody>
      </p:sp>
      <p:sp>
        <p:nvSpPr>
          <p:cNvPr id="3" name="Content Placeholder 2"/>
          <p:cNvSpPr>
            <a:spLocks noGrp="1"/>
          </p:cNvSpPr>
          <p:nvPr>
            <p:ph idx="1"/>
          </p:nvPr>
        </p:nvSpPr>
        <p:spPr>
          <a:xfrm>
            <a:off x="763069" y="2855427"/>
            <a:ext cx="6893274" cy="3651648"/>
          </a:xfrm>
        </p:spPr>
        <p:txBody>
          <a:bodyPr>
            <a:normAutofit/>
          </a:bodyPr>
          <a:lstStyle/>
          <a:p>
            <a:r>
              <a:rPr lang="bg-BG" sz="2000" dirty="0">
                <a:latin typeface="Arial" panose="020B0604020202020204" pitchFamily="34" charset="0"/>
                <a:cs typeface="Arial" panose="020B0604020202020204" pitchFamily="34" charset="0"/>
              </a:rPr>
              <a:t>В</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 има различни типове променливи</a:t>
            </a:r>
          </a:p>
          <a:p>
            <a:r>
              <a:rPr lang="bg-BG" sz="2000" dirty="0">
                <a:latin typeface="Arial" panose="020B0604020202020204" pitchFamily="34" charset="0"/>
                <a:cs typeface="Arial" panose="020B0604020202020204" pitchFamily="34" charset="0"/>
              </a:rPr>
              <a:t>Примери за променливи (</a:t>
            </a:r>
            <a:r>
              <a:rPr lang="en-US" sz="2000" dirty="0">
                <a:latin typeface="Arial" panose="020B0604020202020204" pitchFamily="34" charset="0"/>
                <a:cs typeface="Arial" panose="020B0604020202020204" pitchFamily="34" charset="0"/>
              </a:rPr>
              <a:t>variables</a:t>
            </a:r>
            <a:r>
              <a:rPr lang="bg-BG"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a:t>
            </a:r>
          </a:p>
          <a:p>
            <a:pPr marL="457200" lvl="1" indent="0">
              <a:buNone/>
            </a:pPr>
            <a:r>
              <a:rPr lang="en-US" sz="1800" b="1" dirty="0">
                <a:latin typeface="Arial" panose="020B0604020202020204" pitchFamily="34" charset="0"/>
                <a:cs typeface="Arial" panose="020B0604020202020204" pitchFamily="34" charset="0"/>
              </a:rPr>
              <a:t>string</a:t>
            </a:r>
            <a:r>
              <a:rPr lang="en-US" sz="1800" dirty="0">
                <a:latin typeface="Arial" panose="020B0604020202020204" pitchFamily="34" charset="0"/>
                <a:cs typeface="Arial" panose="020B0604020202020204" pitchFamily="34" charset="0"/>
              </a:rPr>
              <a:t> </a:t>
            </a:r>
            <a:r>
              <a:rPr lang="en-US" sz="1800" dirty="0" err="1">
                <a:solidFill>
                  <a:schemeClr val="accent5">
                    <a:lumMod val="50000"/>
                  </a:schemeClr>
                </a:solidFill>
                <a:latin typeface="Arial" panose="020B0604020202020204" pitchFamily="34" charset="0"/>
                <a:cs typeface="Arial" panose="020B0604020202020204" pitchFamily="34" charset="0"/>
              </a:rPr>
              <a:t>firstName</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Velizar</a:t>
            </a:r>
            <a:r>
              <a:rPr lang="en-US" sz="1800" dirty="0">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 //</a:t>
            </a:r>
            <a:r>
              <a:rPr lang="bg-BG" sz="1800" dirty="0">
                <a:solidFill>
                  <a:srgbClr val="00B050"/>
                </a:solidFill>
                <a:latin typeface="Arial" panose="020B0604020202020204" pitchFamily="34" charset="0"/>
                <a:cs typeface="Arial" panose="020B0604020202020204" pitchFamily="34" charset="0"/>
              </a:rPr>
              <a:t>Валидно </a:t>
            </a:r>
            <a:r>
              <a:rPr lang="bg-BG" sz="1800" dirty="0">
                <a:solidFill>
                  <a:schemeClr val="tx1"/>
                </a:solidFill>
                <a:latin typeface="Arial" panose="020B0604020202020204" pitchFamily="34" charset="0"/>
                <a:cs typeface="Arial" panose="020B0604020202020204" pitchFamily="34" charset="0"/>
              </a:rPr>
              <a:t>име на променлива</a:t>
            </a:r>
            <a:endParaRPr lang="en-US" sz="1800" dirty="0">
              <a:solidFill>
                <a:schemeClr val="tx1"/>
              </a:solidFill>
              <a:latin typeface="Arial" panose="020B0604020202020204" pitchFamily="34" charset="0"/>
              <a:cs typeface="Arial" panose="020B0604020202020204" pitchFamily="34" charset="0"/>
            </a:endParaRPr>
          </a:p>
          <a:p>
            <a:pPr marL="457200" lvl="1" indent="0">
              <a:buNone/>
            </a:pPr>
            <a:r>
              <a:rPr lang="en-US" sz="1800" b="1" dirty="0">
                <a:latin typeface="Arial" panose="020B0604020202020204" pitchFamily="34" charset="0"/>
                <a:cs typeface="Arial" panose="020B0604020202020204" pitchFamily="34" charset="0"/>
              </a:rPr>
              <a:t>string</a:t>
            </a:r>
            <a:r>
              <a:rPr lang="en-US" sz="1800" dirty="0">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12Test</a:t>
            </a:r>
            <a:r>
              <a:rPr lang="en-US" sz="1800" dirty="0">
                <a:latin typeface="Arial" panose="020B0604020202020204" pitchFamily="34" charset="0"/>
                <a:cs typeface="Arial" panose="020B0604020202020204" pitchFamily="34" charset="0"/>
              </a:rPr>
              <a:t> = “test”;  </a:t>
            </a:r>
            <a:r>
              <a:rPr lang="en-US" dirty="0"/>
              <a:t>//</a:t>
            </a:r>
            <a:r>
              <a:rPr lang="bg-BG" sz="1800" dirty="0">
                <a:solidFill>
                  <a:srgbClr val="FF0000"/>
                </a:solidFill>
                <a:latin typeface="Arial" panose="020B0604020202020204" pitchFamily="34" charset="0"/>
                <a:cs typeface="Arial" panose="020B0604020202020204" pitchFamily="34" charset="0"/>
              </a:rPr>
              <a:t>Невалидно</a:t>
            </a:r>
            <a:r>
              <a:rPr lang="en-US" sz="1800" dirty="0">
                <a:solidFill>
                  <a:schemeClr val="tx1"/>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не може да стартира с число</a:t>
            </a:r>
            <a:endParaRPr lang="en-US" sz="1800" dirty="0">
              <a:solidFill>
                <a:schemeClr val="tx1"/>
              </a:solidFill>
              <a:latin typeface="Arial" panose="020B0604020202020204" pitchFamily="34" charset="0"/>
              <a:cs typeface="Arial" panose="020B0604020202020204" pitchFamily="34" charset="0"/>
            </a:endParaRPr>
          </a:p>
          <a:p>
            <a:pPr marL="457200" lvl="1" indent="0">
              <a:buNone/>
            </a:pPr>
            <a:r>
              <a:rPr lang="en-US" sz="1800" b="1"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my Number</a:t>
            </a:r>
            <a:r>
              <a:rPr lang="en-US" sz="1800" dirty="0">
                <a:latin typeface="Arial" panose="020B0604020202020204" pitchFamily="34" charset="0"/>
                <a:cs typeface="Arial" panose="020B0604020202020204" pitchFamily="34" charset="0"/>
              </a:rPr>
              <a:t> = 2; </a:t>
            </a:r>
            <a:r>
              <a:rPr lang="en-US" sz="1800" dirty="0">
                <a:solidFill>
                  <a:schemeClr val="tx1"/>
                </a:solidFill>
                <a:latin typeface="Arial" panose="020B0604020202020204" pitchFamily="34" charset="0"/>
                <a:cs typeface="Arial" panose="020B0604020202020204" pitchFamily="34" charset="0"/>
              </a:rPr>
              <a:t>//</a:t>
            </a:r>
            <a:r>
              <a:rPr lang="bg-BG" sz="1800" dirty="0">
                <a:solidFill>
                  <a:srgbClr val="FF0000"/>
                </a:solidFill>
                <a:latin typeface="Arial" panose="020B0604020202020204" pitchFamily="34" charset="0"/>
                <a:cs typeface="Arial" panose="020B0604020202020204" pitchFamily="34" charset="0"/>
              </a:rPr>
              <a:t>Невалидно</a:t>
            </a:r>
            <a:r>
              <a:rPr lang="en-US" sz="1800" dirty="0">
                <a:solidFill>
                  <a:schemeClr val="tx1"/>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не може да съдържа празно място</a:t>
            </a:r>
            <a:endParaRPr lang="en-US" sz="1800" dirty="0">
              <a:solidFill>
                <a:schemeClr val="tx1"/>
              </a:solidFill>
              <a:latin typeface="Arial" panose="020B0604020202020204" pitchFamily="34" charset="0"/>
              <a:cs typeface="Arial" panose="020B0604020202020204" pitchFamily="34" charset="0"/>
            </a:endParaRPr>
          </a:p>
          <a:p>
            <a:pPr marL="457200" lvl="1" indent="0">
              <a:buNone/>
            </a:pPr>
            <a:r>
              <a:rPr lang="en-US" sz="1800" b="1" dirty="0">
                <a:latin typeface="Arial" panose="020B0604020202020204" pitchFamily="34" charset="0"/>
                <a:cs typeface="Arial" panose="020B0604020202020204" pitchFamily="34" charset="0"/>
              </a:rPr>
              <a:t>string</a:t>
            </a:r>
            <a:r>
              <a:rPr lang="en-US" sz="1800" dirty="0">
                <a:latin typeface="Arial" panose="020B0604020202020204" pitchFamily="34" charset="0"/>
                <a:cs typeface="Arial" panose="020B0604020202020204" pitchFamily="34" charset="0"/>
              </a:rPr>
              <a:t> </a:t>
            </a:r>
            <a:r>
              <a:rPr lang="en-US" sz="1800" dirty="0">
                <a:solidFill>
                  <a:srgbClr val="FFC000"/>
                </a:solidFill>
                <a:latin typeface="Arial" panose="020B0604020202020204" pitchFamily="34" charset="0"/>
                <a:cs typeface="Arial" panose="020B0604020202020204" pitchFamily="34" charset="0"/>
              </a:rPr>
              <a:t>ln</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Gerasimov</a:t>
            </a:r>
            <a:r>
              <a:rPr lang="en-US" sz="1800" dirty="0">
                <a:latin typeface="Arial" panose="020B0604020202020204" pitchFamily="34" charset="0"/>
                <a:cs typeface="Arial" panose="020B0604020202020204" pitchFamily="34" charset="0"/>
              </a:rPr>
              <a:t>”; //</a:t>
            </a:r>
            <a:r>
              <a:rPr lang="bg-BG" sz="1800" dirty="0">
                <a:solidFill>
                  <a:srgbClr val="00B050"/>
                </a:solidFill>
                <a:latin typeface="Arial" panose="020B0604020202020204" pitchFamily="34" charset="0"/>
                <a:cs typeface="Arial" panose="020B0604020202020204" pitchFamily="34" charset="0"/>
              </a:rPr>
              <a:t>Валидно</a:t>
            </a:r>
            <a:r>
              <a:rPr lang="en-US" sz="1800" dirty="0">
                <a:solidFill>
                  <a:schemeClr val="tx1"/>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но</a:t>
            </a:r>
            <a:r>
              <a:rPr lang="en-US" sz="1800" dirty="0">
                <a:solidFill>
                  <a:schemeClr val="tx1"/>
                </a:solidFill>
                <a:latin typeface="Arial" panose="020B0604020202020204" pitchFamily="34" charset="0"/>
                <a:cs typeface="Arial" panose="020B0604020202020204" pitchFamily="34" charset="0"/>
              </a:rPr>
              <a:t> </a:t>
            </a:r>
            <a:r>
              <a:rPr lang="bg-BG" sz="1800" dirty="0">
                <a:solidFill>
                  <a:srgbClr val="FF0000"/>
                </a:solidFill>
                <a:latin typeface="Arial" panose="020B0604020202020204" pitchFamily="34" charset="0"/>
                <a:cs typeface="Arial" panose="020B0604020202020204" pitchFamily="34" charset="0"/>
              </a:rPr>
              <a:t>Не</a:t>
            </a:r>
            <a:r>
              <a:rPr lang="en-US" sz="1800" dirty="0">
                <a:solidFill>
                  <a:srgbClr val="00B050"/>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препоръчително</a:t>
            </a:r>
            <a:r>
              <a:rPr lang="en-US" sz="1800" dirty="0">
                <a:solidFill>
                  <a:srgbClr val="00B050"/>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Вместо това трябва да бъде </a:t>
            </a:r>
            <a:r>
              <a:rPr lang="en-US" sz="1800" dirty="0" err="1">
                <a:solidFill>
                  <a:schemeClr val="accent5">
                    <a:lumMod val="50000"/>
                  </a:schemeClr>
                </a:solidFill>
                <a:latin typeface="Arial" panose="020B0604020202020204" pitchFamily="34" charset="0"/>
                <a:cs typeface="Arial" panose="020B0604020202020204" pitchFamily="34" charset="0"/>
              </a:rPr>
              <a:t>lastName</a:t>
            </a:r>
            <a:r>
              <a:rPr lang="bg-BG" sz="1800" dirty="0">
                <a:solidFill>
                  <a:schemeClr val="tx1"/>
                </a:solidFill>
                <a:latin typeface="Arial" panose="020B0604020202020204" pitchFamily="34" charset="0"/>
                <a:cs typeface="Arial" panose="020B0604020202020204" pitchFamily="34" charset="0"/>
              </a:rPr>
              <a:t>, защото е смислено</a:t>
            </a:r>
            <a:r>
              <a:rPr lang="en-US" sz="1800" dirty="0">
                <a:latin typeface="Arial" panose="020B0604020202020204" pitchFamily="34" charset="0"/>
                <a:cs typeface="Arial" panose="020B0604020202020204" pitchFamily="34" charset="0"/>
              </a:rPr>
              <a:t>.</a:t>
            </a:r>
          </a:p>
          <a:p>
            <a:pPr marL="457200" lvl="1" indent="0">
              <a:buNone/>
            </a:pP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6343" y="2855427"/>
            <a:ext cx="3671020" cy="3651648"/>
          </a:xfrm>
          <a:prstGeom prst="rect">
            <a:avLst/>
          </a:prstGeom>
        </p:spPr>
      </p:pic>
    </p:spTree>
    <p:extLst>
      <p:ext uri="{BB962C8B-B14F-4D97-AF65-F5344CB8AC3E}">
        <p14:creationId xmlns:p14="http://schemas.microsoft.com/office/powerpoint/2010/main" val="644180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C54B-52CF-2BAF-A01A-098463F02D1C}"/>
              </a:ext>
            </a:extLst>
          </p:cNvPr>
          <p:cNvSpPr>
            <a:spLocks noGrp="1"/>
          </p:cNvSpPr>
          <p:nvPr>
            <p:ph type="title"/>
          </p:nvPr>
        </p:nvSpPr>
        <p:spPr>
          <a:xfrm>
            <a:off x="1154954" y="973668"/>
            <a:ext cx="8761413" cy="706964"/>
          </a:xfrm>
        </p:spPr>
        <p:txBody>
          <a:bodyPr>
            <a:normAutofit/>
          </a:bodyPr>
          <a:lstStyle/>
          <a:p>
            <a:pPr algn="ctr"/>
            <a:r>
              <a:rPr lang="bg-BG" dirty="0">
                <a:latin typeface="Arial" panose="020B0604020202020204" pitchFamily="34" charset="0"/>
                <a:cs typeface="Arial" panose="020B0604020202020204" pitchFamily="34" charset="0"/>
              </a:rPr>
              <a:t>Какво е </a:t>
            </a:r>
            <a:r>
              <a:rPr lang="bg-BG" dirty="0">
                <a:solidFill>
                  <a:srgbClr val="FFFF00"/>
                </a:solidFill>
                <a:latin typeface="Arial" panose="020B0604020202020204" pitchFamily="34" charset="0"/>
                <a:cs typeface="Arial" panose="020B0604020202020204" pitchFamily="34" charset="0"/>
              </a:rPr>
              <a:t>константа</a:t>
            </a:r>
            <a:r>
              <a:rPr lang="bg-BG" dirty="0">
                <a:latin typeface="Arial" panose="020B0604020202020204" pitchFamily="34" charset="0"/>
                <a:cs typeface="Arial" panose="020B0604020202020204" pitchFamily="34" charset="0"/>
              </a:rPr>
              <a:t>?</a:t>
            </a:r>
          </a:p>
        </p:txBody>
      </p:sp>
      <p:pic>
        <p:nvPicPr>
          <p:cNvPr id="5" name="Picture 4" descr="A picture containing suitcase, luggage, wooden, stacked">
            <a:extLst>
              <a:ext uri="{FF2B5EF4-FFF2-40B4-BE49-F238E27FC236}">
                <a16:creationId xmlns:a16="http://schemas.microsoft.com/office/drawing/2014/main" id="{2760A780-50D4-43F6-5CD7-783609191A7F}"/>
              </a:ext>
            </a:extLst>
          </p:cNvPr>
          <p:cNvPicPr>
            <a:picLocks noChangeAspect="1"/>
          </p:cNvPicPr>
          <p:nvPr/>
        </p:nvPicPr>
        <p:blipFill rotWithShape="1">
          <a:blip r:embed="rId2">
            <a:extLst>
              <a:ext uri="{28A0092B-C50C-407E-A947-70E740481C1C}">
                <a14:useLocalDpi xmlns:a14="http://schemas.microsoft.com/office/drawing/2010/main" val="0"/>
              </a:ext>
            </a:extLst>
          </a:blip>
          <a:srcRect t="1702" r="4" b="4182"/>
          <a:stretch/>
        </p:blipFill>
        <p:spPr>
          <a:xfrm>
            <a:off x="1151467" y="2775951"/>
            <a:ext cx="4345024" cy="3067163"/>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5B9E825B-859B-FD2B-5456-C9568474E574}"/>
              </a:ext>
            </a:extLst>
          </p:cNvPr>
          <p:cNvSpPr>
            <a:spLocks noGrp="1"/>
          </p:cNvSpPr>
          <p:nvPr>
            <p:ph idx="1"/>
          </p:nvPr>
        </p:nvSpPr>
        <p:spPr>
          <a:xfrm>
            <a:off x="5951457" y="2775951"/>
            <a:ext cx="5719433" cy="3939481"/>
          </a:xfrm>
        </p:spPr>
        <p:txBody>
          <a:bodyPr anchor="ctr">
            <a:normAutofit/>
          </a:bodyPr>
          <a:lstStyle/>
          <a:p>
            <a:r>
              <a:rPr lang="bg-BG" sz="2800" dirty="0">
                <a:latin typeface="Arial" panose="020B0604020202020204" pitchFamily="34" charset="0"/>
                <a:cs typeface="Arial" panose="020B0604020202020204" pitchFamily="34" charset="0"/>
              </a:rPr>
              <a:t>Константите са наименувани контейнери за съхранение на различни типове данни, които НЕ могат да бъдат променяни по време на изпълнение на програмата или докато пишем нашият код, след като веднъж са дефинирани.</a:t>
            </a:r>
            <a:endParaRPr lang="en-US" sz="28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bg-B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343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константи</a:t>
            </a:r>
            <a:endParaRPr lang="en-US" dirty="0">
              <a:solidFill>
                <a:srgbClr val="FFFF0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4537" y="3624807"/>
            <a:ext cx="4088850" cy="1074846"/>
          </a:xfrm>
        </p:spPr>
      </p:pic>
      <p:sp>
        <p:nvSpPr>
          <p:cNvPr id="5" name="TextBox 4"/>
          <p:cNvSpPr txBox="1"/>
          <p:nvPr/>
        </p:nvSpPr>
        <p:spPr>
          <a:xfrm>
            <a:off x="886408" y="2565918"/>
            <a:ext cx="5840963" cy="3693319"/>
          </a:xfrm>
          <a:prstGeom prst="rect">
            <a:avLst/>
          </a:prstGeom>
          <a:noFill/>
        </p:spPr>
        <p:txBody>
          <a:bodyPr wrap="square" rtlCol="0">
            <a:spAutoFit/>
          </a:bodyPr>
          <a:lstStyle/>
          <a:p>
            <a:r>
              <a:rPr lang="bg-BG" dirty="0"/>
              <a:t>Нейминг конвенции за </a:t>
            </a:r>
            <a:r>
              <a:rPr lang="bg-BG" dirty="0">
                <a:solidFill>
                  <a:srgbClr val="0070C0"/>
                </a:solidFill>
              </a:rPr>
              <a:t>променливи</a:t>
            </a:r>
            <a:r>
              <a:rPr lang="en-US" dirty="0"/>
              <a:t> </a:t>
            </a:r>
            <a:r>
              <a:rPr lang="bg-BG" dirty="0"/>
              <a:t>и</a:t>
            </a:r>
            <a:r>
              <a:rPr lang="en-US" dirty="0"/>
              <a:t> </a:t>
            </a:r>
            <a:r>
              <a:rPr lang="bg-BG" dirty="0">
                <a:solidFill>
                  <a:schemeClr val="accent2">
                    <a:lumMod val="75000"/>
                  </a:schemeClr>
                </a:solidFill>
              </a:rPr>
              <a:t>константи</a:t>
            </a:r>
            <a:r>
              <a:rPr lang="en-US" dirty="0"/>
              <a:t>:</a:t>
            </a:r>
          </a:p>
          <a:p>
            <a:endParaRPr lang="en-US" dirty="0"/>
          </a:p>
          <a:p>
            <a:r>
              <a:rPr lang="bg-BG" dirty="0"/>
              <a:t>За</a:t>
            </a:r>
            <a:r>
              <a:rPr lang="en-US" dirty="0"/>
              <a:t> </a:t>
            </a:r>
            <a:r>
              <a:rPr lang="bg-BG" dirty="0">
                <a:solidFill>
                  <a:srgbClr val="0070C0"/>
                </a:solidFill>
              </a:rPr>
              <a:t>променливи</a:t>
            </a:r>
            <a:r>
              <a:rPr lang="en-US" dirty="0"/>
              <a:t>: </a:t>
            </a:r>
            <a:r>
              <a:rPr lang="en-US" dirty="0" err="1">
                <a:solidFill>
                  <a:srgbClr val="0070C0"/>
                </a:solidFill>
              </a:rPr>
              <a:t>camelCase</a:t>
            </a:r>
            <a:endParaRPr lang="en-US" dirty="0">
              <a:solidFill>
                <a:srgbClr val="0070C0"/>
              </a:solidFill>
            </a:endParaRPr>
          </a:p>
          <a:p>
            <a:r>
              <a:rPr lang="bg-BG" dirty="0"/>
              <a:t>За</a:t>
            </a:r>
            <a:r>
              <a:rPr lang="en-US" dirty="0"/>
              <a:t> </a:t>
            </a:r>
            <a:r>
              <a:rPr lang="bg-BG" dirty="0">
                <a:solidFill>
                  <a:schemeClr val="accent2">
                    <a:lumMod val="75000"/>
                  </a:schemeClr>
                </a:solidFill>
              </a:rPr>
              <a:t>константи</a:t>
            </a:r>
            <a:r>
              <a:rPr lang="en-US" dirty="0"/>
              <a:t>: </a:t>
            </a:r>
            <a:r>
              <a:rPr lang="en-US" dirty="0" err="1">
                <a:solidFill>
                  <a:schemeClr val="accent2">
                    <a:lumMod val="75000"/>
                  </a:schemeClr>
                </a:solidFill>
              </a:rPr>
              <a:t>PascalCase</a:t>
            </a:r>
            <a:endParaRPr lang="en-US" dirty="0">
              <a:solidFill>
                <a:schemeClr val="accent2">
                  <a:lumMod val="75000"/>
                </a:schemeClr>
              </a:solidFill>
            </a:endParaRPr>
          </a:p>
          <a:p>
            <a:endParaRPr lang="en-US" dirty="0">
              <a:solidFill>
                <a:schemeClr val="accent2">
                  <a:lumMod val="75000"/>
                </a:schemeClr>
              </a:solidFill>
            </a:endParaRPr>
          </a:p>
          <a:p>
            <a:endParaRPr lang="en-US" dirty="0">
              <a:solidFill>
                <a:schemeClr val="accent2">
                  <a:lumMod val="75000"/>
                </a:schemeClr>
              </a:solidFill>
            </a:endParaRPr>
          </a:p>
          <a:p>
            <a:r>
              <a:rPr lang="bg-BG" b="1" i="1" u="sng" dirty="0"/>
              <a:t>Бележка</a:t>
            </a:r>
            <a:r>
              <a:rPr lang="en-US" b="1" i="1" u="sng" dirty="0"/>
              <a:t>: </a:t>
            </a:r>
            <a:r>
              <a:rPr lang="bg-BG" dirty="0"/>
              <a:t>В</a:t>
            </a:r>
            <a:r>
              <a:rPr lang="en-US" dirty="0"/>
              <a:t> C# </a:t>
            </a:r>
            <a:r>
              <a:rPr lang="bg-BG" dirty="0"/>
              <a:t>не е препоръчително да се използва </a:t>
            </a:r>
            <a:r>
              <a:rPr lang="bg-BG" dirty="0">
                <a:solidFill>
                  <a:srgbClr val="FF0000"/>
                </a:solidFill>
              </a:rPr>
              <a:t>Унгарската нотация (</a:t>
            </a:r>
            <a:r>
              <a:rPr lang="en-US" dirty="0">
                <a:solidFill>
                  <a:srgbClr val="FF0000"/>
                </a:solidFill>
              </a:rPr>
              <a:t>Hungarian notation</a:t>
            </a:r>
            <a:r>
              <a:rPr lang="bg-BG" dirty="0">
                <a:solidFill>
                  <a:srgbClr val="FF0000"/>
                </a:solidFill>
              </a:rPr>
              <a:t>)</a:t>
            </a:r>
            <a:r>
              <a:rPr lang="en-US" dirty="0"/>
              <a:t>.</a:t>
            </a:r>
          </a:p>
          <a:p>
            <a:endParaRPr lang="en-US" dirty="0"/>
          </a:p>
          <a:p>
            <a:r>
              <a:rPr lang="en-US" b="1" dirty="0"/>
              <a:t>string</a:t>
            </a:r>
            <a:r>
              <a:rPr lang="en-US" dirty="0"/>
              <a:t> </a:t>
            </a:r>
            <a:r>
              <a:rPr lang="en-US" dirty="0" err="1">
                <a:solidFill>
                  <a:srgbClr val="C00000"/>
                </a:solidFill>
              </a:rPr>
              <a:t>strFirstName</a:t>
            </a:r>
            <a:r>
              <a:rPr lang="en-US" dirty="0"/>
              <a:t> = “</a:t>
            </a:r>
            <a:r>
              <a:rPr lang="en-US" dirty="0" err="1"/>
              <a:t>Velizar</a:t>
            </a:r>
            <a:r>
              <a:rPr lang="en-US" dirty="0"/>
              <a:t>”;</a:t>
            </a:r>
          </a:p>
          <a:p>
            <a:endParaRPr lang="en-US" dirty="0"/>
          </a:p>
          <a:p>
            <a:endParaRPr lang="en-US" dirty="0"/>
          </a:p>
        </p:txBody>
      </p:sp>
    </p:spTree>
    <p:extLst>
      <p:ext uri="{BB962C8B-B14F-4D97-AF65-F5344CB8AC3E}">
        <p14:creationId xmlns:p14="http://schemas.microsoft.com/office/powerpoint/2010/main" val="2568291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Типове данни в</a:t>
            </a:r>
            <a:r>
              <a:rPr lang="bg-BG" dirty="0">
                <a:solidFill>
                  <a:srgbClr val="FFFF00"/>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C#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700" y="2407556"/>
            <a:ext cx="5942099" cy="4164017"/>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271" y="2407556"/>
            <a:ext cx="5031365" cy="4074924"/>
          </a:xfrm>
          <a:prstGeom prst="rect">
            <a:avLst/>
          </a:prstGeom>
        </p:spPr>
      </p:pic>
    </p:spTree>
    <p:extLst>
      <p:ext uri="{BB962C8B-B14F-4D97-AF65-F5344CB8AC3E}">
        <p14:creationId xmlns:p14="http://schemas.microsoft.com/office/powerpoint/2010/main" val="179078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7086-C8B4-FCC6-4B42-6C22DE4F0D92}"/>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Конвертиране от един тип в друг</a:t>
            </a:r>
          </a:p>
        </p:txBody>
      </p:sp>
      <p:sp>
        <p:nvSpPr>
          <p:cNvPr id="3" name="Content Placeholder 2">
            <a:extLst>
              <a:ext uri="{FF2B5EF4-FFF2-40B4-BE49-F238E27FC236}">
                <a16:creationId xmlns:a16="http://schemas.microsoft.com/office/drawing/2014/main" id="{D86BE7E6-AE05-0271-62A2-7A6C667B881E}"/>
              </a:ext>
            </a:extLst>
          </p:cNvPr>
          <p:cNvSpPr>
            <a:spLocks noGrp="1"/>
          </p:cNvSpPr>
          <p:nvPr>
            <p:ph idx="1"/>
          </p:nvPr>
        </p:nvSpPr>
        <p:spPr/>
        <p:txBody>
          <a:bodyPr>
            <a:normAutofit/>
          </a:bodyPr>
          <a:lstStyle/>
          <a:p>
            <a:r>
              <a:rPr lang="bg-BG" sz="2400" dirty="0">
                <a:latin typeface="Arial" panose="020B0604020202020204" pitchFamily="34" charset="0"/>
                <a:cs typeface="Arial" panose="020B0604020202020204" pitchFamily="34" charset="0"/>
              </a:rPr>
              <a:t>Конвертирането от един тип в друг е нещо важно, което трябва да знаем как се случва.</a:t>
            </a:r>
          </a:p>
          <a:p>
            <a:r>
              <a:rPr lang="bg-BG" sz="2400" dirty="0">
                <a:latin typeface="Arial" panose="020B0604020202020204" pitchFamily="34" charset="0"/>
                <a:cs typeface="Arial" panose="020B0604020202020204" pitchFamily="34" charset="0"/>
              </a:rPr>
              <a:t>Има три типа конвертиране:</a:t>
            </a:r>
          </a:p>
          <a:p>
            <a:pPr lvl="1"/>
            <a:r>
              <a:rPr lang="bg-BG" sz="2400" dirty="0">
                <a:latin typeface="Arial" panose="020B0604020202020204" pitchFamily="34" charset="0"/>
                <a:cs typeface="Arial" panose="020B0604020202020204" pitchFamily="34" charset="0"/>
              </a:rPr>
              <a:t>Имплицитно</a:t>
            </a:r>
          </a:p>
          <a:p>
            <a:pPr lvl="1"/>
            <a:r>
              <a:rPr lang="bg-BG" sz="2400" dirty="0">
                <a:latin typeface="Arial" panose="020B0604020202020204" pitchFamily="34" charset="0"/>
                <a:cs typeface="Arial" panose="020B0604020202020204" pitchFamily="34" charset="0"/>
              </a:rPr>
              <a:t>Експлицитно</a:t>
            </a:r>
          </a:p>
          <a:p>
            <a:pPr lvl="1"/>
            <a:r>
              <a:rPr lang="bg-BG" sz="2400" dirty="0">
                <a:latin typeface="Arial" panose="020B0604020202020204" pitchFamily="34" charset="0"/>
                <a:cs typeface="Arial" panose="020B0604020202020204" pitchFamily="34" charset="0"/>
              </a:rPr>
              <a:t>С помощта на помощни методи (за несъвместими типове данни)</a:t>
            </a:r>
          </a:p>
        </p:txBody>
      </p:sp>
    </p:spTree>
    <p:extLst>
      <p:ext uri="{BB962C8B-B14F-4D97-AF65-F5344CB8AC3E}">
        <p14:creationId xmlns:p14="http://schemas.microsoft.com/office/powerpoint/2010/main" val="2396031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171B-13A1-1172-5A95-544206AA6578}"/>
              </a:ext>
            </a:extLst>
          </p:cNvPr>
          <p:cNvSpPr>
            <a:spLocks noGrp="1"/>
          </p:cNvSpPr>
          <p:nvPr>
            <p:ph type="title"/>
          </p:nvPr>
        </p:nvSpPr>
        <p:spPr/>
        <p:txBody>
          <a:bodyPr/>
          <a:lstStyle/>
          <a:p>
            <a:pPr algn="ctr"/>
            <a:r>
              <a:rPr lang="bg-BG" dirty="0">
                <a:solidFill>
                  <a:srgbClr val="FFFF00"/>
                </a:solidFill>
                <a:latin typeface="Arial" panose="020B0604020202020204" pitchFamily="34" charset="0"/>
                <a:cs typeface="Arial" panose="020B0604020202020204" pitchFamily="34" charset="0"/>
              </a:rPr>
              <a:t>Оператори</a:t>
            </a:r>
            <a:r>
              <a:rPr lang="bg-BG" dirty="0">
                <a:latin typeface="Arial" panose="020B0604020202020204" pitchFamily="34" charset="0"/>
                <a:cs typeface="Arial" panose="020B0604020202020204" pitchFamily="34" charset="0"/>
              </a:rPr>
              <a:t> в </a:t>
            </a:r>
            <a:r>
              <a:rPr lang="en-US" dirty="0">
                <a:latin typeface="Arial" panose="020B0604020202020204" pitchFamily="34" charset="0"/>
                <a:cs typeface="Arial" panose="020B0604020202020204" pitchFamily="34" charset="0"/>
              </a:rPr>
              <a:t>C#</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C01766B-53D8-8760-538C-457646D9E989}"/>
              </a:ext>
            </a:extLst>
          </p:cNvPr>
          <p:cNvSpPr>
            <a:spLocks noGrp="1"/>
          </p:cNvSpPr>
          <p:nvPr>
            <p:ph idx="1"/>
          </p:nvPr>
        </p:nvSpPr>
        <p:spPr/>
        <p:txBody>
          <a:bodyPr/>
          <a:lstStyle/>
          <a:p>
            <a:r>
              <a:rPr lang="bg-BG" sz="3200" dirty="0">
                <a:latin typeface="Arial" panose="020B0604020202020204" pitchFamily="34" charset="0"/>
                <a:cs typeface="Arial" panose="020B0604020202020204" pitchFamily="34" charset="0"/>
              </a:rPr>
              <a:t>Аритметични: </a:t>
            </a:r>
            <a:r>
              <a:rPr lang="bg-BG" sz="3200" dirty="0">
                <a:solidFill>
                  <a:schemeClr val="accent5">
                    <a:lumMod val="75000"/>
                  </a:schemeClr>
                </a:solidFill>
                <a:latin typeface="Arial" panose="020B0604020202020204" pitchFamily="34" charset="0"/>
                <a:cs typeface="Arial" panose="020B0604020202020204" pitchFamily="34" charset="0"/>
              </a:rPr>
              <a:t>+, -, *, /, %, ++, --</a:t>
            </a:r>
          </a:p>
          <a:p>
            <a:r>
              <a:rPr lang="bg-BG" sz="3200" dirty="0">
                <a:latin typeface="Arial" panose="020B0604020202020204" pitchFamily="34" charset="0"/>
                <a:cs typeface="Arial" panose="020B0604020202020204" pitchFamily="34" charset="0"/>
              </a:rPr>
              <a:t>За присвояване: </a:t>
            </a:r>
            <a:r>
              <a:rPr lang="bg-BG" sz="3200" dirty="0">
                <a:solidFill>
                  <a:srgbClr val="0070C0"/>
                </a:solidFill>
                <a:latin typeface="Arial" panose="020B0604020202020204" pitchFamily="34" charset="0"/>
                <a:cs typeface="Arial" panose="020B0604020202020204" pitchFamily="34" charset="0"/>
              </a:rPr>
              <a:t>=, +=, -=, *=, /=</a:t>
            </a:r>
          </a:p>
          <a:p>
            <a:r>
              <a:rPr lang="bg-BG" sz="3200" dirty="0">
                <a:latin typeface="Arial" panose="020B0604020202020204" pitchFamily="34" charset="0"/>
                <a:cs typeface="Arial" panose="020B0604020202020204" pitchFamily="34" charset="0"/>
              </a:rPr>
              <a:t>Сравняващи: </a:t>
            </a:r>
            <a:r>
              <a:rPr lang="bg-BG" sz="3200" dirty="0">
                <a:solidFill>
                  <a:srgbClr val="FF0000"/>
                </a:solidFill>
                <a:latin typeface="Arial" panose="020B0604020202020204" pitchFamily="34" charset="0"/>
                <a:cs typeface="Arial" panose="020B0604020202020204" pitchFamily="34" charset="0"/>
              </a:rPr>
              <a:t>&lt;, &gt;, &lt;=, &gt;=, !=, ==</a:t>
            </a:r>
          </a:p>
          <a:p>
            <a:r>
              <a:rPr lang="bg-BG" sz="3200" dirty="0">
                <a:latin typeface="Arial" panose="020B0604020202020204" pitchFamily="34" charset="0"/>
                <a:cs typeface="Arial" panose="020B0604020202020204" pitchFamily="34" charset="0"/>
              </a:rPr>
              <a:t>Логически:</a:t>
            </a:r>
            <a:r>
              <a:rPr lang="en-US" sz="3200" dirty="0">
                <a:latin typeface="Arial" panose="020B0604020202020204" pitchFamily="34" charset="0"/>
                <a:cs typeface="Arial" panose="020B0604020202020204" pitchFamily="34" charset="0"/>
              </a:rPr>
              <a:t> </a:t>
            </a:r>
            <a:r>
              <a:rPr lang="en-US" sz="3200" dirty="0">
                <a:solidFill>
                  <a:schemeClr val="accent6">
                    <a:lumMod val="75000"/>
                  </a:schemeClr>
                </a:solidFill>
                <a:latin typeface="Arial" panose="020B0604020202020204" pitchFamily="34" charset="0"/>
                <a:cs typeface="Arial" panose="020B0604020202020204" pitchFamily="34" charset="0"/>
              </a:rPr>
              <a:t>&amp;&amp;, ||, !</a:t>
            </a:r>
          </a:p>
          <a:p>
            <a:pPr marL="0" indent="0">
              <a:buNone/>
            </a:pPr>
            <a:endParaRPr lang="bg-BG" dirty="0"/>
          </a:p>
        </p:txBody>
      </p:sp>
    </p:spTree>
    <p:extLst>
      <p:ext uri="{BB962C8B-B14F-4D97-AF65-F5344CB8AC3E}">
        <p14:creationId xmlns:p14="http://schemas.microsoft.com/office/powerpoint/2010/main" val="1621183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 Console </a:t>
            </a:r>
            <a:r>
              <a:rPr lang="en-US" dirty="0" err="1">
                <a:solidFill>
                  <a:srgbClr val="FFFF00"/>
                </a:solidFill>
                <a:latin typeface="Arial" panose="020B0604020202020204" pitchFamily="34" charset="0"/>
                <a:cs typeface="Arial" panose="020B0604020202020204" pitchFamily="34" charset="0"/>
              </a:rPr>
              <a:t>Input/Output</a:t>
            </a:r>
            <a:endParaRPr lang="en-US" dirty="0">
              <a:solidFill>
                <a:srgbClr val="FFFF0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996" y="5077624"/>
            <a:ext cx="5472366" cy="111584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064" y="3049436"/>
            <a:ext cx="5030445" cy="314402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TextBox 2">
            <a:extLst>
              <a:ext uri="{FF2B5EF4-FFF2-40B4-BE49-F238E27FC236}">
                <a16:creationId xmlns:a16="http://schemas.microsoft.com/office/drawing/2014/main" id="{08096BAE-2861-DC6F-67EC-322BC39F43E4}"/>
              </a:ext>
            </a:extLst>
          </p:cNvPr>
          <p:cNvSpPr txBox="1"/>
          <p:nvPr/>
        </p:nvSpPr>
        <p:spPr>
          <a:xfrm>
            <a:off x="498489" y="4708292"/>
            <a:ext cx="2783690" cy="369332"/>
          </a:xfrm>
          <a:prstGeom prst="rect">
            <a:avLst/>
          </a:prstGeom>
          <a:noFill/>
        </p:spPr>
        <p:txBody>
          <a:bodyPr wrap="square" rtlCol="0">
            <a:spAutoFit/>
          </a:bodyPr>
          <a:lstStyle/>
          <a:p>
            <a:r>
              <a:rPr lang="bg-BG" dirty="0">
                <a:latin typeface="Arial" panose="020B0604020202020204" pitchFamily="34" charset="0"/>
                <a:cs typeface="Arial" panose="020B0604020202020204" pitchFamily="34" charset="0"/>
              </a:rPr>
              <a:t>Вкарване на число</a:t>
            </a:r>
          </a:p>
        </p:txBody>
      </p:sp>
      <p:pic>
        <p:nvPicPr>
          <p:cNvPr id="8" name="Picture 7" descr="Text&#10;&#10;Description automatically generated">
            <a:extLst>
              <a:ext uri="{FF2B5EF4-FFF2-40B4-BE49-F238E27FC236}">
                <a16:creationId xmlns:a16="http://schemas.microsoft.com/office/drawing/2014/main" id="{92477C59-7618-BF7D-B409-3F39193178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074" y="3231070"/>
            <a:ext cx="5030445" cy="1059041"/>
          </a:xfrm>
          <a:prstGeom prst="rect">
            <a:avLst/>
          </a:prstGeom>
        </p:spPr>
      </p:pic>
      <p:sp>
        <p:nvSpPr>
          <p:cNvPr id="9" name="TextBox 8">
            <a:extLst>
              <a:ext uri="{FF2B5EF4-FFF2-40B4-BE49-F238E27FC236}">
                <a16:creationId xmlns:a16="http://schemas.microsoft.com/office/drawing/2014/main" id="{34828A3C-BC18-07C6-07BA-A15E3093775F}"/>
              </a:ext>
            </a:extLst>
          </p:cNvPr>
          <p:cNvSpPr txBox="1"/>
          <p:nvPr/>
        </p:nvSpPr>
        <p:spPr>
          <a:xfrm>
            <a:off x="498489" y="2812889"/>
            <a:ext cx="2783690" cy="369332"/>
          </a:xfrm>
          <a:prstGeom prst="rect">
            <a:avLst/>
          </a:prstGeom>
          <a:noFill/>
        </p:spPr>
        <p:txBody>
          <a:bodyPr wrap="square" rtlCol="0">
            <a:spAutoFit/>
          </a:bodyPr>
          <a:lstStyle/>
          <a:p>
            <a:r>
              <a:rPr lang="bg-BG" dirty="0">
                <a:latin typeface="Arial" panose="020B0604020202020204" pitchFamily="34" charset="0"/>
                <a:cs typeface="Arial" panose="020B0604020202020204" pitchFamily="34" charset="0"/>
              </a:rPr>
              <a:t>Вкарване на текст</a:t>
            </a:r>
          </a:p>
        </p:txBody>
      </p:sp>
    </p:spTree>
    <p:extLst>
      <p:ext uri="{BB962C8B-B14F-4D97-AF65-F5344CB8AC3E}">
        <p14:creationId xmlns:p14="http://schemas.microsoft.com/office/powerpoint/2010/main" val="2929456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1E45-64BB-7F3B-F7DC-F4C98F5E2F0E}"/>
              </a:ext>
            </a:extLst>
          </p:cNvPr>
          <p:cNvSpPr>
            <a:spLocks noGrp="1"/>
          </p:cNvSpPr>
          <p:nvPr>
            <p:ph type="title"/>
          </p:nvPr>
        </p:nvSpPr>
        <p:spPr/>
        <p:txBody>
          <a:bodyPr/>
          <a:lstStyle/>
          <a:p>
            <a:pPr algn="ctr"/>
            <a:r>
              <a:rPr lang="bg-BG" dirty="0">
                <a:solidFill>
                  <a:srgbClr val="FFFF00"/>
                </a:solidFill>
                <a:latin typeface="Arial" panose="020B0604020202020204" pitchFamily="34" charset="0"/>
                <a:cs typeface="Arial" panose="020B0604020202020204" pitchFamily="34" charset="0"/>
              </a:rPr>
              <a:t>Форматиране</a:t>
            </a:r>
            <a:r>
              <a:rPr lang="bg-BG" dirty="0">
                <a:latin typeface="Arial" panose="020B0604020202020204" pitchFamily="34" charset="0"/>
                <a:cs typeface="Arial" panose="020B0604020202020204" pitchFamily="34" charset="0"/>
              </a:rPr>
              <a:t> на </a:t>
            </a:r>
            <a:r>
              <a:rPr lang="en-US" dirty="0">
                <a:solidFill>
                  <a:schemeClr val="bg1"/>
                </a:solidFill>
                <a:latin typeface="Arial" panose="020B0604020202020204" pitchFamily="34" charset="0"/>
                <a:cs typeface="Arial" panose="020B0604020202020204" pitchFamily="34" charset="0"/>
              </a:rPr>
              <a:t>string</a:t>
            </a:r>
            <a:endParaRPr lang="bg-BG"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B599E0D-AA18-22BE-8448-616F2CA63888}"/>
              </a:ext>
            </a:extLst>
          </p:cNvPr>
          <p:cNvSpPr>
            <a:spLocks noGrp="1"/>
          </p:cNvSpPr>
          <p:nvPr>
            <p:ph idx="1"/>
          </p:nvPr>
        </p:nvSpPr>
        <p:spPr/>
        <p:txBody>
          <a:bodyPr/>
          <a:lstStyle/>
          <a:p>
            <a:r>
              <a:rPr lang="bg-BG" sz="2400" dirty="0">
                <a:latin typeface="Arial" panose="020B0604020202020204" pitchFamily="34" charset="0"/>
                <a:cs typeface="Arial" panose="020B0604020202020204" pitchFamily="34" charset="0"/>
              </a:rPr>
              <a:t>Конкатенация</a:t>
            </a:r>
            <a:r>
              <a:rPr lang="en-US" sz="2400" dirty="0">
                <a:latin typeface="Arial" panose="020B0604020202020204" pitchFamily="34" charset="0"/>
                <a:cs typeface="Arial" panose="020B0604020202020204" pitchFamily="34" charset="0"/>
              </a:rPr>
              <a:t> (+)</a:t>
            </a:r>
            <a:endParaRPr lang="bg-BG" sz="2400" dirty="0">
              <a:latin typeface="Arial" panose="020B0604020202020204" pitchFamily="34" charset="0"/>
              <a:cs typeface="Arial" panose="020B0604020202020204" pitchFamily="34" charset="0"/>
            </a:endParaRPr>
          </a:p>
          <a:p>
            <a:r>
              <a:rPr lang="bg-BG" sz="2400" dirty="0">
                <a:latin typeface="Arial" panose="020B0604020202020204" pitchFamily="34" charset="0"/>
                <a:cs typeface="Arial" panose="020B0604020202020204" pitchFamily="34" charset="0"/>
              </a:rPr>
              <a:t>Стрингово интерполиране (</a:t>
            </a:r>
            <a:r>
              <a:rPr lang="en-US" sz="2400" dirty="0">
                <a:latin typeface="Arial" panose="020B0604020202020204" pitchFamily="34" charset="0"/>
                <a:cs typeface="Arial" panose="020B0604020202020204" pitchFamily="34" charset="0"/>
              </a:rPr>
              <a:t>String interpolation</a:t>
            </a:r>
            <a:r>
              <a:rPr lang="bg-BG"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 {})</a:t>
            </a:r>
          </a:p>
          <a:p>
            <a:r>
              <a:rPr lang="en-US" sz="2400" dirty="0" err="1">
                <a:latin typeface="Arial" panose="020B0604020202020204" pitchFamily="34" charset="0"/>
                <a:cs typeface="Arial" panose="020B0604020202020204" pitchFamily="34" charset="0"/>
              </a:rPr>
              <a:t>String.Format</a:t>
            </a:r>
            <a:r>
              <a:rPr lang="en-US" sz="2400" dirty="0">
                <a:latin typeface="Arial" panose="020B0604020202020204" pitchFamily="34" charset="0"/>
                <a:cs typeface="Arial" panose="020B0604020202020204" pitchFamily="34" charset="0"/>
              </a:rPr>
              <a:t>()</a:t>
            </a:r>
            <a:r>
              <a:rPr lang="bg-BG" sz="2400" dirty="0">
                <a:latin typeface="Arial" panose="020B0604020202020204" pitchFamily="34" charset="0"/>
                <a:cs typeface="Arial" panose="020B0604020202020204" pitchFamily="34" charset="0"/>
              </a:rPr>
              <a:t>ч</a:t>
            </a:r>
            <a:endParaRPr lang="en-US" sz="2400"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Console.WriteLine</a:t>
            </a:r>
            <a:r>
              <a:rPr lang="en-US" sz="2400" dirty="0">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директно в него</a:t>
            </a:r>
            <a:r>
              <a:rPr lang="en-US" sz="2400" dirty="0">
                <a:latin typeface="Arial" panose="020B0604020202020204" pitchFamily="34" charset="0"/>
                <a:cs typeface="Arial" panose="020B0604020202020204" pitchFamily="34" charset="0"/>
              </a:rPr>
              <a:t>)</a:t>
            </a:r>
            <a:r>
              <a:rPr lang="bg-BG"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p>
          <a:p>
            <a:endParaRPr lang="bg-BG" dirty="0"/>
          </a:p>
        </p:txBody>
      </p:sp>
    </p:spTree>
    <p:extLst>
      <p:ext uri="{BB962C8B-B14F-4D97-AF65-F5344CB8AC3E}">
        <p14:creationId xmlns:p14="http://schemas.microsoft.com/office/powerpoint/2010/main" val="2431004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2901-BAEC-D010-3572-6289D878EFA6}"/>
              </a:ext>
            </a:extLst>
          </p:cNvPr>
          <p:cNvSpPr>
            <a:spLocks noGrp="1"/>
          </p:cNvSpPr>
          <p:nvPr>
            <p:ph type="title"/>
          </p:nvPr>
        </p:nvSpPr>
        <p:spPr/>
        <p:txBody>
          <a:bodyPr/>
          <a:lstStyle/>
          <a:p>
            <a:pPr algn="ctr"/>
            <a:r>
              <a:rPr lang="bg-BG" dirty="0">
                <a:solidFill>
                  <a:srgbClr val="FFFF00"/>
                </a:solidFill>
                <a:latin typeface="Arial" panose="020B0604020202020204" pitchFamily="34" charset="0"/>
                <a:cs typeface="Arial" panose="020B0604020202020204" pitchFamily="34" charset="0"/>
              </a:rPr>
              <a:t>Приоритет</a:t>
            </a:r>
            <a:r>
              <a:rPr lang="bg-BG" dirty="0">
                <a:latin typeface="Arial" panose="020B0604020202020204" pitchFamily="34" charset="0"/>
                <a:cs typeface="Arial" panose="020B0604020202020204" pitchFamily="34" charset="0"/>
              </a:rPr>
              <a:t> на операторите</a:t>
            </a:r>
          </a:p>
        </p:txBody>
      </p:sp>
      <p:pic>
        <p:nvPicPr>
          <p:cNvPr id="5" name="Content Placeholder 4" descr="Table">
            <a:extLst>
              <a:ext uri="{FF2B5EF4-FFF2-40B4-BE49-F238E27FC236}">
                <a16:creationId xmlns:a16="http://schemas.microsoft.com/office/drawing/2014/main" id="{E1C41935-8121-950E-CA35-F7A9A1A6BA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2358" y="2379406"/>
            <a:ext cx="6619422" cy="4317968"/>
          </a:xfrm>
        </p:spPr>
      </p:pic>
    </p:spTree>
    <p:extLst>
      <p:ext uri="{BB962C8B-B14F-4D97-AF65-F5344CB8AC3E}">
        <p14:creationId xmlns:p14="http://schemas.microsoft.com/office/powerpoint/2010/main" val="4145901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Условна логика </a:t>
            </a:r>
            <a:r>
              <a:rPr lang="en-US" dirty="0">
                <a:latin typeface="Arial" panose="020B0604020202020204" pitchFamily="34" charset="0"/>
                <a:cs typeface="Arial" panose="020B0604020202020204" pitchFamily="34" charset="0"/>
              </a:rPr>
              <a:t>(</a:t>
            </a:r>
            <a:r>
              <a:rPr lang="en-US" dirty="0">
                <a:solidFill>
                  <a:srgbClr val="FFFF00"/>
                </a:solidFill>
                <a:latin typeface="Arial" panose="020B0604020202020204" pitchFamily="34" charset="0"/>
                <a:cs typeface="Arial" panose="020B0604020202020204" pitchFamily="34" charset="0"/>
              </a:rPr>
              <a:t>if/else if/else</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3053" y="2632449"/>
            <a:ext cx="6569649" cy="3650809"/>
          </a:xfrm>
        </p:spPr>
      </p:pic>
    </p:spTree>
    <p:extLst>
      <p:ext uri="{BB962C8B-B14F-4D97-AF65-F5344CB8AC3E}">
        <p14:creationId xmlns:p14="http://schemas.microsoft.com/office/powerpoint/2010/main" val="2584292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FB15-2BA3-B74E-8FB6-C746C750E7DC}"/>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разбира машината ни?</a:t>
            </a:r>
          </a:p>
        </p:txBody>
      </p:sp>
      <p:sp>
        <p:nvSpPr>
          <p:cNvPr id="3" name="Content Placeholder 2">
            <a:extLst>
              <a:ext uri="{FF2B5EF4-FFF2-40B4-BE49-F238E27FC236}">
                <a16:creationId xmlns:a16="http://schemas.microsoft.com/office/drawing/2014/main" id="{A6591EBF-8EA8-DBF3-4315-7E3BAEF10A10}"/>
              </a:ext>
            </a:extLst>
          </p:cNvPr>
          <p:cNvSpPr>
            <a:spLocks noGrp="1"/>
          </p:cNvSpPr>
          <p:nvPr>
            <p:ph idx="1"/>
          </p:nvPr>
        </p:nvSpPr>
        <p:spPr>
          <a:xfrm>
            <a:off x="1154954" y="2603500"/>
            <a:ext cx="8825659" cy="1183496"/>
          </a:xfrm>
        </p:spPr>
        <p:txBody>
          <a:bodyPr>
            <a:normAutofit fontScale="25000" lnSpcReduction="20000"/>
          </a:bodyPr>
          <a:lstStyle/>
          <a:p>
            <a:r>
              <a:rPr lang="bg-BG" sz="12800" dirty="0">
                <a:latin typeface="Arial" panose="020B0604020202020204" pitchFamily="34" charset="0"/>
                <a:cs typeface="Arial" panose="020B0604020202020204" pitchFamily="34" charset="0"/>
              </a:rPr>
              <a:t>01001000 01100101 01101100 01101100 01101111 00100000 01010111 01101111 01110010 01101100 01100100</a:t>
            </a:r>
            <a:endParaRPr lang="en-US" sz="12800" dirty="0">
              <a:latin typeface="Arial" panose="020B0604020202020204" pitchFamily="34" charset="0"/>
              <a:cs typeface="Arial" panose="020B0604020202020204" pitchFamily="34" charset="0"/>
            </a:endParaRPr>
          </a:p>
          <a:p>
            <a:endParaRPr lang="en-US" sz="12800" dirty="0">
              <a:latin typeface="Arial" panose="020B0604020202020204" pitchFamily="34" charset="0"/>
              <a:cs typeface="Arial" panose="020B0604020202020204" pitchFamily="34" charset="0"/>
            </a:endParaRPr>
          </a:p>
          <a:p>
            <a:r>
              <a:rPr lang="en-US" sz="12800" dirty="0">
                <a:latin typeface="Arial" panose="020B0604020202020204" pitchFamily="34" charset="0"/>
                <a:cs typeface="Arial" panose="020B0604020202020204" pitchFamily="34" charset="0"/>
              </a:rPr>
              <a:t>Hello World</a:t>
            </a:r>
          </a:p>
          <a:p>
            <a:endParaRPr lang="en-US" dirty="0"/>
          </a:p>
          <a:p>
            <a:endParaRPr lang="bg-BG" dirty="0"/>
          </a:p>
        </p:txBody>
      </p:sp>
    </p:spTree>
    <p:extLst>
      <p:ext uri="{BB962C8B-B14F-4D97-AF65-F5344CB8AC3E}">
        <p14:creationId xmlns:p14="http://schemas.microsoft.com/office/powerpoint/2010/main" val="1813866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8D25-3334-3223-5E4A-AD5598C026AB}"/>
              </a:ext>
            </a:extLst>
          </p:cNvPr>
          <p:cNvSpPr>
            <a:spLocks noGrp="1"/>
          </p:cNvSpPr>
          <p:nvPr>
            <p:ph type="title"/>
          </p:nvPr>
        </p:nvSpPr>
        <p:spPr/>
        <p:txBody>
          <a:bodyPr/>
          <a:lstStyle/>
          <a:p>
            <a:pPr algn="ctr"/>
            <a:r>
              <a:rPr lang="bg-BG" dirty="0">
                <a:solidFill>
                  <a:srgbClr val="FFFF00"/>
                </a:solidFill>
                <a:latin typeface="Arial" panose="020B0604020202020204" pitchFamily="34" charset="0"/>
                <a:cs typeface="Arial" panose="020B0604020202020204" pitchFamily="34" charset="0"/>
              </a:rPr>
              <a:t>Обхват</a:t>
            </a:r>
            <a:r>
              <a:rPr lang="bg-BG"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scope</a:t>
            </a:r>
            <a:r>
              <a:rPr lang="bg-BG"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на променливите</a:t>
            </a:r>
          </a:p>
        </p:txBody>
      </p:sp>
      <p:sp>
        <p:nvSpPr>
          <p:cNvPr id="3" name="Content Placeholder 2">
            <a:extLst>
              <a:ext uri="{FF2B5EF4-FFF2-40B4-BE49-F238E27FC236}">
                <a16:creationId xmlns:a16="http://schemas.microsoft.com/office/drawing/2014/main" id="{09EE773B-8997-ECE8-E97D-26A9B5DD5125}"/>
              </a:ext>
            </a:extLst>
          </p:cNvPr>
          <p:cNvSpPr>
            <a:spLocks noGrp="1"/>
          </p:cNvSpPr>
          <p:nvPr>
            <p:ph idx="1"/>
          </p:nvPr>
        </p:nvSpPr>
        <p:spPr/>
        <p:txBody>
          <a:bodyPr>
            <a:normAutofit/>
          </a:bodyPr>
          <a:lstStyle/>
          <a:p>
            <a:r>
              <a:rPr lang="en-US" sz="2000" b="1" dirty="0">
                <a:latin typeface="Arial" panose="020B0604020202020204" pitchFamily="34" charset="0"/>
                <a:cs typeface="Arial" panose="020B0604020202020204" pitchFamily="34" charset="0"/>
              </a:rPr>
              <a:t>Scope</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на променливата се нарича тази част от програмата, където променливата е достъпна.</a:t>
            </a:r>
          </a:p>
          <a:p>
            <a:r>
              <a:rPr lang="bg-BG" sz="2000" dirty="0">
                <a:latin typeface="Arial" panose="020B0604020202020204" pitchFamily="34" charset="0"/>
                <a:cs typeface="Arial" panose="020B0604020202020204" pitchFamily="34" charset="0"/>
              </a:rPr>
              <a:t>Една променлива може да бъде дефинирана в клас, функция или в </a:t>
            </a:r>
            <a:r>
              <a:rPr lang="en-US" sz="2000" dirty="0">
                <a:latin typeface="Arial" panose="020B0604020202020204" pitchFamily="34" charset="0"/>
                <a:cs typeface="Arial" panose="020B0604020202020204" pitchFamily="34" charset="0"/>
              </a:rPr>
              <a:t>code block.</a:t>
            </a:r>
          </a:p>
          <a:p>
            <a:r>
              <a:rPr lang="en-US" sz="2000" dirty="0">
                <a:latin typeface="Arial" panose="020B0604020202020204" pitchFamily="34" charset="0"/>
                <a:cs typeface="Arial" panose="020B0604020202020204" pitchFamily="34" charset="0"/>
              </a:rPr>
              <a:t>Scope </a:t>
            </a:r>
            <a:r>
              <a:rPr lang="bg-BG" sz="2000" dirty="0">
                <a:latin typeface="Arial" panose="020B0604020202020204" pitchFamily="34" charset="0"/>
                <a:cs typeface="Arial" panose="020B0604020202020204" pitchFamily="34" charset="0"/>
              </a:rPr>
              <a:t>правилата могат да бъдат разгледани в три категории:</a:t>
            </a:r>
          </a:p>
          <a:p>
            <a:pPr lvl="1"/>
            <a:r>
              <a:rPr lang="en-US" sz="2000" dirty="0">
                <a:latin typeface="Arial" panose="020B0604020202020204" pitchFamily="34" charset="0"/>
                <a:cs typeface="Arial" panose="020B0604020202020204" pitchFamily="34" charset="0"/>
              </a:rPr>
              <a:t>Class level scope</a:t>
            </a:r>
          </a:p>
          <a:p>
            <a:pPr lvl="1"/>
            <a:r>
              <a:rPr lang="en-US" sz="2000" dirty="0">
                <a:latin typeface="Arial" panose="020B0604020202020204" pitchFamily="34" charset="0"/>
                <a:cs typeface="Arial" panose="020B0604020202020204" pitchFamily="34" charset="0"/>
              </a:rPr>
              <a:t>Method level scope</a:t>
            </a:r>
          </a:p>
          <a:p>
            <a:pPr lvl="1"/>
            <a:r>
              <a:rPr lang="en-US" sz="2000" dirty="0">
                <a:latin typeface="Arial" panose="020B0604020202020204" pitchFamily="34" charset="0"/>
                <a:cs typeface="Arial" panose="020B0604020202020204" pitchFamily="34" charset="0"/>
              </a:rPr>
              <a:t>Block level scope</a:t>
            </a:r>
            <a:endParaRPr lang="bg-B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3323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Switch/case</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логика</a:t>
            </a:r>
            <a:endParaRPr lang="en-US"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8536" y="2491532"/>
            <a:ext cx="6597472" cy="4082595"/>
          </a:xfrm>
        </p:spPr>
      </p:pic>
    </p:spTree>
    <p:extLst>
      <p:ext uri="{BB962C8B-B14F-4D97-AF65-F5344CB8AC3E}">
        <p14:creationId xmlns:p14="http://schemas.microsoft.com/office/powerpoint/2010/main" val="1873394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1385-AA23-DE7A-1FD5-C9B1B6332025}"/>
              </a:ext>
            </a:extLst>
          </p:cNvPr>
          <p:cNvSpPr>
            <a:spLocks noGrp="1"/>
          </p:cNvSpPr>
          <p:nvPr>
            <p:ph type="title"/>
          </p:nvPr>
        </p:nvSpPr>
        <p:spPr/>
        <p:txBody>
          <a:bodyPr/>
          <a:lstStyle/>
          <a:p>
            <a:pPr algn="ctr"/>
            <a:r>
              <a:rPr lang="bg-BG" dirty="0">
                <a:solidFill>
                  <a:schemeClr val="bg1"/>
                </a:solidFill>
                <a:latin typeface="Arial" panose="020B0604020202020204" pitchFamily="34" charset="0"/>
                <a:cs typeface="Arial" panose="020B0604020202020204" pitchFamily="34" charset="0"/>
              </a:rPr>
              <a:t>Ключовата дума „</a:t>
            </a:r>
            <a:r>
              <a:rPr lang="en-US" dirty="0">
                <a:solidFill>
                  <a:srgbClr val="FFFF00"/>
                </a:solidFill>
                <a:latin typeface="Arial" panose="020B0604020202020204" pitchFamily="34" charset="0"/>
                <a:cs typeface="Arial" panose="020B0604020202020204" pitchFamily="34" charset="0"/>
              </a:rPr>
              <a:t>var</a:t>
            </a:r>
            <a:r>
              <a:rPr lang="bg-BG" dirty="0">
                <a:solidFill>
                  <a:schemeClr val="bg1"/>
                </a:solidFill>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D07EC1C2-19DC-8FC1-FEBD-BCCADEC461F3}"/>
              </a:ext>
            </a:extLst>
          </p:cNvPr>
          <p:cNvSpPr>
            <a:spLocks noGrp="1"/>
          </p:cNvSpPr>
          <p:nvPr>
            <p:ph idx="1"/>
          </p:nvPr>
        </p:nvSpPr>
        <p:spPr>
          <a:xfrm>
            <a:off x="1154954" y="2603500"/>
            <a:ext cx="8894820" cy="2106523"/>
          </a:xfrm>
        </p:spPr>
        <p:txBody>
          <a:bodyPr>
            <a:normAutofit/>
          </a:bodyPr>
          <a:lstStyle/>
          <a:p>
            <a:r>
              <a:rPr lang="en-US" sz="2800" b="1" dirty="0">
                <a:solidFill>
                  <a:srgbClr val="0070C0"/>
                </a:solidFill>
                <a:latin typeface="Arial" panose="020B0604020202020204" pitchFamily="34" charset="0"/>
                <a:cs typeface="Arial" panose="020B0604020202020204" pitchFamily="34" charset="0"/>
              </a:rPr>
              <a:t>var</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е ключова дума в езика </a:t>
            </a:r>
            <a:r>
              <a:rPr lang="en-US" sz="2800" b="1" dirty="0">
                <a:latin typeface="Arial" panose="020B0604020202020204" pitchFamily="34" charset="0"/>
                <a:cs typeface="Arial" panose="020B0604020202020204" pitchFamily="34" charset="0"/>
              </a:rPr>
              <a:t>C#, </a:t>
            </a:r>
            <a:r>
              <a:rPr lang="bg-BG" sz="2800" dirty="0">
                <a:latin typeface="Arial" panose="020B0604020202020204" pitchFamily="34" charset="0"/>
                <a:cs typeface="Arial" panose="020B0604020202020204" pitchFamily="34" charset="0"/>
              </a:rPr>
              <a:t>която се използва за деклариране на променлива с неявен тип. Типът на променливата се определя въз основа на първоначално зададената й стойност.</a:t>
            </a:r>
          </a:p>
        </p:txBody>
      </p:sp>
    </p:spTree>
    <p:extLst>
      <p:ext uri="{BB962C8B-B14F-4D97-AF65-F5344CB8AC3E}">
        <p14:creationId xmlns:p14="http://schemas.microsoft.com/office/powerpoint/2010/main" val="1694616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1796-B00D-4F14-B590-2FC35C64F036}"/>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a:t>
            </a:r>
            <a:r>
              <a:rPr lang="en-US" dirty="0">
                <a:latin typeface="Arial" panose="020B0604020202020204" pitchFamily="34" charset="0"/>
                <a:cs typeface="Arial" panose="020B0604020202020204" pitchFamily="34" charset="0"/>
              </a:rPr>
              <a:t> e </a:t>
            </a:r>
            <a:r>
              <a:rPr lang="bg-BG" dirty="0">
                <a:solidFill>
                  <a:srgbClr val="FFFF00"/>
                </a:solidFill>
                <a:latin typeface="Arial" panose="020B0604020202020204" pitchFamily="34" charset="0"/>
                <a:cs typeface="Arial" panose="020B0604020202020204" pitchFamily="34" charset="0"/>
              </a:rPr>
              <a:t>цикъл</a:t>
            </a:r>
            <a:r>
              <a:rPr lang="bg-BG" dirty="0">
                <a:latin typeface="Arial" panose="020B0604020202020204" pitchFamily="34" charset="0"/>
                <a:cs typeface="Arial" panose="020B0604020202020204" pitchFamily="34" charset="0"/>
              </a:rPr>
              <a:t> в програмирането?</a:t>
            </a:r>
          </a:p>
        </p:txBody>
      </p:sp>
      <p:sp>
        <p:nvSpPr>
          <p:cNvPr id="3" name="Content Placeholder 2">
            <a:extLst>
              <a:ext uri="{FF2B5EF4-FFF2-40B4-BE49-F238E27FC236}">
                <a16:creationId xmlns:a16="http://schemas.microsoft.com/office/drawing/2014/main" id="{8F2E08DC-82FB-DB3B-6DDB-3307119E3726}"/>
              </a:ext>
            </a:extLst>
          </p:cNvPr>
          <p:cNvSpPr>
            <a:spLocks noGrp="1"/>
          </p:cNvSpPr>
          <p:nvPr>
            <p:ph idx="1"/>
          </p:nvPr>
        </p:nvSpPr>
        <p:spPr>
          <a:xfrm>
            <a:off x="1154954" y="2603500"/>
            <a:ext cx="8825659" cy="3046802"/>
          </a:xfrm>
        </p:spPr>
        <p:txBody>
          <a:bodyPr>
            <a:noAutofit/>
          </a:bodyPr>
          <a:lstStyle/>
          <a:p>
            <a:r>
              <a:rPr lang="bg-BG" sz="2400" b="1" dirty="0">
                <a:latin typeface="Arial" panose="020B0604020202020204" pitchFamily="34" charset="0"/>
                <a:cs typeface="Arial" panose="020B0604020202020204" pitchFamily="34" charset="0"/>
              </a:rPr>
              <a:t>Цикълът</a:t>
            </a:r>
            <a:r>
              <a:rPr lang="bg-BG" sz="2400" dirty="0">
                <a:latin typeface="Arial" panose="020B0604020202020204" pitchFamily="34" charset="0"/>
                <a:cs typeface="Arial" panose="020B0604020202020204" pitchFamily="34" charset="0"/>
              </a:rPr>
              <a:t> най-общо казано е поредица от инструкции, които програмата изпълнява докато бъде достигнато (изпълнено) дадено условие.</a:t>
            </a:r>
          </a:p>
          <a:p>
            <a:endParaRPr lang="bg-BG" sz="2400" dirty="0">
              <a:latin typeface="Arial" panose="020B0604020202020204" pitchFamily="34" charset="0"/>
              <a:cs typeface="Arial" panose="020B0604020202020204" pitchFamily="34" charset="0"/>
            </a:endParaRPr>
          </a:p>
          <a:p>
            <a:r>
              <a:rPr lang="bg-BG" sz="2400" b="1" dirty="0">
                <a:latin typeface="Arial" panose="020B0604020202020204" pitchFamily="34" charset="0"/>
                <a:cs typeface="Arial" panose="020B0604020202020204" pitchFamily="34" charset="0"/>
              </a:rPr>
              <a:t>Циклите</a:t>
            </a:r>
            <a:r>
              <a:rPr lang="bg-BG" sz="2400" dirty="0">
                <a:latin typeface="Arial" panose="020B0604020202020204" pitchFamily="34" charset="0"/>
                <a:cs typeface="Arial" panose="020B0604020202020204" pitchFamily="34" charset="0"/>
              </a:rPr>
              <a:t> са сред най-базовите и същевременно най-използваните концепции в програмирането.</a:t>
            </a:r>
          </a:p>
        </p:txBody>
      </p:sp>
    </p:spTree>
    <p:extLst>
      <p:ext uri="{BB962C8B-B14F-4D97-AF65-F5344CB8AC3E}">
        <p14:creationId xmlns:p14="http://schemas.microsoft.com/office/powerpoint/2010/main" val="3443405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Цикли</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цикъл</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7305" y="2658748"/>
            <a:ext cx="3977467" cy="1365561"/>
          </a:xfrm>
        </p:spPr>
      </p:pic>
      <p:sp>
        <p:nvSpPr>
          <p:cNvPr id="5" name="TextBox 4"/>
          <p:cNvSpPr txBox="1"/>
          <p:nvPr/>
        </p:nvSpPr>
        <p:spPr>
          <a:xfrm>
            <a:off x="979714" y="2593910"/>
            <a:ext cx="5756988" cy="31393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For </a:t>
            </a:r>
            <a:r>
              <a:rPr lang="bg-BG" dirty="0">
                <a:latin typeface="Arial" panose="020B0604020202020204" pitchFamily="34" charset="0"/>
                <a:cs typeface="Arial" panose="020B0604020202020204" pitchFamily="34" charset="0"/>
              </a:rPr>
              <a:t>цикълът е един от най-използваните цикли в програмирането</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bg-BG" dirty="0">
                <a:latin typeface="Arial" panose="020B0604020202020204" pitchFamily="34" charset="0"/>
                <a:cs typeface="Arial" panose="020B0604020202020204" pitchFamily="34" charset="0"/>
              </a:rPr>
              <a:t>Съдържа три части</a:t>
            </a:r>
            <a:r>
              <a:rPr lang="en-US" dirty="0">
                <a:latin typeface="Arial" panose="020B0604020202020204" pitchFamily="34" charset="0"/>
                <a:cs typeface="Arial" panose="020B0604020202020204" pitchFamily="34" charset="0"/>
              </a:rPr>
              <a:t>:</a:t>
            </a:r>
          </a:p>
          <a:p>
            <a:endParaRPr lang="en-US" dirty="0"/>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statement 1</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се изпълнява веднъж само, преди изпълнението на </a:t>
            </a:r>
            <a:r>
              <a:rPr lang="en-US" dirty="0">
                <a:latin typeface="Arial" panose="020B0604020202020204" pitchFamily="34" charset="0"/>
                <a:cs typeface="Arial" panose="020B0604020202020204" pitchFamily="34" charset="0"/>
              </a:rPr>
              <a:t>code block</a:t>
            </a:r>
            <a:r>
              <a:rPr lang="bg-BG" dirty="0">
                <a:latin typeface="Arial" panose="020B0604020202020204" pitchFamily="34" charset="0"/>
                <a:cs typeface="Arial" panose="020B0604020202020204" pitchFamily="34" charset="0"/>
              </a:rPr>
              <a:t>-а</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statement 2</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определя условието за изпълнение на </a:t>
            </a:r>
            <a:r>
              <a:rPr lang="en-US" dirty="0">
                <a:latin typeface="Arial" panose="020B0604020202020204" pitchFamily="34" charset="0"/>
                <a:cs typeface="Arial" panose="020B0604020202020204" pitchFamily="34" charset="0"/>
              </a:rPr>
              <a:t>code block-</a:t>
            </a:r>
            <a:r>
              <a:rPr lang="bg-BG" dirty="0">
                <a:latin typeface="Arial" panose="020B0604020202020204" pitchFamily="34" charset="0"/>
                <a:cs typeface="Arial" panose="020B0604020202020204" pitchFamily="34" charset="0"/>
              </a:rPr>
              <a:t>а</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Statement 3</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се изпълнява всеки път</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след като </a:t>
            </a:r>
            <a:r>
              <a:rPr lang="en-US" dirty="0">
                <a:latin typeface="Arial" panose="020B0604020202020204" pitchFamily="34" charset="0"/>
                <a:cs typeface="Arial" panose="020B0604020202020204" pitchFamily="34" charset="0"/>
              </a:rPr>
              <a:t>code</a:t>
            </a:r>
            <a:r>
              <a:rPr lang="bg-BG"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block-</a:t>
            </a:r>
            <a:r>
              <a:rPr lang="bg-BG" dirty="0">
                <a:latin typeface="Arial" panose="020B0604020202020204" pitchFamily="34" charset="0"/>
                <a:cs typeface="Arial" panose="020B0604020202020204" pitchFamily="34" charset="0"/>
              </a:rPr>
              <a:t>а се изпълни</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11445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Цикли</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while</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цикъл</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0998" y="2936010"/>
            <a:ext cx="5530841" cy="1682599"/>
          </a:xfrm>
        </p:spPr>
      </p:pic>
      <p:sp>
        <p:nvSpPr>
          <p:cNvPr id="5" name="TextBox 4"/>
          <p:cNvSpPr txBox="1"/>
          <p:nvPr/>
        </p:nvSpPr>
        <p:spPr>
          <a:xfrm>
            <a:off x="560155" y="2802727"/>
            <a:ext cx="5054585" cy="1815882"/>
          </a:xfrm>
          <a:prstGeom prst="rect">
            <a:avLst/>
          </a:prstGeom>
          <a:noFill/>
        </p:spPr>
        <p:txBody>
          <a:bodyPr wrap="square" rtlCol="0">
            <a:spAutoFit/>
          </a:bodyPr>
          <a:lstStyle/>
          <a:p>
            <a:r>
              <a:rPr lang="en-US" sz="2800" dirty="0">
                <a:solidFill>
                  <a:srgbClr val="00B050"/>
                </a:solidFill>
                <a:latin typeface="Arial" panose="020B0604020202020204" pitchFamily="34" charset="0"/>
                <a:cs typeface="Arial" panose="020B0604020202020204" pitchFamily="34" charset="0"/>
              </a:rPr>
              <a:t>While</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цикълът цикли кодът в </a:t>
            </a:r>
            <a:r>
              <a:rPr lang="en-US" sz="2800" dirty="0">
                <a:latin typeface="Arial" panose="020B0604020202020204" pitchFamily="34" charset="0"/>
                <a:cs typeface="Arial" panose="020B0604020202020204" pitchFamily="34" charset="0"/>
              </a:rPr>
              <a:t>code block-</a:t>
            </a:r>
            <a:r>
              <a:rPr lang="bg-BG" sz="2800" dirty="0">
                <a:latin typeface="Arial" panose="020B0604020202020204" pitchFamily="34" charset="0"/>
                <a:cs typeface="Arial" panose="020B0604020202020204" pitchFamily="34" charset="0"/>
              </a:rPr>
              <a:t>а докато условието в скобите е удовлетворено</a:t>
            </a:r>
            <a:r>
              <a:rPr lang="en-US" sz="2800" dirty="0">
                <a:latin typeface="Arial" panose="020B0604020202020204" pitchFamily="34" charset="0"/>
                <a:cs typeface="Arial" panose="020B0604020202020204" pitchFamily="34" charset="0"/>
              </a:rPr>
              <a:t>,</a:t>
            </a:r>
            <a:r>
              <a:rPr lang="bg-BG" sz="2800" dirty="0">
                <a:latin typeface="Arial" panose="020B0604020202020204" pitchFamily="34" charset="0"/>
                <a:cs typeface="Arial" panose="020B0604020202020204" pitchFamily="34" charset="0"/>
              </a:rPr>
              <a:t> т.е.</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е </a:t>
            </a:r>
            <a:r>
              <a:rPr lang="en-US" sz="2800" dirty="0">
                <a:solidFill>
                  <a:schemeClr val="accent5">
                    <a:lumMod val="50000"/>
                  </a:schemeClr>
                </a:solidFill>
                <a:latin typeface="Arial" panose="020B0604020202020204" pitchFamily="34" charset="0"/>
                <a:cs typeface="Arial" panose="020B0604020202020204" pitchFamily="34" charset="0"/>
              </a:rPr>
              <a:t>True</a:t>
            </a:r>
            <a:r>
              <a:rPr lang="bg-BG" sz="28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153862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Цикли</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do/while</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цикъл</a:t>
            </a:r>
            <a:r>
              <a:rPr lang="en-US" dirty="0">
                <a:latin typeface="Arial" panose="020B0604020202020204" pitchFamily="34" charset="0"/>
                <a:cs typeface="Arial" panose="020B0604020202020204" pitchFamily="34" charset="0"/>
              </a:rPr>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3777" y="2901971"/>
            <a:ext cx="5130778" cy="1549258"/>
          </a:xfrm>
        </p:spPr>
      </p:pic>
      <p:sp>
        <p:nvSpPr>
          <p:cNvPr id="6" name="TextBox 5"/>
          <p:cNvSpPr txBox="1"/>
          <p:nvPr/>
        </p:nvSpPr>
        <p:spPr>
          <a:xfrm>
            <a:off x="1154954" y="2789852"/>
            <a:ext cx="5054585" cy="3970318"/>
          </a:xfrm>
          <a:prstGeom prst="rect">
            <a:avLst/>
          </a:prstGeom>
          <a:noFill/>
        </p:spPr>
        <p:txBody>
          <a:bodyPr wrap="square" rtlCol="0">
            <a:spAutoFit/>
          </a:bodyPr>
          <a:lstStyle/>
          <a:p>
            <a:r>
              <a:rPr lang="en-US" sz="2800" dirty="0">
                <a:solidFill>
                  <a:srgbClr val="00B050"/>
                </a:solidFill>
                <a:latin typeface="Arial" panose="020B0604020202020204" pitchFamily="34" charset="0"/>
                <a:cs typeface="Arial" panose="020B0604020202020204" pitchFamily="34" charset="0"/>
              </a:rPr>
              <a:t>Do/while</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цикъла е вариация на </a:t>
            </a:r>
            <a:r>
              <a:rPr lang="en-US" sz="2800" dirty="0">
                <a:solidFill>
                  <a:srgbClr val="00B050"/>
                </a:solidFill>
                <a:latin typeface="Arial" panose="020B0604020202020204" pitchFamily="34" charset="0"/>
                <a:cs typeface="Arial" panose="020B0604020202020204" pitchFamily="34" charset="0"/>
              </a:rPr>
              <a:t>While</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цикъла</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Този цикъл ще изпълни кодът в </a:t>
            </a:r>
            <a:r>
              <a:rPr lang="en-US" sz="2800" dirty="0">
                <a:latin typeface="Arial" panose="020B0604020202020204" pitchFamily="34" charset="0"/>
                <a:cs typeface="Arial" panose="020B0604020202020204" pitchFamily="34" charset="0"/>
              </a:rPr>
              <a:t>code</a:t>
            </a:r>
            <a:r>
              <a:rPr lang="bg-BG" sz="28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block</a:t>
            </a:r>
            <a:r>
              <a:rPr lang="bg-BG" sz="2800" dirty="0">
                <a:latin typeface="Arial" panose="020B0604020202020204" pitchFamily="34" charset="0"/>
                <a:cs typeface="Arial" panose="020B0604020202020204" pitchFamily="34" charset="0"/>
              </a:rPr>
              <a:t>-а поне веднъж</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преди да провери дали условието е </a:t>
            </a:r>
            <a:r>
              <a:rPr lang="en-US" sz="2800" dirty="0">
                <a:solidFill>
                  <a:schemeClr val="accent5">
                    <a:lumMod val="50000"/>
                  </a:schemeClr>
                </a:solidFill>
                <a:latin typeface="Arial" panose="020B0604020202020204" pitchFamily="34" charset="0"/>
                <a:cs typeface="Arial" panose="020B0604020202020204" pitchFamily="34" charset="0"/>
              </a:rPr>
              <a:t>True</a:t>
            </a:r>
            <a:r>
              <a:rPr lang="en-US" sz="2800" dirty="0">
                <a:latin typeface="Arial" panose="020B0604020202020204" pitchFamily="34" charset="0"/>
                <a:cs typeface="Arial" panose="020B0604020202020204" pitchFamily="34" charset="0"/>
              </a:rPr>
              <a:t>,</a:t>
            </a:r>
            <a:r>
              <a:rPr lang="bg-BG" sz="2800" dirty="0">
                <a:latin typeface="Arial" panose="020B0604020202020204" pitchFamily="34" charset="0"/>
                <a:cs typeface="Arial" panose="020B0604020202020204" pitchFamily="34" charset="0"/>
              </a:rPr>
              <a:t> след това цикълът ще продължи докато условието в скобите е валидно</a:t>
            </a:r>
            <a:r>
              <a:rPr lang="en-US" sz="2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02789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Цикли (вложени</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цикли</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2526" y="2534837"/>
            <a:ext cx="5454796" cy="4135255"/>
          </a:xfrm>
        </p:spPr>
      </p:pic>
      <p:sp>
        <p:nvSpPr>
          <p:cNvPr id="5" name="TextBox 4"/>
          <p:cNvSpPr txBox="1"/>
          <p:nvPr/>
        </p:nvSpPr>
        <p:spPr>
          <a:xfrm>
            <a:off x="481075" y="2918797"/>
            <a:ext cx="5054585" cy="3108543"/>
          </a:xfrm>
          <a:prstGeom prst="rect">
            <a:avLst/>
          </a:prstGeom>
          <a:noFill/>
        </p:spPr>
        <p:txBody>
          <a:bodyPr wrap="square" rtlCol="0">
            <a:spAutoFit/>
          </a:bodyPr>
          <a:lstStyle/>
          <a:p>
            <a:r>
              <a:rPr lang="bg-BG" sz="2800" dirty="0">
                <a:latin typeface="Arial" panose="020B0604020202020204" pitchFamily="34" charset="0"/>
                <a:cs typeface="Arial" panose="020B0604020202020204" pitchFamily="34" charset="0"/>
              </a:rPr>
              <a:t>Много е важно да знаете, че след първата итерация на </a:t>
            </a:r>
            <a:r>
              <a:rPr lang="bg-BG" sz="2800" dirty="0">
                <a:solidFill>
                  <a:srgbClr val="00B050"/>
                </a:solidFill>
                <a:latin typeface="Arial" panose="020B0604020202020204" pitchFamily="34" charset="0"/>
                <a:cs typeface="Arial" panose="020B0604020202020204" pitchFamily="34" charset="0"/>
              </a:rPr>
              <a:t>външния</a:t>
            </a:r>
            <a:r>
              <a:rPr lang="bg-BG" sz="2800" dirty="0">
                <a:latin typeface="Arial" panose="020B0604020202020204" pitchFamily="34" charset="0"/>
                <a:cs typeface="Arial" panose="020B0604020202020204" pitchFamily="34" charset="0"/>
              </a:rPr>
              <a:t> цикъл, </a:t>
            </a:r>
            <a:r>
              <a:rPr lang="bg-BG" sz="2800" dirty="0">
                <a:solidFill>
                  <a:srgbClr val="00B050"/>
                </a:solidFill>
                <a:latin typeface="Arial" panose="020B0604020202020204" pitchFamily="34" charset="0"/>
                <a:cs typeface="Arial" panose="020B0604020202020204" pitchFamily="34" charset="0"/>
              </a:rPr>
              <a:t>вътрешният</a:t>
            </a:r>
            <a:r>
              <a:rPr lang="bg-BG" sz="2800" dirty="0">
                <a:latin typeface="Arial" panose="020B0604020202020204" pitchFamily="34" charset="0"/>
                <a:cs typeface="Arial" panose="020B0604020202020204" pitchFamily="34" charset="0"/>
              </a:rPr>
              <a:t> цикъл ще се изпълни </a:t>
            </a:r>
            <a:r>
              <a:rPr lang="bg-BG" sz="2800" dirty="0">
                <a:solidFill>
                  <a:schemeClr val="accent2">
                    <a:lumMod val="75000"/>
                  </a:schemeClr>
                </a:solidFill>
                <a:latin typeface="Arial" panose="020B0604020202020204" pitchFamily="34" charset="0"/>
                <a:cs typeface="Arial" panose="020B0604020202020204" pitchFamily="34" charset="0"/>
              </a:rPr>
              <a:t>целият</a:t>
            </a:r>
            <a:r>
              <a:rPr lang="bg-BG" sz="2800" dirty="0">
                <a:latin typeface="Arial" panose="020B0604020202020204" pitchFamily="34" charset="0"/>
                <a:cs typeface="Arial" panose="020B0604020202020204" pitchFamily="34" charset="0"/>
              </a:rPr>
              <a:t>, след което отново ще се върнем във външния за втора итерация и т.н.</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15195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Използване на </a:t>
            </a:r>
            <a:r>
              <a:rPr lang="en-US" dirty="0">
                <a:latin typeface="Arial" panose="020B0604020202020204" pitchFamily="34" charset="0"/>
                <a:cs typeface="Arial" panose="020B0604020202020204" pitchFamily="34" charset="0"/>
              </a:rPr>
              <a:t>“</a:t>
            </a:r>
            <a:r>
              <a:rPr lang="en-US" dirty="0">
                <a:solidFill>
                  <a:srgbClr val="FFFF00"/>
                </a:solidFill>
                <a:latin typeface="Arial" panose="020B0604020202020204" pitchFamily="34" charset="0"/>
                <a:cs typeface="Arial" panose="020B0604020202020204" pitchFamily="34" charset="0"/>
              </a:rPr>
              <a:t>continue</a:t>
            </a:r>
            <a:r>
              <a:rPr lang="en-US" dirty="0">
                <a:latin typeface="Arial" panose="020B0604020202020204" pitchFamily="34" charset="0"/>
                <a:cs typeface="Arial" panose="020B0604020202020204" pitchFamily="34" charset="0"/>
              </a:rPr>
              <a: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4025" y="2300622"/>
            <a:ext cx="4142791" cy="4471184"/>
          </a:xfrm>
        </p:spPr>
      </p:pic>
      <p:sp>
        <p:nvSpPr>
          <p:cNvPr id="6" name="TextBox 5"/>
          <p:cNvSpPr txBox="1"/>
          <p:nvPr/>
        </p:nvSpPr>
        <p:spPr>
          <a:xfrm>
            <a:off x="1038304" y="3610946"/>
            <a:ext cx="5054585" cy="1384995"/>
          </a:xfrm>
          <a:prstGeom prst="rect">
            <a:avLst/>
          </a:prstGeom>
          <a:noFill/>
        </p:spPr>
        <p:txBody>
          <a:bodyPr wrap="square" rtlCol="0">
            <a:spAutoFit/>
          </a:bodyPr>
          <a:lstStyle/>
          <a:p>
            <a:r>
              <a:rPr lang="en-US" sz="2800" dirty="0">
                <a:solidFill>
                  <a:srgbClr val="002060"/>
                </a:solidFill>
                <a:latin typeface="Arial" panose="020B0604020202020204" pitchFamily="34" charset="0"/>
                <a:cs typeface="Arial" panose="020B0604020202020204" pitchFamily="34" charset="0"/>
              </a:rPr>
              <a:t>Continue</a:t>
            </a:r>
            <a:r>
              <a:rPr lang="bg-BG" sz="2800" dirty="0">
                <a:solidFill>
                  <a:srgbClr val="002060"/>
                </a:solidFill>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просто отива на следващата итерация от цикъла, ако има такава.</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3579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Използване на </a:t>
            </a:r>
            <a:r>
              <a:rPr lang="en-US" dirty="0">
                <a:latin typeface="Arial" panose="020B0604020202020204" pitchFamily="34" charset="0"/>
                <a:cs typeface="Arial" panose="020B0604020202020204" pitchFamily="34" charset="0"/>
              </a:rPr>
              <a:t>“</a:t>
            </a:r>
            <a:r>
              <a:rPr lang="en-US" dirty="0">
                <a:solidFill>
                  <a:srgbClr val="FFFF00"/>
                </a:solidFill>
                <a:latin typeface="Arial" panose="020B0604020202020204" pitchFamily="34" charset="0"/>
                <a:cs typeface="Arial" panose="020B0604020202020204" pitchFamily="34" charset="0"/>
              </a:rPr>
              <a:t>break</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9783" y="2510192"/>
            <a:ext cx="4843645" cy="4126687"/>
          </a:xfrm>
        </p:spPr>
      </p:pic>
      <p:sp>
        <p:nvSpPr>
          <p:cNvPr id="5" name="TextBox 4"/>
          <p:cNvSpPr txBox="1"/>
          <p:nvPr/>
        </p:nvSpPr>
        <p:spPr>
          <a:xfrm>
            <a:off x="719022" y="3218212"/>
            <a:ext cx="5054585" cy="1815882"/>
          </a:xfrm>
          <a:prstGeom prst="rect">
            <a:avLst/>
          </a:prstGeom>
          <a:noFill/>
        </p:spPr>
        <p:txBody>
          <a:bodyPr wrap="square" rtlCol="0">
            <a:spAutoFit/>
          </a:bodyPr>
          <a:lstStyle/>
          <a:p>
            <a:r>
              <a:rPr lang="en-US" sz="2800" dirty="0">
                <a:solidFill>
                  <a:srgbClr val="002060"/>
                </a:solidFill>
                <a:latin typeface="Arial" panose="020B0604020202020204" pitchFamily="34" charset="0"/>
                <a:cs typeface="Arial" panose="020B0604020202020204" pitchFamily="34" charset="0"/>
              </a:rPr>
              <a:t>Break</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прекъсва (терминира) цикъла, ако условието, в което се намира е изпълнено</a:t>
            </a:r>
            <a:r>
              <a:rPr lang="en-US" sz="2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64126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14F0-DE54-DC76-C230-E5DE17D1AA60}"/>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програмен език?</a:t>
            </a:r>
          </a:p>
        </p:txBody>
      </p:sp>
      <p:sp>
        <p:nvSpPr>
          <p:cNvPr id="3" name="Content Placeholder 2">
            <a:extLst>
              <a:ext uri="{FF2B5EF4-FFF2-40B4-BE49-F238E27FC236}">
                <a16:creationId xmlns:a16="http://schemas.microsoft.com/office/drawing/2014/main" id="{F5769C51-2D07-377D-E106-A70AE4C7CF18}"/>
              </a:ext>
            </a:extLst>
          </p:cNvPr>
          <p:cNvSpPr>
            <a:spLocks noGrp="1"/>
          </p:cNvSpPr>
          <p:nvPr>
            <p:ph idx="1"/>
          </p:nvPr>
        </p:nvSpPr>
        <p:spPr/>
        <p:txBody>
          <a:bodyPr/>
          <a:lstStyle/>
          <a:p>
            <a:r>
              <a:rPr lang="bg-BG" sz="2400" dirty="0">
                <a:latin typeface="Arial" panose="020B0604020202020204" pitchFamily="34" charset="0"/>
                <a:cs typeface="Arial" panose="020B0604020202020204" pitchFamily="34" charset="0"/>
              </a:rPr>
              <a:t>Програмният език е набор от команди, инструкции, които биват използвани за създаването на компютърни програми.</a:t>
            </a:r>
          </a:p>
          <a:p>
            <a:r>
              <a:rPr lang="bg-BG" sz="2400" dirty="0">
                <a:latin typeface="Arial" panose="020B0604020202020204" pitchFamily="34" charset="0"/>
                <a:cs typeface="Arial" panose="020B0604020202020204" pitchFamily="34" charset="0"/>
              </a:rPr>
              <a:t>Програмният език е компютърен език, който се използва от програмистите за комуникация с компютрите. </a:t>
            </a:r>
          </a:p>
          <a:p>
            <a:r>
              <a:rPr lang="bg-BG" sz="2400" dirty="0">
                <a:latin typeface="Arial" panose="020B0604020202020204" pitchFamily="34" charset="0"/>
                <a:cs typeface="Arial" panose="020B0604020202020204" pitchFamily="34" charset="0"/>
              </a:rPr>
              <a:t>Използва се за създаването на различни видове програми.</a:t>
            </a:r>
          </a:p>
          <a:p>
            <a:pPr marL="0" indent="0">
              <a:buNone/>
            </a:pPr>
            <a:endParaRPr lang="bg-B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16970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коментари</a:t>
            </a:r>
            <a:endParaRPr lang="en-US" dirty="0">
              <a:solidFill>
                <a:srgbClr val="FFFF00"/>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p:txBody>
          <a:bodyPr/>
          <a:lstStyle/>
          <a:p>
            <a:r>
              <a:rPr lang="bg-BG" dirty="0"/>
              <a:t>Коментар на една линия</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54954" y="3464519"/>
            <a:ext cx="4085790" cy="923086"/>
          </a:xfrm>
        </p:spPr>
      </p:pic>
      <p:sp>
        <p:nvSpPr>
          <p:cNvPr id="5" name="Text Placeholder 4"/>
          <p:cNvSpPr>
            <a:spLocks noGrp="1"/>
          </p:cNvSpPr>
          <p:nvPr>
            <p:ph type="body" sz="quarter" idx="3"/>
          </p:nvPr>
        </p:nvSpPr>
        <p:spPr>
          <a:xfrm>
            <a:off x="6532562" y="2379306"/>
            <a:ext cx="5659438" cy="800456"/>
          </a:xfrm>
        </p:spPr>
        <p:txBody>
          <a:bodyPr/>
          <a:lstStyle/>
          <a:p>
            <a:r>
              <a:rPr lang="bg-BG" dirty="0"/>
              <a:t>Коментар на множество линии</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906884" y="3312801"/>
            <a:ext cx="2726186" cy="2167402"/>
          </a:xfrm>
        </p:spPr>
      </p:pic>
    </p:spTree>
    <p:extLst>
      <p:ext uri="{BB962C8B-B14F-4D97-AF65-F5344CB8AC3E}">
        <p14:creationId xmlns:p14="http://schemas.microsoft.com/office/powerpoint/2010/main" val="2680792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7BCC41A-A76E-6F96-0194-6465D370A7F9}"/>
              </a:ext>
            </a:extLst>
          </p:cNvPr>
          <p:cNvSpPr>
            <a:spLocks noGrp="1"/>
          </p:cNvSpPr>
          <p:nvPr>
            <p:ph type="title"/>
          </p:nvPr>
        </p:nvSpPr>
        <p:spPr>
          <a:xfrm>
            <a:off x="7635310" y="1040175"/>
            <a:ext cx="2802502" cy="1369823"/>
          </a:xfrm>
        </p:spPr>
        <p:txBody>
          <a:bodyPr vert="horz" lIns="91440" tIns="45720" rIns="91440" bIns="45720" rtlCol="0" anchor="b">
            <a:normAutofit fontScale="90000"/>
          </a:bodyPr>
          <a:lstStyle/>
          <a:p>
            <a:r>
              <a:rPr lang="en-US" sz="4600" b="0" i="0" kern="1200" dirty="0" err="1">
                <a:solidFill>
                  <a:srgbClr val="FFFF00"/>
                </a:solidFill>
                <a:latin typeface="Arial" panose="020B0604020202020204" pitchFamily="34" charset="0"/>
                <a:cs typeface="Arial" panose="020B0604020202020204" pitchFamily="34" charset="0"/>
              </a:rPr>
              <a:t>Дебъгване</a:t>
            </a:r>
            <a:br>
              <a:rPr lang="bg-BG" sz="4600" b="0" i="0" kern="1200" dirty="0">
                <a:solidFill>
                  <a:srgbClr val="EBEBEB"/>
                </a:solidFill>
                <a:latin typeface="Arial" panose="020B0604020202020204" pitchFamily="34" charset="0"/>
                <a:cs typeface="Arial" panose="020B0604020202020204" pitchFamily="34" charset="0"/>
              </a:rPr>
            </a:br>
            <a:r>
              <a:rPr lang="bg-BG" sz="4600" b="0" i="0" kern="1200" dirty="0">
                <a:solidFill>
                  <a:srgbClr val="EBEBEB"/>
                </a:solidFill>
                <a:latin typeface="Arial" panose="020B0604020202020204" pitchFamily="34" charset="0"/>
                <a:cs typeface="Arial" panose="020B0604020202020204" pitchFamily="34" charset="0"/>
              </a:rPr>
              <a:t>/основи/</a:t>
            </a:r>
            <a:endParaRPr lang="en-US" sz="4600" b="0" i="0" kern="1200" dirty="0">
              <a:solidFill>
                <a:srgbClr val="EBEBEB"/>
              </a:solidFill>
              <a:latin typeface="Arial" panose="020B0604020202020204" pitchFamily="34" charset="0"/>
              <a:cs typeface="Arial" panose="020B0604020202020204" pitchFamily="34" charset="0"/>
            </a:endParaRPr>
          </a:p>
        </p:txBody>
      </p:sp>
      <p:pic>
        <p:nvPicPr>
          <p:cNvPr id="9" name="Content Placeholder 8" descr="A screenshot of a computer&#10;&#10;Description automatically generated">
            <a:extLst>
              <a:ext uri="{FF2B5EF4-FFF2-40B4-BE49-F238E27FC236}">
                <a16:creationId xmlns:a16="http://schemas.microsoft.com/office/drawing/2014/main" id="{C84D8087-9EE5-2F02-2335-AC37498436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2608" y="1385231"/>
            <a:ext cx="6265913" cy="3854699"/>
          </a:xfrm>
        </p:spPr>
      </p:pic>
      <p:sp>
        <p:nvSpPr>
          <p:cNvPr id="3" name="TextBox 2">
            <a:extLst>
              <a:ext uri="{FF2B5EF4-FFF2-40B4-BE49-F238E27FC236}">
                <a16:creationId xmlns:a16="http://schemas.microsoft.com/office/drawing/2014/main" id="{109F5714-9D7B-6811-4DFF-5430729152CB}"/>
              </a:ext>
            </a:extLst>
          </p:cNvPr>
          <p:cNvSpPr txBox="1"/>
          <p:nvPr/>
        </p:nvSpPr>
        <p:spPr>
          <a:xfrm>
            <a:off x="7152736" y="2661672"/>
            <a:ext cx="4054415"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92D050"/>
                </a:solidFill>
                <a:latin typeface="Arial" panose="020B0604020202020204" pitchFamily="34" charset="0"/>
                <a:cs typeface="Arial" panose="020B0604020202020204" pitchFamily="34" charset="0"/>
              </a:rPr>
              <a:t>F9</a:t>
            </a:r>
            <a:r>
              <a:rPr lang="en-US" sz="2400" dirty="0">
                <a:latin typeface="Arial" panose="020B0604020202020204" pitchFamily="34" charset="0"/>
                <a:cs typeface="Arial" panose="020B0604020202020204" pitchFamily="34" charset="0"/>
              </a:rPr>
              <a:t> – </a:t>
            </a:r>
            <a:r>
              <a:rPr lang="bg-BG" sz="2400" dirty="0">
                <a:latin typeface="Arial" panose="020B0604020202020204" pitchFamily="34" charset="0"/>
                <a:cs typeface="Arial" panose="020B0604020202020204" pitchFamily="34" charset="0"/>
              </a:rPr>
              <a:t>слагане на </a:t>
            </a:r>
            <a:r>
              <a:rPr lang="en-US" sz="2400" dirty="0">
                <a:latin typeface="Arial" panose="020B0604020202020204" pitchFamily="34" charset="0"/>
                <a:cs typeface="Arial" panose="020B0604020202020204" pitchFamily="34" charset="0"/>
              </a:rPr>
              <a:t>breakpoint</a:t>
            </a:r>
          </a:p>
          <a:p>
            <a:pPr marL="285750" indent="-285750">
              <a:buFont typeface="Arial" panose="020B0604020202020204" pitchFamily="34" charset="0"/>
              <a:buChar char="•"/>
            </a:pPr>
            <a:r>
              <a:rPr lang="en-US" sz="2400" dirty="0">
                <a:solidFill>
                  <a:srgbClr val="92D050"/>
                </a:solidFill>
                <a:latin typeface="Arial" panose="020B0604020202020204" pitchFamily="34" charset="0"/>
                <a:cs typeface="Arial" panose="020B0604020202020204" pitchFamily="34" charset="0"/>
              </a:rPr>
              <a:t>F10</a:t>
            </a:r>
            <a:r>
              <a:rPr lang="en-US" sz="2400" dirty="0">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 стъпка напред</a:t>
            </a:r>
          </a:p>
          <a:p>
            <a:pPr marL="285750" indent="-285750">
              <a:buFont typeface="Arial" panose="020B0604020202020204" pitchFamily="34" charset="0"/>
              <a:buChar char="•"/>
            </a:pPr>
            <a:r>
              <a:rPr lang="en-US" sz="2400" dirty="0">
                <a:solidFill>
                  <a:srgbClr val="92D050"/>
                </a:solidFill>
                <a:latin typeface="Arial" panose="020B0604020202020204" pitchFamily="34" charset="0"/>
                <a:cs typeface="Arial" panose="020B0604020202020204" pitchFamily="34" charset="0"/>
              </a:rPr>
              <a:t>F11</a:t>
            </a:r>
            <a:r>
              <a:rPr lang="bg-BG" sz="2400" dirty="0">
                <a:solidFill>
                  <a:srgbClr val="92D050"/>
                </a:solidFill>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 стъпка напред с възможност за влизане във дефиницията на функция</a:t>
            </a:r>
          </a:p>
        </p:txBody>
      </p:sp>
    </p:spTree>
    <p:extLst>
      <p:ext uri="{BB962C8B-B14F-4D97-AF65-F5344CB8AC3E}">
        <p14:creationId xmlns:p14="http://schemas.microsoft.com/office/powerpoint/2010/main" val="148823152"/>
      </p:ext>
    </p:extLst>
  </p:cSld>
  <p:clrMapOvr>
    <a:overrideClrMapping bg1="dk1" tx1="lt1" bg2="dk2" tx2="lt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8332-637F-BA1F-08C8-092C06409A97}"/>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Изходни файлове (</a:t>
            </a:r>
            <a:r>
              <a:rPr lang="en-US" dirty="0">
                <a:solidFill>
                  <a:srgbClr val="FFFF00"/>
                </a:solidFill>
                <a:latin typeface="Arial" panose="020B0604020202020204" pitchFamily="34" charset="0"/>
                <a:cs typeface="Arial" panose="020B0604020202020204" pitchFamily="34" charset="0"/>
              </a:rPr>
              <a:t>.</a:t>
            </a:r>
            <a:r>
              <a:rPr lang="en-US" dirty="0" err="1">
                <a:solidFill>
                  <a:srgbClr val="FFFF00"/>
                </a:solidFill>
                <a:latin typeface="Arial" panose="020B0604020202020204" pitchFamily="34" charset="0"/>
                <a:cs typeface="Arial" panose="020B0604020202020204" pitchFamily="34" charset="0"/>
              </a:rPr>
              <a:t>dll</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.exe</a:t>
            </a:r>
            <a:r>
              <a:rPr lang="bg-BG"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8C7F7881-286D-290C-29E5-A26F6C4E07F5}"/>
              </a:ext>
            </a:extLst>
          </p:cNvPr>
          <p:cNvSpPr>
            <a:spLocks noGrp="1"/>
          </p:cNvSpPr>
          <p:nvPr>
            <p:ph idx="1"/>
          </p:nvPr>
        </p:nvSpPr>
        <p:spPr>
          <a:xfrm>
            <a:off x="1154954" y="2603500"/>
            <a:ext cx="9809220" cy="3416300"/>
          </a:xfrm>
        </p:spPr>
        <p:txBody>
          <a:bodyPr>
            <a:normAutofit/>
          </a:bodyPr>
          <a:lstStyle/>
          <a:p>
            <a:r>
              <a:rPr lang="bg-BG" sz="2400" dirty="0">
                <a:latin typeface="Arial" panose="020B0604020202020204" pitchFamily="34" charset="0"/>
                <a:cs typeface="Arial" panose="020B0604020202020204" pitchFamily="34" charset="0"/>
              </a:rPr>
              <a:t>Изходните (резултатни) файлове от нашата програма са или </a:t>
            </a:r>
            <a:r>
              <a:rPr lang="bg-BG" sz="2400" b="1"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exe </a:t>
            </a:r>
            <a:r>
              <a:rPr lang="bg-BG" sz="2400" dirty="0">
                <a:latin typeface="Arial" panose="020B0604020202020204" pitchFamily="34" charset="0"/>
                <a:cs typeface="Arial" panose="020B0604020202020204" pitchFamily="34" charset="0"/>
              </a:rPr>
              <a:t>или </a:t>
            </a:r>
            <a:r>
              <a:rPr lang="en-US" sz="2400" b="1" dirty="0">
                <a:latin typeface="Arial" panose="020B0604020202020204" pitchFamily="34" charset="0"/>
                <a:cs typeface="Arial" panose="020B0604020202020204" pitchFamily="34" charset="0"/>
              </a:rPr>
              <a:t>.</a:t>
            </a:r>
            <a:r>
              <a:rPr lang="en-US" sz="2400" b="1" dirty="0" err="1">
                <a:latin typeface="Arial" panose="020B0604020202020204" pitchFamily="34" charset="0"/>
                <a:cs typeface="Arial" panose="020B0604020202020204" pitchFamily="34" charset="0"/>
              </a:rPr>
              <a:t>dll</a:t>
            </a:r>
            <a:r>
              <a:rPr lang="en-US" sz="2400" dirty="0">
                <a:latin typeface="Arial" panose="020B0604020202020204" pitchFamily="34" charset="0"/>
                <a:cs typeface="Arial" panose="020B0604020202020204" pitchFamily="34" charset="0"/>
              </a:rPr>
              <a:t>.</a:t>
            </a:r>
          </a:p>
          <a:p>
            <a:r>
              <a:rPr lang="bg-BG" sz="2400" dirty="0">
                <a:latin typeface="Arial" panose="020B0604020202020204" pitchFamily="34" charset="0"/>
                <a:cs typeface="Arial" panose="020B0604020202020204" pitchFamily="34" charset="0"/>
              </a:rPr>
              <a:t>Те се намират в директорията </a:t>
            </a:r>
            <a:r>
              <a:rPr lang="en-US" sz="2400"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bin</a:t>
            </a:r>
            <a:r>
              <a:rPr lang="en-US" sz="2400" dirty="0">
                <a:latin typeface="Arial" panose="020B0604020202020204" pitchFamily="34" charset="0"/>
                <a:cs typeface="Arial" panose="020B0604020202020204" pitchFamily="34" charset="0"/>
              </a:rPr>
              <a:t>”.</a:t>
            </a:r>
          </a:p>
          <a:p>
            <a:r>
              <a:rPr lang="bg-BG" sz="2400" dirty="0">
                <a:latin typeface="Arial" panose="020B0604020202020204" pitchFamily="34" charset="0"/>
                <a:cs typeface="Arial" panose="020B0604020202020204" pitchFamily="34" charset="0"/>
              </a:rPr>
              <a:t>В зависимост от това дали проекта ни е в </a:t>
            </a:r>
            <a:r>
              <a:rPr lang="en-US" sz="2400" b="1" dirty="0">
                <a:latin typeface="Arial" panose="020B0604020202020204" pitchFamily="34" charset="0"/>
                <a:cs typeface="Arial" panose="020B0604020202020204" pitchFamily="34" charset="0"/>
              </a:rPr>
              <a:t>Debug</a:t>
            </a:r>
            <a:r>
              <a:rPr lang="en-US" sz="2400" dirty="0">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или </a:t>
            </a:r>
            <a:r>
              <a:rPr lang="en-US" sz="2400" b="1" dirty="0">
                <a:latin typeface="Arial" panose="020B0604020202020204" pitchFamily="34" charset="0"/>
                <a:cs typeface="Arial" panose="020B0604020202020204" pitchFamily="34" charset="0"/>
              </a:rPr>
              <a:t>Release</a:t>
            </a:r>
            <a:r>
              <a:rPr lang="en-US" sz="2400" dirty="0">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конфигурация, то изходните файлове се създават или в </a:t>
            </a:r>
            <a:r>
              <a:rPr lang="en-US" sz="2400" b="1" dirty="0">
                <a:latin typeface="Arial" panose="020B0604020202020204" pitchFamily="34" charset="0"/>
                <a:cs typeface="Arial" panose="020B0604020202020204" pitchFamily="34" charset="0"/>
              </a:rPr>
              <a:t>bin\Debug\net6.0</a:t>
            </a:r>
            <a:r>
              <a:rPr lang="bg-BG" sz="2400" b="1" dirty="0">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или в </a:t>
            </a:r>
            <a:r>
              <a:rPr lang="en-US" sz="2400" b="1" dirty="0">
                <a:latin typeface="Arial" panose="020B0604020202020204" pitchFamily="34" charset="0"/>
                <a:cs typeface="Arial" panose="020B0604020202020204" pitchFamily="34" charset="0"/>
              </a:rPr>
              <a:t>bin\Release\net6.0 </a:t>
            </a:r>
            <a:r>
              <a:rPr lang="bg-BG" sz="2400" dirty="0">
                <a:latin typeface="Arial" panose="020B0604020202020204" pitchFamily="34" charset="0"/>
                <a:cs typeface="Arial" panose="020B0604020202020204" pitchFamily="34" charset="0"/>
              </a:rPr>
              <a:t>директория</a:t>
            </a:r>
            <a:r>
              <a:rPr lang="en-US" sz="2400" dirty="0">
                <a:latin typeface="Arial" panose="020B0604020202020204" pitchFamily="34" charset="0"/>
                <a:cs typeface="Arial" panose="020B0604020202020204" pitchFamily="34" charset="0"/>
              </a:rPr>
              <a:t>.</a:t>
            </a:r>
            <a:endParaRPr lang="bg-BG"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84624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26AE-1E9B-94E1-4DD1-A44A97BC0A33}"/>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Задача 1:</a:t>
            </a:r>
          </a:p>
        </p:txBody>
      </p:sp>
      <p:sp>
        <p:nvSpPr>
          <p:cNvPr id="3" name="Content Placeholder 2">
            <a:extLst>
              <a:ext uri="{FF2B5EF4-FFF2-40B4-BE49-F238E27FC236}">
                <a16:creationId xmlns:a16="http://schemas.microsoft.com/office/drawing/2014/main" id="{6F7386F1-3598-E2E7-96E9-E71EAE822B60}"/>
              </a:ext>
            </a:extLst>
          </p:cNvPr>
          <p:cNvSpPr>
            <a:spLocks noGrp="1"/>
          </p:cNvSpPr>
          <p:nvPr>
            <p:ph idx="1"/>
          </p:nvPr>
        </p:nvSpPr>
        <p:spPr/>
        <p:txBody>
          <a:bodyPr>
            <a:normAutofit lnSpcReduction="10000"/>
          </a:bodyPr>
          <a:lstStyle/>
          <a:p>
            <a:r>
              <a:rPr lang="bg-BG" sz="2400" i="1" dirty="0">
                <a:latin typeface="Arial" panose="020B0604020202020204" pitchFamily="34" charset="0"/>
                <a:cs typeface="Arial" panose="020B0604020202020204" pitchFamily="34" charset="0"/>
              </a:rPr>
              <a:t>Да се намери лицето на окръжност по зададен радиус от потребителя и да се изведе на екрана. Използвайте тип данни, който поддържа десетична запетая.</a:t>
            </a:r>
          </a:p>
          <a:p>
            <a:r>
              <a:rPr lang="bg-BG" sz="2400" dirty="0">
                <a:latin typeface="Arial" panose="020B0604020202020204" pitchFamily="34" charset="0"/>
                <a:cs typeface="Arial" panose="020B0604020202020204" pitchFamily="34" charset="0"/>
              </a:rPr>
              <a:t>Изходът от програмата трябва да изглежда така:</a:t>
            </a:r>
          </a:p>
          <a:p>
            <a:pPr marL="400050" lvl="1" indent="0">
              <a:buNone/>
            </a:pPr>
            <a:r>
              <a:rPr lang="bg-BG" sz="2400" b="1" i="1" u="sng" dirty="0">
                <a:latin typeface="Arial" panose="020B0604020202020204" pitchFamily="34" charset="0"/>
                <a:cs typeface="Arial" panose="020B0604020202020204" pitchFamily="34" charset="0"/>
              </a:rPr>
              <a:t>Пример</a:t>
            </a:r>
            <a:r>
              <a:rPr lang="bg-BG" sz="2600" dirty="0">
                <a:latin typeface="Arial" panose="020B0604020202020204" pitchFamily="34" charset="0"/>
                <a:cs typeface="Arial" panose="020B0604020202020204" pitchFamily="34" charset="0"/>
              </a:rPr>
              <a:t>:</a:t>
            </a:r>
          </a:p>
          <a:p>
            <a:pPr marL="457200" lvl="1" indent="0">
              <a:buNone/>
            </a:pPr>
            <a:r>
              <a:rPr lang="en-US" sz="1800" dirty="0">
                <a:solidFill>
                  <a:srgbClr val="A31515"/>
                </a:solidFill>
                <a:latin typeface="Cascadia Mono" panose="020B0609020000020004" pitchFamily="49" charset="0"/>
              </a:rPr>
              <a:t>The area of circle is:</a:t>
            </a:r>
            <a:r>
              <a:rPr lang="bg-BG" sz="1800" dirty="0">
                <a:solidFill>
                  <a:srgbClr val="A31515"/>
                </a:solidFill>
                <a:latin typeface="Cascadia Mono" panose="020B0609020000020004" pitchFamily="49" charset="0"/>
              </a:rPr>
              <a:t> 25.0</a:t>
            </a:r>
            <a:endParaRPr lang="en-US" sz="1800" dirty="0">
              <a:solidFill>
                <a:srgbClr val="A31515"/>
              </a:solidFill>
              <a:latin typeface="Cascadia Mono" panose="020B0609020000020004" pitchFamily="49" charset="0"/>
            </a:endParaRPr>
          </a:p>
          <a:p>
            <a:pPr marL="457200" lvl="1" indent="0">
              <a:buNone/>
            </a:pPr>
            <a:endParaRPr lang="bg-BG" sz="1800" dirty="0">
              <a:solidFill>
                <a:srgbClr val="A31515"/>
              </a:solidFill>
              <a:latin typeface="Cascadia Mono" panose="020B0609020000020004" pitchFamily="49" charset="0"/>
            </a:endParaRPr>
          </a:p>
          <a:p>
            <a:pPr marL="457200" lvl="1" indent="0">
              <a:buNone/>
            </a:pPr>
            <a:r>
              <a:rPr lang="bg-BG" sz="2400" b="1" i="1" u="sng" dirty="0">
                <a:solidFill>
                  <a:schemeClr val="tx1"/>
                </a:solidFill>
                <a:latin typeface="Arial" panose="020B0604020202020204" pitchFamily="34" charset="0"/>
                <a:cs typeface="Arial" panose="020B0604020202020204" pitchFamily="34" charset="0"/>
              </a:rPr>
              <a:t>Бонус упътване</a:t>
            </a:r>
            <a:r>
              <a:rPr lang="bg-BG" sz="2400" i="1" u="sng" dirty="0">
                <a:solidFill>
                  <a:schemeClr val="tx1"/>
                </a:solidFill>
                <a:latin typeface="Arial" panose="020B0604020202020204" pitchFamily="34" charset="0"/>
                <a:cs typeface="Arial" panose="020B0604020202020204" pitchFamily="34" charset="0"/>
              </a:rPr>
              <a:t>:</a:t>
            </a:r>
            <a:r>
              <a:rPr lang="bg-BG" sz="2400" dirty="0">
                <a:solidFill>
                  <a:schemeClr val="tx1"/>
                </a:solidFill>
                <a:latin typeface="Arial" panose="020B0604020202020204" pitchFamily="34" charset="0"/>
                <a:cs typeface="Arial" panose="020B0604020202020204" pitchFamily="34" charset="0"/>
              </a:rPr>
              <a:t> Вижте как се работи с класа </a:t>
            </a:r>
            <a:r>
              <a:rPr lang="en-US" sz="2400" b="1" dirty="0">
                <a:solidFill>
                  <a:schemeClr val="tx1"/>
                </a:solidFill>
                <a:latin typeface="Arial" panose="020B0604020202020204" pitchFamily="34" charset="0"/>
                <a:cs typeface="Arial" panose="020B0604020202020204" pitchFamily="34" charset="0"/>
              </a:rPr>
              <a:t>Math</a:t>
            </a:r>
            <a:r>
              <a:rPr lang="en-US" sz="2400" dirty="0">
                <a:solidFill>
                  <a:schemeClr val="tx1"/>
                </a:solidFill>
                <a:latin typeface="Arial" panose="020B0604020202020204" pitchFamily="34" charset="0"/>
                <a:cs typeface="Arial" panose="020B0604020202020204" pitchFamily="34" charset="0"/>
              </a:rPr>
              <a:t>.</a:t>
            </a:r>
            <a:endParaRPr lang="bg-BG"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33385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26AE-1E9B-94E1-4DD1-A44A97BC0A33}"/>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Задача 2:</a:t>
            </a:r>
          </a:p>
        </p:txBody>
      </p:sp>
      <p:sp>
        <p:nvSpPr>
          <p:cNvPr id="3" name="Content Placeholder 2">
            <a:extLst>
              <a:ext uri="{FF2B5EF4-FFF2-40B4-BE49-F238E27FC236}">
                <a16:creationId xmlns:a16="http://schemas.microsoft.com/office/drawing/2014/main" id="{6F7386F1-3598-E2E7-96E9-E71EAE822B60}"/>
              </a:ext>
            </a:extLst>
          </p:cNvPr>
          <p:cNvSpPr>
            <a:spLocks noGrp="1"/>
          </p:cNvSpPr>
          <p:nvPr>
            <p:ph idx="1"/>
          </p:nvPr>
        </p:nvSpPr>
        <p:spPr>
          <a:xfrm>
            <a:off x="1154954" y="2603499"/>
            <a:ext cx="8825659" cy="4064719"/>
          </a:xfrm>
        </p:spPr>
        <p:txBody>
          <a:bodyPr>
            <a:normAutofit fontScale="92500" lnSpcReduction="20000"/>
          </a:bodyPr>
          <a:lstStyle/>
          <a:p>
            <a:r>
              <a:rPr lang="bg-BG" sz="2400" i="1" dirty="0">
                <a:latin typeface="Arial" panose="020B0604020202020204" pitchFamily="34" charset="0"/>
                <a:cs typeface="Arial" panose="020B0604020202020204" pitchFamily="34" charset="0"/>
              </a:rPr>
              <a:t>Да се направи калкулатор, който поддържа събиране, изваждане, умножение и деление. Входът ще се състои от три части. Първите две са числата, които ще участват в операцията, а третият вход е самата операция, която въвеждаме като </a:t>
            </a:r>
            <a:r>
              <a:rPr lang="en-US" sz="2400" b="1" i="1" dirty="0">
                <a:latin typeface="Arial" panose="020B0604020202020204" pitchFamily="34" charset="0"/>
                <a:cs typeface="Arial" panose="020B0604020202020204" pitchFamily="34" charset="0"/>
              </a:rPr>
              <a:t>char</a:t>
            </a:r>
            <a:r>
              <a:rPr lang="en-US" sz="2400" i="1" dirty="0">
                <a:latin typeface="Arial" panose="020B0604020202020204" pitchFamily="34" charset="0"/>
                <a:cs typeface="Arial" panose="020B0604020202020204" pitchFamily="34" charset="0"/>
              </a:rPr>
              <a:t>.</a:t>
            </a:r>
            <a:r>
              <a:rPr lang="bg-BG" sz="2400" i="1" dirty="0">
                <a:latin typeface="Arial" panose="020B0604020202020204" pitchFamily="34" charset="0"/>
                <a:cs typeface="Arial" panose="020B0604020202020204" pitchFamily="34" charset="0"/>
              </a:rPr>
              <a:t> Числата, които въвеждаме трябва да са </a:t>
            </a:r>
            <a:r>
              <a:rPr lang="en-US" sz="2400" b="1" i="1" dirty="0">
                <a:latin typeface="Arial" panose="020B0604020202020204" pitchFamily="34" charset="0"/>
                <a:cs typeface="Arial" panose="020B0604020202020204" pitchFamily="34" charset="0"/>
              </a:rPr>
              <a:t>double</a:t>
            </a:r>
            <a:r>
              <a:rPr lang="en-US" sz="2400" i="1" dirty="0">
                <a:latin typeface="Arial" panose="020B0604020202020204" pitchFamily="34" charset="0"/>
                <a:cs typeface="Arial" panose="020B0604020202020204" pitchFamily="34" charset="0"/>
              </a:rPr>
              <a:t>.</a:t>
            </a:r>
            <a:endParaRPr lang="bg-BG" sz="2400" i="1" dirty="0">
              <a:latin typeface="Arial" panose="020B0604020202020204" pitchFamily="34" charset="0"/>
              <a:cs typeface="Arial" panose="020B0604020202020204" pitchFamily="34" charset="0"/>
            </a:endParaRPr>
          </a:p>
          <a:p>
            <a:r>
              <a:rPr lang="bg-BG" sz="2400" dirty="0">
                <a:latin typeface="Arial" panose="020B0604020202020204" pitchFamily="34" charset="0"/>
                <a:cs typeface="Arial" panose="020B0604020202020204" pitchFamily="34" charset="0"/>
              </a:rPr>
              <a:t>Изходът от програмата трябва да изглежда така:</a:t>
            </a:r>
          </a:p>
          <a:p>
            <a:pPr marL="400050" lvl="1" indent="0">
              <a:buNone/>
            </a:pPr>
            <a:r>
              <a:rPr lang="bg-BG" sz="2400" b="1" i="1" u="sng" dirty="0">
                <a:latin typeface="Arial" panose="020B0604020202020204" pitchFamily="34" charset="0"/>
                <a:cs typeface="Arial" panose="020B0604020202020204" pitchFamily="34" charset="0"/>
              </a:rPr>
              <a:t>Пример</a:t>
            </a:r>
            <a:r>
              <a:rPr lang="bg-BG" sz="2600" dirty="0">
                <a:latin typeface="Arial" panose="020B0604020202020204" pitchFamily="34" charset="0"/>
                <a:cs typeface="Arial" panose="020B0604020202020204" pitchFamily="34" charset="0"/>
              </a:rPr>
              <a:t>:</a:t>
            </a:r>
          </a:p>
          <a:p>
            <a:pPr marL="457200" lvl="1" indent="0">
              <a:buNone/>
            </a:pPr>
            <a:r>
              <a:rPr lang="en-US" sz="1800" dirty="0">
                <a:solidFill>
                  <a:srgbClr val="A31515"/>
                </a:solidFill>
                <a:latin typeface="Cascadia Mono" panose="020B0609020000020004" pitchFamily="49" charset="0"/>
              </a:rPr>
              <a:t>The sum of numbers is:</a:t>
            </a:r>
            <a:r>
              <a:rPr lang="bg-BG" sz="1800" dirty="0">
                <a:solidFill>
                  <a:srgbClr val="A31515"/>
                </a:solidFill>
                <a:latin typeface="Cascadia Mono" panose="020B0609020000020004" pitchFamily="49" charset="0"/>
              </a:rPr>
              <a:t> 26.7</a:t>
            </a:r>
            <a:r>
              <a:rPr lang="en-US" sz="1800" dirty="0">
                <a:solidFill>
                  <a:srgbClr val="A31515"/>
                </a:solidFill>
                <a:latin typeface="Cascadia Mono" panose="020B0609020000020004" pitchFamily="49" charset="0"/>
              </a:rPr>
              <a:t>.</a:t>
            </a:r>
            <a:r>
              <a:rPr lang="en-US" sz="1800" dirty="0">
                <a:solidFill>
                  <a:schemeClr val="tx1"/>
                </a:solidFill>
                <a:latin typeface="Cascadia Mono" panose="020B0609020000020004" pitchFamily="49" charset="0"/>
              </a:rPr>
              <a:t>-&gt; </a:t>
            </a:r>
            <a:r>
              <a:rPr lang="bg-BG" sz="1800" dirty="0">
                <a:solidFill>
                  <a:schemeClr val="tx1"/>
                </a:solidFill>
                <a:latin typeface="Cascadia Mono" panose="020B0609020000020004" pitchFamily="49" charset="0"/>
              </a:rPr>
              <a:t>за събиране</a:t>
            </a:r>
            <a:endParaRPr lang="en-US" sz="1800" dirty="0">
              <a:solidFill>
                <a:schemeClr val="tx1"/>
              </a:solidFill>
              <a:latin typeface="Cascadia Mono" panose="020B0609020000020004" pitchFamily="49" charset="0"/>
            </a:endParaRPr>
          </a:p>
          <a:p>
            <a:pPr marL="457200" lvl="1" indent="0">
              <a:buNone/>
            </a:pPr>
            <a:r>
              <a:rPr lang="en-US" sz="1800" dirty="0">
                <a:solidFill>
                  <a:srgbClr val="A31515"/>
                </a:solidFill>
                <a:latin typeface="Cascadia Mono" panose="020B0609020000020004" pitchFamily="49" charset="0"/>
              </a:rPr>
              <a:t>The product of numbers is:</a:t>
            </a:r>
            <a:r>
              <a:rPr lang="bg-BG" sz="1800" dirty="0">
                <a:solidFill>
                  <a:srgbClr val="A31515"/>
                </a:solidFill>
                <a:latin typeface="Cascadia Mono" panose="020B0609020000020004" pitchFamily="49" charset="0"/>
              </a:rPr>
              <a:t> 64.0</a:t>
            </a:r>
            <a:r>
              <a:rPr lang="en-US" sz="1800" dirty="0">
                <a:solidFill>
                  <a:srgbClr val="A31515"/>
                </a:solidFill>
                <a:latin typeface="Cascadia Mono" panose="020B0609020000020004" pitchFamily="49" charset="0"/>
              </a:rPr>
              <a:t>. </a:t>
            </a:r>
            <a:r>
              <a:rPr lang="en-US" sz="1800" dirty="0">
                <a:solidFill>
                  <a:schemeClr val="tx1"/>
                </a:solidFill>
                <a:latin typeface="Cascadia Mono" panose="020B0609020000020004" pitchFamily="49" charset="0"/>
              </a:rPr>
              <a:t>-&gt; </a:t>
            </a:r>
            <a:r>
              <a:rPr lang="bg-BG" sz="1800" dirty="0">
                <a:solidFill>
                  <a:schemeClr val="tx1"/>
                </a:solidFill>
                <a:latin typeface="Cascadia Mono" panose="020B0609020000020004" pitchFamily="49" charset="0"/>
              </a:rPr>
              <a:t>за умножение</a:t>
            </a:r>
            <a:endParaRPr lang="en-US" sz="1800" dirty="0">
              <a:solidFill>
                <a:schemeClr val="tx1"/>
              </a:solidFill>
              <a:latin typeface="Cascadia Mono" panose="020B0609020000020004" pitchFamily="49" charset="0"/>
            </a:endParaRPr>
          </a:p>
          <a:p>
            <a:pPr marL="457200" lvl="1" indent="0">
              <a:buNone/>
            </a:pPr>
            <a:r>
              <a:rPr lang="en-US" sz="1800" dirty="0">
                <a:solidFill>
                  <a:srgbClr val="A31515"/>
                </a:solidFill>
                <a:latin typeface="Cascadia Mono" panose="020B0609020000020004" pitchFamily="49" charset="0"/>
              </a:rPr>
              <a:t>The difference of numbers is:</a:t>
            </a:r>
            <a:r>
              <a:rPr lang="bg-BG" sz="1800" dirty="0">
                <a:solidFill>
                  <a:srgbClr val="A31515"/>
                </a:solidFill>
                <a:latin typeface="Cascadia Mono" panose="020B0609020000020004" pitchFamily="49" charset="0"/>
              </a:rPr>
              <a:t> 72.6</a:t>
            </a:r>
            <a:r>
              <a:rPr lang="en-US" sz="1800" dirty="0">
                <a:solidFill>
                  <a:srgbClr val="A31515"/>
                </a:solidFill>
                <a:latin typeface="Cascadia Mono" panose="020B0609020000020004" pitchFamily="49" charset="0"/>
              </a:rPr>
              <a:t>. </a:t>
            </a:r>
            <a:r>
              <a:rPr lang="en-US" sz="1800" dirty="0">
                <a:solidFill>
                  <a:schemeClr val="tx1"/>
                </a:solidFill>
                <a:latin typeface="Cascadia Mono" panose="020B0609020000020004" pitchFamily="49" charset="0"/>
              </a:rPr>
              <a:t>-&gt; </a:t>
            </a:r>
            <a:r>
              <a:rPr lang="bg-BG" sz="1800" dirty="0">
                <a:solidFill>
                  <a:schemeClr val="tx1"/>
                </a:solidFill>
                <a:latin typeface="Cascadia Mono" panose="020B0609020000020004" pitchFamily="49" charset="0"/>
              </a:rPr>
              <a:t>за изваждане</a:t>
            </a:r>
            <a:endParaRPr lang="en-US" sz="1800" dirty="0">
              <a:solidFill>
                <a:schemeClr val="tx1"/>
              </a:solidFill>
              <a:latin typeface="Cascadia Mono" panose="020B0609020000020004" pitchFamily="49" charset="0"/>
            </a:endParaRPr>
          </a:p>
          <a:p>
            <a:pPr marL="457200" lvl="1" indent="0">
              <a:buNone/>
            </a:pPr>
            <a:r>
              <a:rPr lang="en-US" sz="1800" dirty="0">
                <a:solidFill>
                  <a:srgbClr val="A31515"/>
                </a:solidFill>
                <a:latin typeface="Cascadia Mono" panose="020B0609020000020004" pitchFamily="49" charset="0"/>
              </a:rPr>
              <a:t>The division of numbers is:</a:t>
            </a:r>
            <a:r>
              <a:rPr lang="bg-BG" sz="1800" dirty="0">
                <a:solidFill>
                  <a:srgbClr val="A31515"/>
                </a:solidFill>
                <a:latin typeface="Cascadia Mono" panose="020B0609020000020004" pitchFamily="49" charset="0"/>
              </a:rPr>
              <a:t> 5.2</a:t>
            </a:r>
            <a:r>
              <a:rPr lang="en-US" sz="1800" dirty="0">
                <a:solidFill>
                  <a:srgbClr val="A31515"/>
                </a:solidFill>
                <a:latin typeface="Cascadia Mono" panose="020B0609020000020004" pitchFamily="49" charset="0"/>
              </a:rPr>
              <a:t>. </a:t>
            </a:r>
            <a:r>
              <a:rPr lang="en-US" sz="1800" dirty="0">
                <a:solidFill>
                  <a:schemeClr val="tx1"/>
                </a:solidFill>
                <a:latin typeface="Cascadia Mono" panose="020B0609020000020004" pitchFamily="49" charset="0"/>
              </a:rPr>
              <a:t>-&gt; </a:t>
            </a:r>
            <a:r>
              <a:rPr lang="bg-BG" sz="1800" dirty="0">
                <a:solidFill>
                  <a:schemeClr val="tx1"/>
                </a:solidFill>
                <a:latin typeface="Cascadia Mono" panose="020B0609020000020004" pitchFamily="49" charset="0"/>
              </a:rPr>
              <a:t>за деление</a:t>
            </a: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bg-BG" sz="1800" dirty="0">
              <a:solidFill>
                <a:srgbClr val="A31515"/>
              </a:solidFill>
              <a:latin typeface="Cascadia Mono" panose="020B0609020000020004" pitchFamily="49" charset="0"/>
            </a:endParaRPr>
          </a:p>
        </p:txBody>
      </p:sp>
    </p:spTree>
    <p:extLst>
      <p:ext uri="{BB962C8B-B14F-4D97-AF65-F5344CB8AC3E}">
        <p14:creationId xmlns:p14="http://schemas.microsoft.com/office/powerpoint/2010/main" val="5283867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26AE-1E9B-94E1-4DD1-A44A97BC0A33}"/>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Задача 3:</a:t>
            </a:r>
          </a:p>
        </p:txBody>
      </p:sp>
      <p:sp>
        <p:nvSpPr>
          <p:cNvPr id="3" name="Content Placeholder 2">
            <a:extLst>
              <a:ext uri="{FF2B5EF4-FFF2-40B4-BE49-F238E27FC236}">
                <a16:creationId xmlns:a16="http://schemas.microsoft.com/office/drawing/2014/main" id="{6F7386F1-3598-E2E7-96E9-E71EAE822B60}"/>
              </a:ext>
            </a:extLst>
          </p:cNvPr>
          <p:cNvSpPr>
            <a:spLocks noGrp="1"/>
          </p:cNvSpPr>
          <p:nvPr>
            <p:ph idx="1"/>
          </p:nvPr>
        </p:nvSpPr>
        <p:spPr>
          <a:xfrm>
            <a:off x="1154954" y="2603499"/>
            <a:ext cx="8825659" cy="4064719"/>
          </a:xfrm>
        </p:spPr>
        <p:txBody>
          <a:bodyPr>
            <a:normAutofit fontScale="92500" lnSpcReduction="20000"/>
          </a:bodyPr>
          <a:lstStyle/>
          <a:p>
            <a:r>
              <a:rPr lang="bg-BG" sz="2400" i="1" dirty="0">
                <a:latin typeface="Arial" panose="020B0604020202020204" pitchFamily="34" charset="0"/>
                <a:cs typeface="Arial" panose="020B0604020202020204" pitchFamily="34" charset="0"/>
              </a:rPr>
              <a:t>Да се направи програма, която принтира само четните числа в зададен интервал</a:t>
            </a:r>
            <a:r>
              <a:rPr lang="en-US" sz="2400" i="1" dirty="0">
                <a:latin typeface="Arial" panose="020B0604020202020204" pitchFamily="34" charset="0"/>
                <a:cs typeface="Arial" panose="020B0604020202020204" pitchFamily="34" charset="0"/>
              </a:rPr>
              <a:t>.</a:t>
            </a:r>
            <a:r>
              <a:rPr lang="bg-BG" sz="2400" i="1" dirty="0">
                <a:latin typeface="Arial" panose="020B0604020202020204" pitchFamily="34" charset="0"/>
                <a:cs typeface="Arial" panose="020B0604020202020204" pitchFamily="34" charset="0"/>
              </a:rPr>
              <a:t> Интервалът се задава от потребителя. Входът от потребителя са две </a:t>
            </a:r>
            <a:r>
              <a:rPr lang="en-US" sz="2400" b="1" i="1" dirty="0">
                <a:latin typeface="Arial" panose="020B0604020202020204" pitchFamily="34" charset="0"/>
                <a:cs typeface="Arial" panose="020B0604020202020204" pitchFamily="34" charset="0"/>
              </a:rPr>
              <a:t>int</a:t>
            </a:r>
            <a:r>
              <a:rPr lang="en-US" sz="2400" i="1" dirty="0">
                <a:latin typeface="Arial" panose="020B0604020202020204" pitchFamily="34" charset="0"/>
                <a:cs typeface="Arial" panose="020B0604020202020204" pitchFamily="34" charset="0"/>
              </a:rPr>
              <a:t> </a:t>
            </a:r>
            <a:r>
              <a:rPr lang="bg-BG" sz="2400" i="1" dirty="0">
                <a:latin typeface="Arial" panose="020B0604020202020204" pitchFamily="34" charset="0"/>
                <a:cs typeface="Arial" panose="020B0604020202020204" pitchFamily="34" charset="0"/>
              </a:rPr>
              <a:t>числа, които представляват началото и края на интервала. Двете граници също влизат в съответния интервал</a:t>
            </a:r>
            <a:r>
              <a:rPr lang="en-US" sz="2400" i="1" dirty="0">
                <a:latin typeface="Arial" panose="020B0604020202020204" pitchFamily="34" charset="0"/>
                <a:cs typeface="Arial" panose="020B0604020202020204" pitchFamily="34" charset="0"/>
              </a:rPr>
              <a:t>, </a:t>
            </a:r>
            <a:r>
              <a:rPr lang="bg-BG" sz="2400" i="1" dirty="0">
                <a:latin typeface="Arial" panose="020B0604020202020204" pitchFamily="34" charset="0"/>
                <a:cs typeface="Arial" panose="020B0604020202020204" pitchFamily="34" charset="0"/>
              </a:rPr>
              <a:t>когато извеждаме числата на конзолата.</a:t>
            </a:r>
          </a:p>
          <a:p>
            <a:r>
              <a:rPr lang="bg-BG" sz="2400" dirty="0">
                <a:latin typeface="Arial" panose="020B0604020202020204" pitchFamily="34" charset="0"/>
                <a:cs typeface="Arial" panose="020B0604020202020204" pitchFamily="34" charset="0"/>
              </a:rPr>
              <a:t>Изходът от програмата трябва да изглежда така</a:t>
            </a:r>
            <a:r>
              <a:rPr lang="en-US" sz="2400" dirty="0">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при зададени </a:t>
            </a:r>
            <a:r>
              <a:rPr lang="bg-BG" sz="2400" b="1" dirty="0">
                <a:latin typeface="Arial" panose="020B0604020202020204" pitchFamily="34" charset="0"/>
                <a:cs typeface="Arial" panose="020B0604020202020204" pitchFamily="34" charset="0"/>
              </a:rPr>
              <a:t>2</a:t>
            </a:r>
            <a:r>
              <a:rPr lang="bg-BG" sz="2400" dirty="0">
                <a:latin typeface="Arial" panose="020B0604020202020204" pitchFamily="34" charset="0"/>
                <a:cs typeface="Arial" panose="020B0604020202020204" pitchFamily="34" charset="0"/>
              </a:rPr>
              <a:t> и  </a:t>
            </a:r>
            <a:r>
              <a:rPr lang="bg-BG" sz="2400" b="1" dirty="0">
                <a:latin typeface="Arial" panose="020B0604020202020204" pitchFamily="34" charset="0"/>
                <a:cs typeface="Arial" panose="020B0604020202020204" pitchFamily="34" charset="0"/>
              </a:rPr>
              <a:t>6 </a:t>
            </a:r>
            <a:r>
              <a:rPr lang="bg-BG" sz="2400" dirty="0">
                <a:latin typeface="Arial" panose="020B0604020202020204" pitchFamily="34" charset="0"/>
                <a:cs typeface="Arial" panose="020B0604020202020204" pitchFamily="34" charset="0"/>
              </a:rPr>
              <a:t>за граници</a:t>
            </a:r>
            <a:r>
              <a:rPr lang="en-US" sz="2400" dirty="0">
                <a:latin typeface="Arial" panose="020B0604020202020204" pitchFamily="34" charset="0"/>
                <a:cs typeface="Arial" panose="020B0604020202020204" pitchFamily="34" charset="0"/>
              </a:rPr>
              <a:t>)</a:t>
            </a:r>
            <a:r>
              <a:rPr lang="bg-BG" sz="2400" dirty="0">
                <a:latin typeface="Arial" panose="020B0604020202020204" pitchFamily="34" charset="0"/>
                <a:cs typeface="Arial" panose="020B0604020202020204" pitchFamily="34" charset="0"/>
              </a:rPr>
              <a:t>:</a:t>
            </a:r>
          </a:p>
          <a:p>
            <a:pPr marL="400050" lvl="1" indent="0">
              <a:buNone/>
            </a:pPr>
            <a:r>
              <a:rPr lang="bg-BG" sz="2400" b="1" i="1" u="sng" dirty="0">
                <a:latin typeface="Arial" panose="020B0604020202020204" pitchFamily="34" charset="0"/>
                <a:cs typeface="Arial" panose="020B0604020202020204" pitchFamily="34" charset="0"/>
              </a:rPr>
              <a:t>Пример</a:t>
            </a:r>
            <a:r>
              <a:rPr lang="bg-BG" sz="2600" dirty="0">
                <a:latin typeface="Arial" panose="020B0604020202020204" pitchFamily="34" charset="0"/>
                <a:cs typeface="Arial" panose="020B0604020202020204" pitchFamily="34" charset="0"/>
              </a:rPr>
              <a:t>:</a:t>
            </a:r>
          </a:p>
          <a:p>
            <a:pPr marL="457200" lvl="1" indent="0">
              <a:buNone/>
            </a:pPr>
            <a:r>
              <a:rPr lang="bg-BG" sz="1800" dirty="0">
                <a:solidFill>
                  <a:srgbClr val="A31515"/>
                </a:solidFill>
                <a:latin typeface="Cascadia Mono" panose="020B0609020000020004" pitchFamily="49" charset="0"/>
              </a:rPr>
              <a:t>2</a:t>
            </a:r>
          </a:p>
          <a:p>
            <a:pPr marL="457200" lvl="1" indent="0">
              <a:buNone/>
            </a:pPr>
            <a:r>
              <a:rPr lang="bg-BG" sz="1800" dirty="0">
                <a:solidFill>
                  <a:srgbClr val="A31515"/>
                </a:solidFill>
                <a:latin typeface="Cascadia Mono" panose="020B0609020000020004" pitchFamily="49" charset="0"/>
              </a:rPr>
              <a:t>4</a:t>
            </a:r>
          </a:p>
          <a:p>
            <a:pPr marL="457200" lvl="1" indent="0">
              <a:buNone/>
            </a:pPr>
            <a:r>
              <a:rPr lang="bg-BG" sz="1800" dirty="0">
                <a:solidFill>
                  <a:srgbClr val="A31515"/>
                </a:solidFill>
                <a:latin typeface="Cascadia Mono" panose="020B0609020000020004" pitchFamily="49" charset="0"/>
              </a:rPr>
              <a:t>6</a:t>
            </a:r>
            <a:r>
              <a:rPr lang="en-US" sz="1800" dirty="0">
                <a:solidFill>
                  <a:srgbClr val="A31515"/>
                </a:solidFill>
                <a:latin typeface="Cascadia Mono" panose="020B0609020000020004" pitchFamily="49" charset="0"/>
              </a:rPr>
              <a:t> </a:t>
            </a: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bg-BG" sz="1800" dirty="0">
              <a:solidFill>
                <a:srgbClr val="A31515"/>
              </a:solidFill>
              <a:latin typeface="Cascadia Mono" panose="020B0609020000020004" pitchFamily="49" charset="0"/>
            </a:endParaRPr>
          </a:p>
        </p:txBody>
      </p:sp>
    </p:spTree>
    <p:extLst>
      <p:ext uri="{BB962C8B-B14F-4D97-AF65-F5344CB8AC3E}">
        <p14:creationId xmlns:p14="http://schemas.microsoft.com/office/powerpoint/2010/main" val="10336599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26AE-1E9B-94E1-4DD1-A44A97BC0A33}"/>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Задача </a:t>
            </a:r>
            <a:r>
              <a:rPr lang="en-US" dirty="0">
                <a:latin typeface="Arial" panose="020B0604020202020204" pitchFamily="34" charset="0"/>
                <a:cs typeface="Arial" panose="020B0604020202020204" pitchFamily="34" charset="0"/>
              </a:rPr>
              <a:t>4</a:t>
            </a:r>
            <a:r>
              <a:rPr lang="bg-BG"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6F7386F1-3598-E2E7-96E9-E71EAE822B60}"/>
              </a:ext>
            </a:extLst>
          </p:cNvPr>
          <p:cNvSpPr>
            <a:spLocks noGrp="1"/>
          </p:cNvSpPr>
          <p:nvPr>
            <p:ph idx="1"/>
          </p:nvPr>
        </p:nvSpPr>
        <p:spPr>
          <a:xfrm>
            <a:off x="1154954" y="2603499"/>
            <a:ext cx="8825659" cy="4160994"/>
          </a:xfrm>
        </p:spPr>
        <p:txBody>
          <a:bodyPr>
            <a:normAutofit/>
          </a:bodyPr>
          <a:lstStyle/>
          <a:p>
            <a:r>
              <a:rPr lang="bg-BG" sz="2400" i="1" dirty="0">
                <a:latin typeface="Arial" panose="020B0604020202020204" pitchFamily="34" charset="0"/>
                <a:cs typeface="Arial" panose="020B0604020202020204" pitchFamily="34" charset="0"/>
              </a:rPr>
              <a:t>Да се направи програма, която по зададен символ, изобразява обърната пирамида (от съответния символ). Единственият вход е </a:t>
            </a:r>
            <a:r>
              <a:rPr lang="en-US" sz="2400" b="1" i="1" dirty="0">
                <a:latin typeface="Arial" panose="020B0604020202020204" pitchFamily="34" charset="0"/>
                <a:cs typeface="Arial" panose="020B0604020202020204" pitchFamily="34" charset="0"/>
              </a:rPr>
              <a:t>char</a:t>
            </a:r>
            <a:r>
              <a:rPr lang="bg-BG" sz="2400" i="1" dirty="0">
                <a:latin typeface="Arial" panose="020B0604020202020204" pitchFamily="34" charset="0"/>
                <a:cs typeface="Arial" panose="020B0604020202020204" pitchFamily="34" charset="0"/>
              </a:rPr>
              <a:t>, който представлява символът, който искаме да използваме при рисуването.</a:t>
            </a:r>
            <a:endParaRPr lang="en-US" sz="2400" i="1" dirty="0">
              <a:latin typeface="Arial" panose="020B0604020202020204" pitchFamily="34" charset="0"/>
              <a:cs typeface="Arial" panose="020B0604020202020204" pitchFamily="34" charset="0"/>
            </a:endParaRPr>
          </a:p>
          <a:p>
            <a:r>
              <a:rPr lang="bg-BG" sz="2400" dirty="0">
                <a:latin typeface="Arial" panose="020B0604020202020204" pitchFamily="34" charset="0"/>
                <a:cs typeface="Arial" panose="020B0604020202020204" pitchFamily="34" charset="0"/>
              </a:rPr>
              <a:t>Изход от програмата</a:t>
            </a:r>
            <a:r>
              <a:rPr lang="en-US" sz="2400" dirty="0">
                <a:latin typeface="Arial" panose="020B0604020202020204" pitchFamily="34" charset="0"/>
                <a:cs typeface="Arial" panose="020B0604020202020204" pitchFamily="34" charset="0"/>
              </a:rPr>
              <a:t>:</a:t>
            </a:r>
            <a:endParaRPr lang="bg-BG" sz="2400" dirty="0">
              <a:latin typeface="Arial" panose="020B0604020202020204" pitchFamily="34" charset="0"/>
              <a:cs typeface="Arial" panose="020B0604020202020204" pitchFamily="34" charset="0"/>
            </a:endParaRPr>
          </a:p>
          <a:p>
            <a:pPr marL="400050" lvl="1" indent="0">
              <a:buNone/>
            </a:pPr>
            <a:r>
              <a:rPr lang="bg-BG" sz="2400" b="1" i="1" u="sng" dirty="0">
                <a:latin typeface="Arial" panose="020B0604020202020204" pitchFamily="34" charset="0"/>
                <a:cs typeface="Arial" panose="020B0604020202020204" pitchFamily="34" charset="0"/>
              </a:rPr>
              <a:t>Пример</a:t>
            </a:r>
            <a:r>
              <a:rPr lang="bg-BG" sz="2600" dirty="0">
                <a:latin typeface="Arial" panose="020B0604020202020204" pitchFamily="34" charset="0"/>
                <a:cs typeface="Arial" panose="020B0604020202020204" pitchFamily="34" charset="0"/>
              </a:rPr>
              <a:t>:</a:t>
            </a: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bg-BG" sz="1800" dirty="0">
              <a:solidFill>
                <a:srgbClr val="A31515"/>
              </a:solidFill>
              <a:latin typeface="Cascadia Mono" panose="020B0609020000020004" pitchFamily="49" charset="0"/>
            </a:endParaRPr>
          </a:p>
        </p:txBody>
      </p:sp>
      <p:pic>
        <p:nvPicPr>
          <p:cNvPr id="7" name="Picture 6" descr="A picture containing text&#10;&#10;Description automatically generated">
            <a:extLst>
              <a:ext uri="{FF2B5EF4-FFF2-40B4-BE49-F238E27FC236}">
                <a16:creationId xmlns:a16="http://schemas.microsoft.com/office/drawing/2014/main" id="{E950EFED-1B3B-4BDC-CA46-37ED4E252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8173" y="4333264"/>
            <a:ext cx="1379220" cy="2263140"/>
          </a:xfrm>
          <a:prstGeom prst="rect">
            <a:avLst/>
          </a:prstGeom>
        </p:spPr>
      </p:pic>
    </p:spTree>
    <p:extLst>
      <p:ext uri="{BB962C8B-B14F-4D97-AF65-F5344CB8AC3E}">
        <p14:creationId xmlns:p14="http://schemas.microsoft.com/office/powerpoint/2010/main" val="39875132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26AE-1E9B-94E1-4DD1-A44A97BC0A33}"/>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Задача </a:t>
            </a:r>
            <a:r>
              <a:rPr lang="en-US" dirty="0">
                <a:latin typeface="Arial" panose="020B0604020202020204" pitchFamily="34" charset="0"/>
                <a:cs typeface="Arial" panose="020B0604020202020204" pitchFamily="34" charset="0"/>
              </a:rPr>
              <a:t>5</a:t>
            </a:r>
            <a:r>
              <a:rPr lang="bg-BG"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6F7386F1-3598-E2E7-96E9-E71EAE822B60}"/>
              </a:ext>
            </a:extLst>
          </p:cNvPr>
          <p:cNvSpPr>
            <a:spLocks noGrp="1"/>
          </p:cNvSpPr>
          <p:nvPr>
            <p:ph idx="1"/>
          </p:nvPr>
        </p:nvSpPr>
        <p:spPr>
          <a:xfrm>
            <a:off x="1154954" y="2603499"/>
            <a:ext cx="8825659" cy="4064719"/>
          </a:xfrm>
        </p:spPr>
        <p:txBody>
          <a:bodyPr>
            <a:normAutofit/>
          </a:bodyPr>
          <a:lstStyle/>
          <a:p>
            <a:r>
              <a:rPr lang="bg-BG" sz="2400" i="1" dirty="0">
                <a:latin typeface="Arial" panose="020B0604020202020204" pitchFamily="34" charset="0"/>
                <a:cs typeface="Arial" panose="020B0604020202020204" pitchFamily="34" charset="0"/>
              </a:rPr>
              <a:t>Да се направи програма, която по зададен символ рисува правоъгълник от съответния символ. Трябва да се изгради меню, което да включва 5 опции. В зависимост от опцията (1 до 5) фигурата ще бъде различна.:</a:t>
            </a:r>
          </a:p>
          <a:p>
            <a:pPr marL="400050" lvl="1" indent="0">
              <a:buNone/>
            </a:pPr>
            <a:r>
              <a:rPr lang="bg-BG" sz="2400" b="1" i="1" u="sng" dirty="0">
                <a:latin typeface="Arial" panose="020B0604020202020204" pitchFamily="34" charset="0"/>
                <a:cs typeface="Arial" panose="020B0604020202020204" pitchFamily="34" charset="0"/>
              </a:rPr>
              <a:t>Пример</a:t>
            </a:r>
            <a:r>
              <a:rPr lang="bg-BG" sz="2600" dirty="0">
                <a:latin typeface="Arial" panose="020B0604020202020204" pitchFamily="34" charset="0"/>
                <a:cs typeface="Arial" panose="020B0604020202020204" pitchFamily="34" charset="0"/>
              </a:rPr>
              <a:t>:  </a:t>
            </a:r>
          </a:p>
          <a:p>
            <a:pPr marL="400050" lvl="1" indent="0">
              <a:buNone/>
            </a:pPr>
            <a:r>
              <a:rPr lang="bg-BG" sz="2600" dirty="0">
                <a:latin typeface="Arial" panose="020B0604020202020204" pitchFamily="34" charset="0"/>
                <a:cs typeface="Arial" panose="020B0604020202020204" pitchFamily="34" charset="0"/>
              </a:rPr>
              <a:t>1.При символ </a:t>
            </a:r>
            <a:r>
              <a:rPr lang="bg-BG" sz="2600" b="1" dirty="0">
                <a:latin typeface="Arial" panose="020B0604020202020204" pitchFamily="34" charset="0"/>
                <a:cs typeface="Arial" panose="020B0604020202020204" pitchFamily="34" charset="0"/>
              </a:rPr>
              <a:t>*</a:t>
            </a:r>
            <a:r>
              <a:rPr lang="bg-BG" sz="2600" dirty="0">
                <a:latin typeface="Arial" panose="020B0604020202020204" pitchFamily="34" charset="0"/>
                <a:cs typeface="Arial" panose="020B0604020202020204" pitchFamily="34" charset="0"/>
              </a:rPr>
              <a:t> и опция </a:t>
            </a:r>
            <a:r>
              <a:rPr lang="bg-BG" sz="2600" b="1" dirty="0">
                <a:latin typeface="Arial" panose="020B0604020202020204" pitchFamily="34" charset="0"/>
                <a:cs typeface="Arial" panose="020B0604020202020204" pitchFamily="34" charset="0"/>
              </a:rPr>
              <a:t>5</a:t>
            </a:r>
            <a:r>
              <a:rPr lang="bg-BG" sz="2600" dirty="0">
                <a:latin typeface="Arial" panose="020B0604020202020204" pitchFamily="34" charset="0"/>
                <a:cs typeface="Arial" panose="020B0604020202020204" pitchFamily="34" charset="0"/>
              </a:rPr>
              <a:t>   2. При символ </a:t>
            </a:r>
            <a:r>
              <a:rPr lang="en-US" sz="2600" b="1" dirty="0">
                <a:latin typeface="Arial" panose="020B0604020202020204" pitchFamily="34" charset="0"/>
                <a:cs typeface="Arial" panose="020B0604020202020204" pitchFamily="34" charset="0"/>
              </a:rPr>
              <a:t>&amp;</a:t>
            </a:r>
            <a:r>
              <a:rPr lang="bg-BG" sz="2600" dirty="0">
                <a:latin typeface="Arial" panose="020B0604020202020204" pitchFamily="34" charset="0"/>
                <a:cs typeface="Arial" panose="020B0604020202020204" pitchFamily="34" charset="0"/>
              </a:rPr>
              <a:t> и опция </a:t>
            </a:r>
            <a:r>
              <a:rPr lang="bg-BG" sz="2600" b="1" dirty="0">
                <a:latin typeface="Arial" panose="020B0604020202020204" pitchFamily="34" charset="0"/>
                <a:cs typeface="Arial" panose="020B0604020202020204" pitchFamily="34" charset="0"/>
              </a:rPr>
              <a:t>3</a:t>
            </a:r>
            <a:r>
              <a:rPr lang="bg-BG" sz="2600" dirty="0">
                <a:latin typeface="Arial" panose="020B0604020202020204" pitchFamily="34" charset="0"/>
                <a:cs typeface="Arial" panose="020B0604020202020204" pitchFamily="34" charset="0"/>
              </a:rPr>
              <a:t> </a:t>
            </a:r>
          </a:p>
          <a:p>
            <a:pPr marL="400050" lvl="1" indent="0">
              <a:buNone/>
            </a:pPr>
            <a:endParaRPr lang="bg-BG" sz="2600" dirty="0">
              <a:latin typeface="Arial" panose="020B0604020202020204" pitchFamily="34" charset="0"/>
              <a:cs typeface="Arial" panose="020B0604020202020204" pitchFamily="34" charset="0"/>
            </a:endParaRPr>
          </a:p>
          <a:p>
            <a:pPr marL="400050" lvl="1" indent="0">
              <a:buNone/>
            </a:pPr>
            <a:endParaRPr lang="bg-BG" sz="2600" dirty="0">
              <a:latin typeface="Arial" panose="020B0604020202020204" pitchFamily="34" charset="0"/>
              <a:cs typeface="Arial" panose="020B0604020202020204" pitchFamily="34" charset="0"/>
            </a:endParaRPr>
          </a:p>
          <a:p>
            <a:pPr marL="457200" lvl="1" indent="0">
              <a:buNone/>
            </a:pPr>
            <a:endParaRPr lang="bg-BG" sz="1800" dirty="0">
              <a:solidFill>
                <a:srgbClr val="A31515"/>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bg-BG" sz="1800" dirty="0">
              <a:solidFill>
                <a:srgbClr val="A31515"/>
              </a:solidFill>
              <a:latin typeface="Cascadia Mono" panose="020B0609020000020004" pitchFamily="49" charset="0"/>
            </a:endParaRPr>
          </a:p>
        </p:txBody>
      </p:sp>
      <p:pic>
        <p:nvPicPr>
          <p:cNvPr id="5" name="Picture 4" descr="Chart, scatter chart&#10;&#10;Description automatically generated">
            <a:extLst>
              <a:ext uri="{FF2B5EF4-FFF2-40B4-BE49-F238E27FC236}">
                <a16:creationId xmlns:a16="http://schemas.microsoft.com/office/drawing/2014/main" id="{6490DF52-E175-D832-3AE6-703C5AF40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957" y="5665581"/>
            <a:ext cx="464860" cy="754445"/>
          </a:xfrm>
          <a:prstGeom prst="rect">
            <a:avLst/>
          </a:prstGeom>
        </p:spPr>
      </p:pic>
      <p:pic>
        <p:nvPicPr>
          <p:cNvPr id="7" name="Picture 6">
            <a:extLst>
              <a:ext uri="{FF2B5EF4-FFF2-40B4-BE49-F238E27FC236}">
                <a16:creationId xmlns:a16="http://schemas.microsoft.com/office/drawing/2014/main" id="{D8EDD0EE-787C-BD0A-78EA-9D3D458C1D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6795" y="5727571"/>
            <a:ext cx="469083" cy="692455"/>
          </a:xfrm>
          <a:prstGeom prst="rect">
            <a:avLst/>
          </a:prstGeom>
        </p:spPr>
      </p:pic>
    </p:spTree>
    <p:extLst>
      <p:ext uri="{BB962C8B-B14F-4D97-AF65-F5344CB8AC3E}">
        <p14:creationId xmlns:p14="http://schemas.microsoft.com/office/powerpoint/2010/main" val="35856181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26AE-1E9B-94E1-4DD1-A44A97BC0A33}"/>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Задача </a:t>
            </a:r>
            <a:r>
              <a:rPr lang="en-US" dirty="0">
                <a:latin typeface="Arial" panose="020B0604020202020204" pitchFamily="34" charset="0"/>
                <a:cs typeface="Arial" panose="020B0604020202020204" pitchFamily="34" charset="0"/>
              </a:rPr>
              <a:t>5 /</a:t>
            </a:r>
            <a:r>
              <a:rPr lang="bg-BG" dirty="0">
                <a:latin typeface="Arial" panose="020B0604020202020204" pitchFamily="34" charset="0"/>
                <a:cs typeface="Arial" panose="020B0604020202020204" pitchFamily="34" charset="0"/>
              </a:rPr>
              <a:t>продължение</a:t>
            </a:r>
            <a:r>
              <a:rPr lang="en-US" dirty="0">
                <a:latin typeface="Arial" panose="020B0604020202020204" pitchFamily="34" charset="0"/>
                <a:cs typeface="Arial" panose="020B0604020202020204" pitchFamily="34" charset="0"/>
              </a:rPr>
              <a:t>/</a:t>
            </a:r>
            <a:r>
              <a:rPr lang="bg-BG"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6F7386F1-3598-E2E7-96E9-E71EAE822B60}"/>
              </a:ext>
            </a:extLst>
          </p:cNvPr>
          <p:cNvSpPr>
            <a:spLocks noGrp="1"/>
          </p:cNvSpPr>
          <p:nvPr>
            <p:ph idx="1"/>
          </p:nvPr>
        </p:nvSpPr>
        <p:spPr>
          <a:xfrm>
            <a:off x="1154954" y="2379213"/>
            <a:ext cx="8825659" cy="3505119"/>
          </a:xfrm>
        </p:spPr>
        <p:txBody>
          <a:bodyPr>
            <a:normAutofit/>
          </a:bodyPr>
          <a:lstStyle/>
          <a:p>
            <a:r>
              <a:rPr lang="bg-BG" sz="2400" i="1" dirty="0">
                <a:latin typeface="Arial" panose="020B0604020202020204" pitchFamily="34" charset="0"/>
                <a:cs typeface="Arial" panose="020B0604020202020204" pitchFamily="34" charset="0"/>
              </a:rPr>
              <a:t>Символът в началото се въвежда докато не е коректен. Коректните символи са: </a:t>
            </a:r>
            <a:r>
              <a:rPr lang="en-US" sz="2400" b="1" i="1"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 </a:t>
            </a:r>
            <a:r>
              <a:rPr lang="en-US" sz="2400" b="1" i="1" dirty="0">
                <a:latin typeface="Arial" panose="020B0604020202020204" pitchFamily="34" charset="0"/>
                <a:cs typeface="Arial" panose="020B0604020202020204" pitchFamily="34" charset="0"/>
              </a:rPr>
              <a:t>&amp;</a:t>
            </a:r>
            <a:r>
              <a:rPr lang="bg-BG" sz="2400" i="1"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 </a:t>
            </a:r>
            <a:r>
              <a:rPr lang="en-US" sz="2400" b="1" i="1"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 </a:t>
            </a:r>
            <a:r>
              <a:rPr lang="en-US" sz="2400" b="1" i="1" dirty="0">
                <a:latin typeface="Arial" panose="020B0604020202020204" pitchFamily="34" charset="0"/>
                <a:cs typeface="Arial" panose="020B0604020202020204" pitchFamily="34" charset="0"/>
              </a:rPr>
              <a:t>#</a:t>
            </a:r>
            <a:r>
              <a:rPr lang="bg-BG" sz="2400" i="1" dirty="0">
                <a:latin typeface="Arial" panose="020B0604020202020204" pitchFamily="34" charset="0"/>
                <a:cs typeface="Arial" panose="020B0604020202020204" pitchFamily="34" charset="0"/>
              </a:rPr>
              <a:t>. В случай на невалиден символ на екрана трябва да се появи съобщение, че символът е невалиден и да се опита отново.</a:t>
            </a:r>
            <a:r>
              <a:rPr lang="en-US" sz="2400" i="1" dirty="0">
                <a:latin typeface="Arial" panose="020B0604020202020204" pitchFamily="34" charset="0"/>
                <a:cs typeface="Arial" panose="020B0604020202020204" pitchFamily="34" charset="0"/>
              </a:rPr>
              <a:t> </a:t>
            </a:r>
            <a:r>
              <a:rPr lang="bg-BG" sz="2400" i="1" dirty="0">
                <a:latin typeface="Arial" panose="020B0604020202020204" pitchFamily="34" charset="0"/>
                <a:cs typeface="Arial" panose="020B0604020202020204" pitchFamily="34" charset="0"/>
              </a:rPr>
              <a:t>След като символът бъде въведен и се окаже правилен, то трябва да се покаже менюто и  да се изчака за избор на опция от потребителя. Опциите са 5. Няма изисквания как да изглежда менюто, просто да е удобно за потребителя.</a:t>
            </a:r>
          </a:p>
          <a:p>
            <a:pPr marL="400050" lvl="1" indent="0">
              <a:buNone/>
            </a:pPr>
            <a:endParaRPr lang="bg-BG" sz="2600" dirty="0">
              <a:latin typeface="Arial" panose="020B0604020202020204" pitchFamily="34" charset="0"/>
              <a:cs typeface="Arial" panose="020B0604020202020204" pitchFamily="34" charset="0"/>
            </a:endParaRPr>
          </a:p>
          <a:p>
            <a:pPr marL="400050" lvl="1" indent="0">
              <a:buNone/>
            </a:pPr>
            <a:endParaRPr lang="bg-BG" sz="2600" dirty="0">
              <a:latin typeface="Arial" panose="020B0604020202020204" pitchFamily="34" charset="0"/>
              <a:cs typeface="Arial" panose="020B0604020202020204" pitchFamily="34" charset="0"/>
            </a:endParaRPr>
          </a:p>
          <a:p>
            <a:pPr marL="457200" lvl="1" indent="0">
              <a:buNone/>
            </a:pPr>
            <a:endParaRPr lang="bg-BG" sz="1800" dirty="0">
              <a:solidFill>
                <a:srgbClr val="A31515"/>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bg-BG" sz="1800" dirty="0">
              <a:solidFill>
                <a:srgbClr val="A31515"/>
              </a:solidFill>
              <a:latin typeface="Cascadia Mono" panose="020B0609020000020004" pitchFamily="49" charset="0"/>
            </a:endParaRPr>
          </a:p>
        </p:txBody>
      </p:sp>
    </p:spTree>
    <p:extLst>
      <p:ext uri="{BB962C8B-B14F-4D97-AF65-F5344CB8AC3E}">
        <p14:creationId xmlns:p14="http://schemas.microsoft.com/office/powerpoint/2010/main" val="80155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912D4F4-9586-F5DB-63CD-B695DB767A4B}"/>
              </a:ext>
            </a:extLst>
          </p:cNvPr>
          <p:cNvSpPr>
            <a:spLocks noGrp="1"/>
          </p:cNvSpPr>
          <p:nvPr>
            <p:ph type="title"/>
          </p:nvPr>
        </p:nvSpPr>
        <p:spPr>
          <a:xfrm>
            <a:off x="1154955" y="973668"/>
            <a:ext cx="2942210" cy="1020232"/>
          </a:xfrm>
        </p:spPr>
        <p:txBody>
          <a:bodyPr>
            <a:normAutofit/>
          </a:bodyPr>
          <a:lstStyle/>
          <a:p>
            <a:pPr>
              <a:lnSpc>
                <a:spcPct val="90000"/>
              </a:lnSpc>
            </a:pPr>
            <a:r>
              <a:rPr lang="en-US" sz="2800">
                <a:solidFill>
                  <a:srgbClr val="EBEBEB"/>
                </a:solidFill>
                <a:latin typeface="Arial" panose="020B0604020202020204" pitchFamily="34" charset="0"/>
                <a:cs typeface="Arial" panose="020B0604020202020204" pitchFamily="34" charset="0"/>
              </a:rPr>
              <a:t>High-Level </a:t>
            </a:r>
            <a:r>
              <a:rPr lang="bg-BG" sz="2800">
                <a:solidFill>
                  <a:srgbClr val="EBEBEB"/>
                </a:solidFill>
                <a:latin typeface="Arial" panose="020B0604020202020204" pitchFamily="34" charset="0"/>
                <a:cs typeface="Arial" panose="020B0604020202020204" pitchFamily="34" charset="0"/>
              </a:rPr>
              <a:t>и </a:t>
            </a:r>
            <a:r>
              <a:rPr lang="en-US" sz="2800">
                <a:solidFill>
                  <a:srgbClr val="EBEBEB"/>
                </a:solidFill>
                <a:latin typeface="Arial" panose="020B0604020202020204" pitchFamily="34" charset="0"/>
                <a:cs typeface="Arial" panose="020B0604020202020204" pitchFamily="34" charset="0"/>
              </a:rPr>
              <a:t>Low-Level </a:t>
            </a:r>
            <a:r>
              <a:rPr lang="bg-BG" sz="2800">
                <a:solidFill>
                  <a:srgbClr val="EBEBEB"/>
                </a:solidFill>
                <a:latin typeface="Arial" panose="020B0604020202020204" pitchFamily="34" charset="0"/>
                <a:cs typeface="Arial" panose="020B0604020202020204" pitchFamily="34" charset="0"/>
              </a:rPr>
              <a:t>езици</a:t>
            </a:r>
          </a:p>
        </p:txBody>
      </p:sp>
      <p:pic>
        <p:nvPicPr>
          <p:cNvPr id="5" name="Picture 4" descr="Diagram">
            <a:extLst>
              <a:ext uri="{FF2B5EF4-FFF2-40B4-BE49-F238E27FC236}">
                <a16:creationId xmlns:a16="http://schemas.microsoft.com/office/drawing/2014/main" id="{6E4D6D17-96F0-9C7F-32FF-AEC60F06F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607" y="1631382"/>
            <a:ext cx="6391533" cy="3595236"/>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9A0D3D0-B78C-B1FD-AA11-9E8F1121F6AB}"/>
              </a:ext>
            </a:extLst>
          </p:cNvPr>
          <p:cNvSpPr>
            <a:spLocks noGrp="1"/>
          </p:cNvSpPr>
          <p:nvPr>
            <p:ph idx="1"/>
          </p:nvPr>
        </p:nvSpPr>
        <p:spPr>
          <a:xfrm>
            <a:off x="1154955" y="2120900"/>
            <a:ext cx="3133726" cy="3898900"/>
          </a:xfrm>
        </p:spPr>
        <p:txBody>
          <a:bodyPr>
            <a:normAutofit/>
          </a:bodyPr>
          <a:lstStyle/>
          <a:p>
            <a:pPr>
              <a:buClr>
                <a:schemeClr val="tx1"/>
              </a:buClr>
            </a:pPr>
            <a:r>
              <a:rPr lang="bg-BG" sz="1700" dirty="0">
                <a:solidFill>
                  <a:srgbClr val="FFFFFF"/>
                </a:solidFill>
                <a:latin typeface="Arial" panose="020B0604020202020204" pitchFamily="34" charset="0"/>
                <a:cs typeface="Arial" panose="020B0604020202020204" pitchFamily="34" charset="0"/>
              </a:rPr>
              <a:t>Програмните езици се делят на </a:t>
            </a:r>
            <a:r>
              <a:rPr lang="en-US" sz="1700" b="1" dirty="0">
                <a:solidFill>
                  <a:srgbClr val="FFFFFF"/>
                </a:solidFill>
                <a:latin typeface="Arial" panose="020B0604020202020204" pitchFamily="34" charset="0"/>
                <a:cs typeface="Arial" panose="020B0604020202020204" pitchFamily="34" charset="0"/>
              </a:rPr>
              <a:t>High-Level</a:t>
            </a:r>
            <a:r>
              <a:rPr lang="en-US" sz="1700" dirty="0">
                <a:solidFill>
                  <a:srgbClr val="FFFFFF"/>
                </a:solidFill>
                <a:latin typeface="Arial" panose="020B0604020202020204" pitchFamily="34" charset="0"/>
                <a:cs typeface="Arial" panose="020B0604020202020204" pitchFamily="34" charset="0"/>
              </a:rPr>
              <a:t> </a:t>
            </a:r>
            <a:r>
              <a:rPr lang="bg-BG" sz="1700" dirty="0">
                <a:solidFill>
                  <a:srgbClr val="FFFFFF"/>
                </a:solidFill>
                <a:latin typeface="Arial" panose="020B0604020202020204" pitchFamily="34" charset="0"/>
                <a:cs typeface="Arial" panose="020B0604020202020204" pitchFamily="34" charset="0"/>
              </a:rPr>
              <a:t>езици и </a:t>
            </a:r>
            <a:r>
              <a:rPr lang="en-US" sz="1700" b="1" dirty="0">
                <a:solidFill>
                  <a:srgbClr val="FFFFFF"/>
                </a:solidFill>
                <a:latin typeface="Arial" panose="020B0604020202020204" pitchFamily="34" charset="0"/>
                <a:cs typeface="Arial" panose="020B0604020202020204" pitchFamily="34" charset="0"/>
              </a:rPr>
              <a:t>Low-Level</a:t>
            </a:r>
            <a:r>
              <a:rPr lang="en-US" sz="1700" dirty="0">
                <a:solidFill>
                  <a:srgbClr val="FFFFFF"/>
                </a:solidFill>
                <a:latin typeface="Arial" panose="020B0604020202020204" pitchFamily="34" charset="0"/>
                <a:cs typeface="Arial" panose="020B0604020202020204" pitchFamily="34" charset="0"/>
              </a:rPr>
              <a:t> </a:t>
            </a:r>
            <a:r>
              <a:rPr lang="bg-BG" sz="1700" dirty="0">
                <a:solidFill>
                  <a:srgbClr val="FFFFFF"/>
                </a:solidFill>
                <a:latin typeface="Arial" panose="020B0604020202020204" pitchFamily="34" charset="0"/>
                <a:cs typeface="Arial" panose="020B0604020202020204" pitchFamily="34" charset="0"/>
              </a:rPr>
              <a:t>езици.</a:t>
            </a:r>
          </a:p>
          <a:p>
            <a:pPr>
              <a:buClr>
                <a:schemeClr val="tx1"/>
              </a:buClr>
            </a:pPr>
            <a:r>
              <a:rPr lang="en-US" sz="1700" dirty="0">
                <a:solidFill>
                  <a:srgbClr val="FFFFFF"/>
                </a:solidFill>
                <a:latin typeface="Arial" panose="020B0604020202020204" pitchFamily="34" charset="0"/>
                <a:cs typeface="Arial" panose="020B0604020202020204" pitchFamily="34" charset="0"/>
              </a:rPr>
              <a:t>High-Level </a:t>
            </a:r>
            <a:r>
              <a:rPr lang="bg-BG" sz="1700" dirty="0">
                <a:solidFill>
                  <a:srgbClr val="FFFFFF"/>
                </a:solidFill>
                <a:latin typeface="Arial" panose="020B0604020202020204" pitchFamily="34" charset="0"/>
                <a:cs typeface="Arial" panose="020B0604020202020204" pitchFamily="34" charset="0"/>
              </a:rPr>
              <a:t>езиците са близки до английския и използват резервирани думи като </a:t>
            </a:r>
            <a:r>
              <a:rPr lang="en-US" sz="1700" b="1" dirty="0">
                <a:solidFill>
                  <a:srgbClr val="FFFFFF"/>
                </a:solidFill>
                <a:latin typeface="Arial" panose="020B0604020202020204" pitchFamily="34" charset="0"/>
                <a:cs typeface="Arial" panose="020B0604020202020204" pitchFamily="34" charset="0"/>
              </a:rPr>
              <a:t>“function”</a:t>
            </a:r>
            <a:r>
              <a:rPr lang="en-US" sz="1700" dirty="0">
                <a:solidFill>
                  <a:srgbClr val="FFFFFF"/>
                </a:solidFill>
                <a:latin typeface="Arial" panose="020B0604020202020204" pitchFamily="34" charset="0"/>
                <a:cs typeface="Arial" panose="020B0604020202020204" pitchFamily="34" charset="0"/>
              </a:rPr>
              <a:t>, </a:t>
            </a:r>
            <a:r>
              <a:rPr lang="en-US" sz="1700" b="1" dirty="0">
                <a:solidFill>
                  <a:srgbClr val="FFFFFF"/>
                </a:solidFill>
                <a:latin typeface="Arial" panose="020B0604020202020204" pitchFamily="34" charset="0"/>
                <a:cs typeface="Arial" panose="020B0604020202020204" pitchFamily="34" charset="0"/>
              </a:rPr>
              <a:t>“if”, “else”</a:t>
            </a:r>
            <a:r>
              <a:rPr lang="en-US" sz="1700" dirty="0">
                <a:solidFill>
                  <a:srgbClr val="FFFFFF"/>
                </a:solidFill>
                <a:latin typeface="Arial" panose="020B0604020202020204" pitchFamily="34" charset="0"/>
                <a:cs typeface="Arial" panose="020B0604020202020204" pitchFamily="34" charset="0"/>
              </a:rPr>
              <a:t>, </a:t>
            </a:r>
            <a:r>
              <a:rPr lang="en-US" sz="1700" b="1" dirty="0">
                <a:solidFill>
                  <a:srgbClr val="FFFFFF"/>
                </a:solidFill>
                <a:latin typeface="Arial" panose="020B0604020202020204" pitchFamily="34" charset="0"/>
                <a:cs typeface="Arial" panose="020B0604020202020204" pitchFamily="34" charset="0"/>
              </a:rPr>
              <a:t>“while”</a:t>
            </a:r>
            <a:r>
              <a:rPr lang="en-US" sz="1700" dirty="0">
                <a:solidFill>
                  <a:srgbClr val="FFFFFF"/>
                </a:solidFill>
                <a:latin typeface="Arial" panose="020B0604020202020204" pitchFamily="34" charset="0"/>
                <a:cs typeface="Arial" panose="020B0604020202020204" pitchFamily="34" charset="0"/>
              </a:rPr>
              <a:t>, </a:t>
            </a:r>
            <a:r>
              <a:rPr lang="en-US" sz="1700" b="1" dirty="0">
                <a:solidFill>
                  <a:srgbClr val="FFFFFF"/>
                </a:solidFill>
                <a:latin typeface="Arial" panose="020B0604020202020204" pitchFamily="34" charset="0"/>
                <a:cs typeface="Arial" panose="020B0604020202020204" pitchFamily="34" charset="0"/>
              </a:rPr>
              <a:t>“for” </a:t>
            </a:r>
            <a:r>
              <a:rPr lang="bg-BG" sz="1700" dirty="0">
                <a:solidFill>
                  <a:srgbClr val="FFFFFF"/>
                </a:solidFill>
                <a:latin typeface="Arial" panose="020B0604020202020204" pitchFamily="34" charset="0"/>
                <a:cs typeface="Arial" panose="020B0604020202020204" pitchFamily="34" charset="0"/>
              </a:rPr>
              <a:t>и т.н.</a:t>
            </a:r>
          </a:p>
          <a:p>
            <a:pPr>
              <a:buClr>
                <a:schemeClr val="tx1"/>
              </a:buClr>
            </a:pPr>
            <a:r>
              <a:rPr lang="en-US" sz="1700" dirty="0">
                <a:solidFill>
                  <a:srgbClr val="FFFFFF"/>
                </a:solidFill>
                <a:latin typeface="Arial" panose="020B0604020202020204" pitchFamily="34" charset="0"/>
                <a:cs typeface="Arial" panose="020B0604020202020204" pitchFamily="34" charset="0"/>
              </a:rPr>
              <a:t>C# </a:t>
            </a:r>
            <a:r>
              <a:rPr lang="bg-BG" sz="1700" dirty="0">
                <a:solidFill>
                  <a:srgbClr val="FFFFFF"/>
                </a:solidFill>
                <a:latin typeface="Arial" panose="020B0604020202020204" pitchFamily="34" charset="0"/>
                <a:cs typeface="Arial" panose="020B0604020202020204" pitchFamily="34" charset="0"/>
              </a:rPr>
              <a:t>е пример за език от високо ниво (</a:t>
            </a:r>
            <a:r>
              <a:rPr lang="en-US" sz="1700" dirty="0">
                <a:solidFill>
                  <a:srgbClr val="FFFFFF"/>
                </a:solidFill>
                <a:latin typeface="Arial" panose="020B0604020202020204" pitchFamily="34" charset="0"/>
                <a:cs typeface="Arial" panose="020B0604020202020204" pitchFamily="34" charset="0"/>
              </a:rPr>
              <a:t>High-Level</a:t>
            </a:r>
            <a:r>
              <a:rPr lang="bg-BG" sz="1700" dirty="0">
                <a:solidFill>
                  <a:srgbClr val="FFFFFF"/>
                </a:solidFill>
                <a:latin typeface="Arial" panose="020B0604020202020204" pitchFamily="34" charset="0"/>
                <a:cs typeface="Arial" panose="020B0604020202020204" pitchFamily="34" charset="0"/>
              </a:rPr>
              <a:t>)</a:t>
            </a:r>
            <a:r>
              <a:rPr lang="en-US" sz="1700" dirty="0">
                <a:solidFill>
                  <a:srgbClr val="FFFFFF"/>
                </a:solidFill>
                <a:latin typeface="Arial" panose="020B0604020202020204" pitchFamily="34" charset="0"/>
                <a:cs typeface="Arial" panose="020B0604020202020204" pitchFamily="34" charset="0"/>
              </a:rPr>
              <a:t>. </a:t>
            </a:r>
            <a:r>
              <a:rPr lang="bg-BG" sz="1700" dirty="0">
                <a:solidFill>
                  <a:srgbClr val="FFFFFF"/>
                </a:solidFill>
                <a:latin typeface="Arial" panose="020B0604020202020204" pitchFamily="34" charset="0"/>
                <a:cs typeface="Arial" panose="020B0604020202020204" pitchFamily="34" charset="0"/>
              </a:rPr>
              <a:t>Други такива са </a:t>
            </a:r>
            <a:r>
              <a:rPr lang="en-US" sz="1700" dirty="0">
                <a:solidFill>
                  <a:srgbClr val="FFFFFF"/>
                </a:solidFill>
                <a:latin typeface="Arial" panose="020B0604020202020204" pitchFamily="34" charset="0"/>
                <a:cs typeface="Arial" panose="020B0604020202020204" pitchFamily="34" charset="0"/>
              </a:rPr>
              <a:t>Java, JavaScript</a:t>
            </a:r>
            <a:r>
              <a:rPr lang="bg-BG" sz="1700" dirty="0">
                <a:solidFill>
                  <a:srgbClr val="FFFFFF"/>
                </a:solidFill>
                <a:latin typeface="Arial" panose="020B0604020202020204" pitchFamily="34" charset="0"/>
                <a:cs typeface="Arial" panose="020B0604020202020204" pitchFamily="34" charset="0"/>
              </a:rPr>
              <a:t>, </a:t>
            </a:r>
            <a:r>
              <a:rPr lang="en-US" sz="1700" dirty="0">
                <a:solidFill>
                  <a:srgbClr val="FFFFFF"/>
                </a:solidFill>
                <a:latin typeface="Arial" panose="020B0604020202020204" pitchFamily="34" charset="0"/>
                <a:cs typeface="Arial" panose="020B0604020202020204" pitchFamily="34" charset="0"/>
              </a:rPr>
              <a:t>PHP</a:t>
            </a:r>
            <a:r>
              <a:rPr lang="bg-BG" sz="1700" dirty="0">
                <a:solidFill>
                  <a:srgbClr val="FFFFFF"/>
                </a:solidFill>
                <a:latin typeface="Arial" panose="020B0604020202020204" pitchFamily="34" charset="0"/>
                <a:cs typeface="Arial" panose="020B0604020202020204" pitchFamily="34" charset="0"/>
              </a:rPr>
              <a:t> и др.</a:t>
            </a: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55150024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FFF1-79E2-9644-DA71-B387B30E6631}"/>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Low level </a:t>
            </a:r>
            <a:r>
              <a:rPr lang="bg-BG" dirty="0">
                <a:latin typeface="Arial" panose="020B0604020202020204" pitchFamily="34" charset="0"/>
                <a:cs typeface="Arial" panose="020B0604020202020204" pitchFamily="34" charset="0"/>
              </a:rPr>
              <a:t>език</a:t>
            </a:r>
          </a:p>
        </p:txBody>
      </p:sp>
      <p:pic>
        <p:nvPicPr>
          <p:cNvPr id="5" name="Content Placeholder 4" descr="Diagram&#10;&#10;Description automatically generated">
            <a:extLst>
              <a:ext uri="{FF2B5EF4-FFF2-40B4-BE49-F238E27FC236}">
                <a16:creationId xmlns:a16="http://schemas.microsoft.com/office/drawing/2014/main" id="{36843C8E-CCF6-F31A-83B8-34734EFEFB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9305" y="2711400"/>
            <a:ext cx="8761413" cy="3353091"/>
          </a:xfrm>
        </p:spPr>
      </p:pic>
    </p:spTree>
    <p:extLst>
      <p:ext uri="{BB962C8B-B14F-4D97-AF65-F5344CB8AC3E}">
        <p14:creationId xmlns:p14="http://schemas.microsoft.com/office/powerpoint/2010/main" val="255084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en-US" dirty="0">
                <a:solidFill>
                  <a:srgbClr val="FFFF00"/>
                </a:solidFill>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a:t>
            </a:r>
          </a:p>
        </p:txBody>
      </p:sp>
      <p:sp>
        <p:nvSpPr>
          <p:cNvPr id="7" name="Content Placeholder 3"/>
          <p:cNvSpPr>
            <a:spLocks noGrp="1"/>
          </p:cNvSpPr>
          <p:nvPr>
            <p:ph sz="half" idx="2"/>
          </p:nvPr>
        </p:nvSpPr>
        <p:spPr>
          <a:xfrm>
            <a:off x="6196902" y="2327563"/>
            <a:ext cx="4535753" cy="4054763"/>
          </a:xfrm>
        </p:spPr>
        <p:txBody>
          <a:bodyPr>
            <a:normAutofit/>
          </a:bodyPr>
          <a:lstStyle/>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p:txBody>
      </p:sp>
      <p:sp>
        <p:nvSpPr>
          <p:cNvPr id="4" name="Content Placeholder 3"/>
          <p:cNvSpPr>
            <a:spLocks noGrp="1"/>
          </p:cNvSpPr>
          <p:nvPr>
            <p:ph sz="half" idx="2"/>
          </p:nvPr>
        </p:nvSpPr>
        <p:spPr>
          <a:xfrm>
            <a:off x="782192" y="2781300"/>
            <a:ext cx="10927726" cy="3703476"/>
          </a:xfrm>
        </p:spPr>
        <p:txBody>
          <a:bodyPr>
            <a:normAutofit/>
          </a:bodyPr>
          <a:lstStyle/>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е проектиран от Андерс Хейлсберг от</a:t>
            </a:r>
            <a:r>
              <a:rPr lang="en-US" sz="2000" dirty="0">
                <a:latin typeface="Arial" panose="020B0604020202020204" pitchFamily="34" charset="0"/>
                <a:cs typeface="Arial" panose="020B0604020202020204" pitchFamily="34" charset="0"/>
              </a:rPr>
              <a:t> Microsoft </a:t>
            </a:r>
            <a:r>
              <a:rPr lang="bg-BG" sz="2000" dirty="0">
                <a:latin typeface="Arial" panose="020B0604020202020204" pitchFamily="34" charset="0"/>
                <a:cs typeface="Arial" panose="020B0604020202020204" pitchFamily="34" charset="0"/>
              </a:rPr>
              <a:t>през</a:t>
            </a:r>
            <a:r>
              <a:rPr lang="en-US" sz="2000" dirty="0">
                <a:latin typeface="Arial" panose="020B0604020202020204" pitchFamily="34" charset="0"/>
                <a:cs typeface="Arial" panose="020B0604020202020204" pitchFamily="34" charset="0"/>
              </a:rPr>
              <a:t> 2000</a:t>
            </a:r>
            <a:r>
              <a:rPr lang="bg-BG" sz="2000" dirty="0">
                <a:latin typeface="Arial" panose="020B0604020202020204" pitchFamily="34" charset="0"/>
                <a:cs typeface="Arial" panose="020B0604020202020204" pitchFamily="34" charset="0"/>
              </a:rPr>
              <a:t> год.</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е</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програмен език</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 общо предназначение</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е обектно-ориентиран </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клас-базиран</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програмен език</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се използва върху </a:t>
            </a:r>
            <a:r>
              <a:rPr lang="en-US" sz="2000" dirty="0">
                <a:latin typeface="Arial" panose="020B0604020202020204" pitchFamily="34" charset="0"/>
                <a:cs typeface="Arial" panose="020B0604020202020204" pitchFamily="34" charset="0"/>
              </a:rPr>
              <a:t>.NET </a:t>
            </a:r>
            <a:r>
              <a:rPr lang="bg-BG" sz="2000" dirty="0">
                <a:latin typeface="Arial" panose="020B0604020202020204" pitchFamily="34" charset="0"/>
                <a:cs typeface="Arial" panose="020B0604020202020204" pitchFamily="34" charset="0"/>
              </a:rPr>
              <a:t>платформата</a:t>
            </a:r>
            <a:r>
              <a:rPr lang="en-US" sz="2000" dirty="0">
                <a:latin typeface="Arial" panose="020B0604020202020204" pitchFamily="34" charset="0"/>
                <a:cs typeface="Arial" panose="020B0604020202020204" pitchFamily="34" charset="0"/>
              </a:rPr>
              <a:t> /.NET 6 </a:t>
            </a:r>
            <a:r>
              <a:rPr lang="bg-BG" sz="2000" dirty="0">
                <a:latin typeface="Arial" panose="020B0604020202020204" pitchFamily="34" charset="0"/>
                <a:cs typeface="Arial" panose="020B0604020202020204" pitchFamily="34" charset="0"/>
              </a:rPr>
              <a:t>е последната версия</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може да бъде използван за писане на </a:t>
            </a:r>
            <a:r>
              <a:rPr lang="en-US" sz="2000" dirty="0">
                <a:latin typeface="Arial" panose="020B0604020202020204" pitchFamily="34" charset="0"/>
                <a:cs typeface="Arial" panose="020B0604020202020204" pitchFamily="34" charset="0"/>
              </a:rPr>
              <a:t>Console, Desktop, Widows Services, Web </a:t>
            </a:r>
            <a:r>
              <a:rPr lang="bg-BG" sz="2000" dirty="0">
                <a:latin typeface="Arial" panose="020B0604020202020204" pitchFamily="34" charset="0"/>
                <a:cs typeface="Arial" panose="020B0604020202020204" pitchFamily="34" charset="0"/>
              </a:rPr>
              <a:t>приложения</a:t>
            </a:r>
            <a:r>
              <a:rPr lang="en-US" sz="2000" dirty="0">
                <a:latin typeface="Arial" panose="020B0604020202020204" pitchFamily="34" charset="0"/>
                <a:cs typeface="Arial" panose="020B0604020202020204" pitchFamily="34" charset="0"/>
              </a:rPr>
              <a:t>, Mobile </a:t>
            </a:r>
            <a:r>
              <a:rPr lang="bg-BG" sz="2000" dirty="0">
                <a:latin typeface="Arial" panose="020B0604020202020204" pitchFamily="34" charset="0"/>
                <a:cs typeface="Arial" panose="020B0604020202020204" pitchFamily="34" charset="0"/>
              </a:rPr>
              <a:t>приложения</a:t>
            </a:r>
            <a:r>
              <a:rPr lang="en-US" sz="2000" dirty="0">
                <a:latin typeface="Arial" panose="020B0604020202020204" pitchFamily="34" charset="0"/>
                <a:cs typeface="Arial" panose="020B0604020202020204" pitchFamily="34" charset="0"/>
              </a:rPr>
              <a:t>, Games </a:t>
            </a:r>
            <a:r>
              <a:rPr lang="bg-BG" sz="2000" dirty="0">
                <a:latin typeface="Arial" panose="020B0604020202020204" pitchFamily="34" charset="0"/>
                <a:cs typeface="Arial" panose="020B0604020202020204" pitchFamily="34" charset="0"/>
              </a:rPr>
              <a:t>и</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IoT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и</a:t>
            </a:r>
            <a:r>
              <a:rPr lang="en-US" sz="2000" dirty="0">
                <a:latin typeface="Arial" panose="020B0604020202020204" pitchFamily="34" charset="0"/>
                <a:cs typeface="Arial" panose="020B0604020202020204" pitchFamily="34" charset="0"/>
              </a:rPr>
              <a:t> Microsoft </a:t>
            </a:r>
            <a:r>
              <a:rPr lang="bg-BG" sz="2000" dirty="0">
                <a:latin typeface="Arial" panose="020B0604020202020204" pitchFamily="34" charset="0"/>
                <a:cs typeface="Arial" panose="020B0604020202020204" pitchFamily="34" charset="0"/>
              </a:rPr>
              <a:t>документациите</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са много информативни и добре структурирани</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документация</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https://docs.microsoft.com/en-us/dotnet/csharp/</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92737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bg-BG" dirty="0">
                <a:solidFill>
                  <a:srgbClr val="FFFF00"/>
                </a:solidFill>
                <a:latin typeface="Arial" panose="020B0604020202020204" pitchFamily="34" charset="0"/>
                <a:cs typeface="Arial" panose="020B0604020202020204" pitchFamily="34" charset="0"/>
              </a:rPr>
              <a:t>компилатор</a:t>
            </a:r>
            <a:r>
              <a:rPr lang="en-US"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1546839" y="2603499"/>
            <a:ext cx="8825659" cy="4021235"/>
          </a:xfrm>
        </p:spPr>
        <p:txBody>
          <a:bodyPr/>
          <a:lstStyle/>
          <a:p>
            <a:r>
              <a:rPr lang="bg-BG" b="1" dirty="0">
                <a:latin typeface="Arial" panose="020B0604020202020204" pitchFamily="34" charset="0"/>
                <a:cs typeface="Arial" panose="020B0604020202020204" pitchFamily="34" charset="0"/>
              </a:rPr>
              <a:t>Компилаторът</a:t>
            </a:r>
            <a:r>
              <a:rPr lang="bg-BG" dirty="0">
                <a:latin typeface="Arial" panose="020B0604020202020204" pitchFamily="34" charset="0"/>
                <a:cs typeface="Arial" panose="020B0604020202020204" pitchFamily="34" charset="0"/>
              </a:rPr>
              <a:t> е специална компютърна програма, която транслира нашият програмен код в машинен код или байткод. Сорс кодът на програмата ни е написан най-често на програмен език от високо ниво, който е разбираем за човек, като </a:t>
            </a:r>
            <a:r>
              <a:rPr lang="en-US" b="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Java</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 </a:t>
            </a:r>
            <a:r>
              <a:rPr lang="bg-BG" dirty="0">
                <a:latin typeface="Arial" panose="020B0604020202020204" pitchFamily="34" charset="0"/>
                <a:cs typeface="Arial" panose="020B0604020202020204" pitchFamily="34" charset="0"/>
              </a:rPr>
              <a:t>и т.н.</a:t>
            </a:r>
            <a:endParaRPr lang="en-US" dirty="0">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B99524D5-27BE-47E5-7173-346345C08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502" y="3966465"/>
            <a:ext cx="8522824" cy="2563378"/>
          </a:xfrm>
          <a:prstGeom prst="rect">
            <a:avLst/>
          </a:prstGeom>
        </p:spPr>
      </p:pic>
    </p:spTree>
    <p:extLst>
      <p:ext uri="{BB962C8B-B14F-4D97-AF65-F5344CB8AC3E}">
        <p14:creationId xmlns:p14="http://schemas.microsoft.com/office/powerpoint/2010/main" val="525679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2228</Words>
  <Application>Microsoft Office PowerPoint</Application>
  <PresentationFormat>Widescreen</PresentationFormat>
  <Paragraphs>274</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Cascadia Mono</vt:lpstr>
      <vt:lpstr>Century Gothic</vt:lpstr>
      <vt:lpstr>Wingdings 3</vt:lpstr>
      <vt:lpstr>Ion Boardroom</vt:lpstr>
      <vt:lpstr>C# Basics</vt:lpstr>
      <vt:lpstr>Какво ще научим?</vt:lpstr>
      <vt:lpstr>Какво означава “да програмираме”?</vt:lpstr>
      <vt:lpstr>Какво разбира машината ни?</vt:lpstr>
      <vt:lpstr>Какво е програмен език?</vt:lpstr>
      <vt:lpstr>High-Level и Low-Level езици</vt:lpstr>
      <vt:lpstr>Low level език</vt:lpstr>
      <vt:lpstr>Какво е C#?</vt:lpstr>
      <vt:lpstr>Какво е компилатор?</vt:lpstr>
      <vt:lpstr>Какво е компилаторът в C#?</vt:lpstr>
      <vt:lpstr>Compile-time срещу Runtime</vt:lpstr>
      <vt:lpstr>Какво е програмна библиотека (.DLL)?</vt:lpstr>
      <vt:lpstr>Какво е .NET?</vt:lpstr>
      <vt:lpstr>.NET = Екосистемата</vt:lpstr>
      <vt:lpstr>Какво ни дава CLR?</vt:lpstr>
      <vt:lpstr>.NET архитектура</vt:lpstr>
      <vt:lpstr>C# не е .NET!</vt:lpstr>
      <vt:lpstr>.NET платформата /цял нов свят/</vt:lpstr>
      <vt:lpstr>Какво е IDE?</vt:lpstr>
      <vt:lpstr>Visual Studio 2022 /инсталация/</vt:lpstr>
      <vt:lpstr>Създаване на C# проект</vt:lpstr>
      <vt:lpstr>Създаване на C# проект (I част)</vt:lpstr>
      <vt:lpstr>Създаване на C# проект (II част)</vt:lpstr>
      <vt:lpstr>Изглед от проекта</vt:lpstr>
      <vt:lpstr>PowerPoint Presentation</vt:lpstr>
      <vt:lpstr>Къде пишем нашият код?</vt:lpstr>
      <vt:lpstr>Архитектура на .NET приложенията</vt:lpstr>
      <vt:lpstr>Какво е клас?</vt:lpstr>
      <vt:lpstr>Какво е променлива?</vt:lpstr>
      <vt:lpstr>C# променливи (variables)</vt:lpstr>
      <vt:lpstr>Какво е константа?</vt:lpstr>
      <vt:lpstr>C# константи</vt:lpstr>
      <vt:lpstr>Типове данни в C# </vt:lpstr>
      <vt:lpstr>Конвертиране от един тип в друг</vt:lpstr>
      <vt:lpstr>Оператори в C#</vt:lpstr>
      <vt:lpstr>C# Console Input/Output</vt:lpstr>
      <vt:lpstr>Форматиране на string</vt:lpstr>
      <vt:lpstr>Приоритет на операторите</vt:lpstr>
      <vt:lpstr>Условна логика (if/else if/else)</vt:lpstr>
      <vt:lpstr>Обхват (scope) на променливите</vt:lpstr>
      <vt:lpstr>Switch/case логика</vt:lpstr>
      <vt:lpstr>Ключовата дума „var“</vt:lpstr>
      <vt:lpstr>Какво e цикъл в програмирането?</vt:lpstr>
      <vt:lpstr>Цикли (for цикъл)</vt:lpstr>
      <vt:lpstr>Цикли (while цикъл)</vt:lpstr>
      <vt:lpstr>Цикли (do/while цикъл)</vt:lpstr>
      <vt:lpstr>Цикли (вложени for цикли)</vt:lpstr>
      <vt:lpstr>Използване на “continue”</vt:lpstr>
      <vt:lpstr>Използване на “break”</vt:lpstr>
      <vt:lpstr>C# коментари</vt:lpstr>
      <vt:lpstr>Дебъгване /основи/</vt:lpstr>
      <vt:lpstr>Изходни файлове (.dll, .exe)</vt:lpstr>
      <vt:lpstr>Задача 1:</vt:lpstr>
      <vt:lpstr>Задача 2:</vt:lpstr>
      <vt:lpstr>Задача 3:</vt:lpstr>
      <vt:lpstr>Задача 4:</vt:lpstr>
      <vt:lpstr>Задача 5:</vt:lpstr>
      <vt:lpstr>Задача 5 /продължение/: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Basics</dc:title>
  <dc:creator>Велизар Герасимов</dc:creator>
  <cp:lastModifiedBy>Gerasimov, Velizar</cp:lastModifiedBy>
  <cp:revision>838</cp:revision>
  <dcterms:created xsi:type="dcterms:W3CDTF">2022-05-13T20:04:37Z</dcterms:created>
  <dcterms:modified xsi:type="dcterms:W3CDTF">2022-11-08T16:11:54Z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8ba2ad2-1b1e-4cec-9ee3-2fdbfa21151f_Enabled">
    <vt:lpwstr>true</vt:lpwstr>
  </property>
  <property fmtid="{D5CDD505-2E9C-101B-9397-08002B2CF9AE}" pid="3" name="MSIP_Label_78ba2ad2-1b1e-4cec-9ee3-2fdbfa21151f_SetDate">
    <vt:lpwstr>2022-10-10T08:50:39Z</vt:lpwstr>
  </property>
  <property fmtid="{D5CDD505-2E9C-101B-9397-08002B2CF9AE}" pid="4" name="MSIP_Label_78ba2ad2-1b1e-4cec-9ee3-2fdbfa21151f_Method">
    <vt:lpwstr>Privileged</vt:lpwstr>
  </property>
  <property fmtid="{D5CDD505-2E9C-101B-9397-08002B2CF9AE}" pid="5" name="MSIP_Label_78ba2ad2-1b1e-4cec-9ee3-2fdbfa21151f_Name">
    <vt:lpwstr>General</vt:lpwstr>
  </property>
  <property fmtid="{D5CDD505-2E9C-101B-9397-08002B2CF9AE}" pid="6" name="MSIP_Label_78ba2ad2-1b1e-4cec-9ee3-2fdbfa21151f_SiteId">
    <vt:lpwstr>8c09d8d5-1d78-4adf-9d10-a13cdacb0929</vt:lpwstr>
  </property>
  <property fmtid="{D5CDD505-2E9C-101B-9397-08002B2CF9AE}" pid="7" name="MSIP_Label_78ba2ad2-1b1e-4cec-9ee3-2fdbfa21151f_ActionId">
    <vt:lpwstr>4c1c41c2-98a5-4b5d-b15e-79af72b68f79</vt:lpwstr>
  </property>
  <property fmtid="{D5CDD505-2E9C-101B-9397-08002B2CF9AE}" pid="8" name="MSIP_Label_78ba2ad2-1b1e-4cec-9ee3-2fdbfa21151f_ContentBits">
    <vt:lpwstr>0</vt:lpwstr>
  </property>
</Properties>
</file>