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53"/>
  </p:notesMasterIdLst>
  <p:sldIdLst>
    <p:sldId id="256" r:id="rId2"/>
    <p:sldId id="295" r:id="rId3"/>
    <p:sldId id="284" r:id="rId4"/>
    <p:sldId id="300" r:id="rId5"/>
    <p:sldId id="297" r:id="rId6"/>
    <p:sldId id="298" r:id="rId7"/>
    <p:sldId id="299" r:id="rId8"/>
    <p:sldId id="258" r:id="rId9"/>
    <p:sldId id="267" r:id="rId10"/>
    <p:sldId id="285" r:id="rId11"/>
    <p:sldId id="301" r:id="rId12"/>
    <p:sldId id="296" r:id="rId13"/>
    <p:sldId id="262" r:id="rId14"/>
    <p:sldId id="293" r:id="rId15"/>
    <p:sldId id="302" r:id="rId16"/>
    <p:sldId id="287" r:id="rId17"/>
    <p:sldId id="283" r:id="rId18"/>
    <p:sldId id="261" r:id="rId19"/>
    <p:sldId id="266" r:id="rId20"/>
    <p:sldId id="269" r:id="rId21"/>
    <p:sldId id="303" r:id="rId22"/>
    <p:sldId id="288" r:id="rId23"/>
    <p:sldId id="289" r:id="rId24"/>
    <p:sldId id="290" r:id="rId25"/>
    <p:sldId id="291" r:id="rId26"/>
    <p:sldId id="292" r:id="rId27"/>
    <p:sldId id="281" r:id="rId28"/>
    <p:sldId id="304" r:id="rId29"/>
    <p:sldId id="305" r:id="rId30"/>
    <p:sldId id="268" r:id="rId31"/>
    <p:sldId id="306" r:id="rId32"/>
    <p:sldId id="279" r:id="rId33"/>
    <p:sldId id="280" r:id="rId34"/>
    <p:sldId id="307" r:id="rId35"/>
    <p:sldId id="308" r:id="rId36"/>
    <p:sldId id="278" r:id="rId37"/>
    <p:sldId id="309" r:id="rId38"/>
    <p:sldId id="310" r:id="rId39"/>
    <p:sldId id="270" r:id="rId40"/>
    <p:sldId id="311" r:id="rId41"/>
    <p:sldId id="271" r:id="rId42"/>
    <p:sldId id="312" r:id="rId43"/>
    <p:sldId id="313" r:id="rId44"/>
    <p:sldId id="272" r:id="rId45"/>
    <p:sldId id="273" r:id="rId46"/>
    <p:sldId id="276" r:id="rId47"/>
    <p:sldId id="277" r:id="rId48"/>
    <p:sldId id="275" r:id="rId49"/>
    <p:sldId id="274" r:id="rId50"/>
    <p:sldId id="282" r:id="rId51"/>
    <p:sldId id="29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660"/>
  </p:normalViewPr>
  <p:slideViewPr>
    <p:cSldViewPr snapToGrid="0">
      <p:cViewPr varScale="1">
        <p:scale>
          <a:sx n="89" d="100"/>
          <a:sy n="89" d="100"/>
        </p:scale>
        <p:origin x="32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E3771-71AF-4AE2-9E86-BE935DBF2B0E}" type="datetimeFigureOut">
              <a:rPr lang="en-US" smtClean="0"/>
              <a:t>10/30/2022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48ACA-3A5E-4529-A083-72FC92DB8FBE}" type="slidenum">
              <a:rPr lang="en-US" smtClean="0"/>
              <a:t>‹#›</a:t>
            </a:fld>
            <a:endParaRPr lang="en-US"/>
          </a:p>
        </p:txBody>
      </p:sp>
    </p:spTree>
    <p:extLst>
      <p:ext uri="{BB962C8B-B14F-4D97-AF65-F5344CB8AC3E}">
        <p14:creationId xmlns:p14="http://schemas.microsoft.com/office/powerpoint/2010/main" val="361169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A3DACC-474D-44ED-8DF0-6B6BA2CE3243}" type="datetimeFigureOut">
              <a:rPr lang="en-US" smtClean="0"/>
              <a:t>10/30/2022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67021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49730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6861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7890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82213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32920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10/30/2022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90277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A3DACC-474D-44ED-8DF0-6B6BA2CE324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36090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A3DACC-474D-44ED-8DF0-6B6BA2CE324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1618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3DACC-474D-44ED-8DF0-6B6BA2CE324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55908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4882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3DACC-474D-44ED-8DF0-6B6BA2CE3243}"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0389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3DACC-474D-44ED-8DF0-6B6BA2CE3243}" type="datetimeFigureOut">
              <a:rPr lang="en-US" smtClean="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38196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A3DACC-474D-44ED-8DF0-6B6BA2CE3243}" type="datetimeFigureOut">
              <a:rPr lang="en-US" smtClean="0"/>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20818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3DACC-474D-44ED-8DF0-6B6BA2CE3243}" type="datetimeFigureOut">
              <a:rPr lang="en-US" smtClean="0"/>
              <a:t>10/30/2022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21763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84978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82318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A3DACC-474D-44ED-8DF0-6B6BA2CE3243}" type="datetimeFigureOut">
              <a:rPr lang="en-US" smtClean="0"/>
              <a:t>10/30/2022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CA4EFD-9474-48B3-816E-6ADA5F482D8B}" type="slidenum">
              <a:rPr lang="en-US" smtClean="0"/>
              <a:t>‹#›</a:t>
            </a:fld>
            <a:endParaRPr lang="en-US"/>
          </a:p>
        </p:txBody>
      </p:sp>
    </p:spTree>
    <p:extLst>
      <p:ext uri="{BB962C8B-B14F-4D97-AF65-F5344CB8AC3E}">
        <p14:creationId xmlns:p14="http://schemas.microsoft.com/office/powerpoint/2010/main" val="395897329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82351"/>
            <a:ext cx="8825658" cy="1017144"/>
          </a:xfrm>
        </p:spPr>
        <p:txBody>
          <a:bodyPr/>
          <a:lstStyle/>
          <a:p>
            <a:pPr algn="ctr"/>
            <a:r>
              <a:rPr lang="en-US" dirty="0">
                <a:solidFill>
                  <a:schemeClr val="bg1"/>
                </a:solidFill>
                <a:latin typeface="Arial" panose="020B0604020202020204" pitchFamily="34" charset="0"/>
                <a:cs typeface="Arial" panose="020B0604020202020204" pitchFamily="34" charset="0"/>
              </a:rPr>
              <a:t>C# Basics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2001" y="2215740"/>
            <a:ext cx="6403422" cy="32053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639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компилаторът в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a:t>
            </a:r>
            <a:r>
              <a:rPr lang="bg-BG" b="1" dirty="0">
                <a:latin typeface="Arial" panose="020B0604020202020204" pitchFamily="34" charset="0"/>
                <a:cs typeface="Arial" panose="020B0604020202020204" pitchFamily="34" charset="0"/>
              </a:rPr>
              <a:t>в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за разлика от нормалния компилатор, транслира нашият програмен код в </a:t>
            </a:r>
            <a:r>
              <a:rPr lang="en-US" b="1" dirty="0">
                <a:latin typeface="Arial" panose="020B0604020202020204" pitchFamily="34" charset="0"/>
                <a:cs typeface="Arial" panose="020B0604020202020204" pitchFamily="34" charset="0"/>
              </a:rPr>
              <a:t>intermediate language</a:t>
            </a:r>
            <a:r>
              <a:rPr lang="bg-BG"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IL </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или междинен код/език</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 След което </a:t>
            </a:r>
            <a:r>
              <a:rPr lang="en-US" b="1" dirty="0">
                <a:latin typeface="Arial" panose="020B0604020202020204" pitchFamily="34" charset="0"/>
                <a:cs typeface="Arial" panose="020B0604020202020204" pitchFamily="34" charset="0"/>
              </a:rPr>
              <a:t>JIT </a:t>
            </a:r>
            <a:r>
              <a:rPr lang="bg-BG" b="1" dirty="0">
                <a:latin typeface="Arial" panose="020B0604020202020204" pitchFamily="34" charset="0"/>
                <a:cs typeface="Arial" panose="020B0604020202020204" pitchFamily="34" charset="0"/>
              </a:rPr>
              <a:t>компилатор </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Just-In-Time</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компилира нашият междинен код до машинен за съответната </a:t>
            </a:r>
            <a:r>
              <a:rPr lang="bg-BG" dirty="0" err="1">
                <a:latin typeface="Arial" panose="020B0604020202020204" pitchFamily="34" charset="0"/>
                <a:cs typeface="Arial" panose="020B0604020202020204" pitchFamily="34" charset="0"/>
              </a:rPr>
              <a:t>процесорна</a:t>
            </a:r>
            <a:r>
              <a:rPr lang="bg-BG" dirty="0">
                <a:latin typeface="Arial" panose="020B0604020202020204" pitchFamily="34" charset="0"/>
                <a:cs typeface="Arial" panose="020B0604020202020204" pitchFamily="34" charset="0"/>
              </a:rPr>
              <a:t> архитектура.</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842" y="3948209"/>
            <a:ext cx="8010525" cy="2676525"/>
          </a:xfrm>
          <a:prstGeom prst="rect">
            <a:avLst/>
          </a:prstGeom>
        </p:spPr>
      </p:pic>
    </p:spTree>
    <p:extLst>
      <p:ext uri="{BB962C8B-B14F-4D97-AF65-F5344CB8AC3E}">
        <p14:creationId xmlns:p14="http://schemas.microsoft.com/office/powerpoint/2010/main" val="8009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0F9-048D-A28B-1DE9-0A113B73F2A4}"/>
              </a:ext>
            </a:extLst>
          </p:cNvPr>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Compile-time </a:t>
            </a:r>
            <a:r>
              <a:rPr lang="bg-BG" dirty="0">
                <a:latin typeface="Arial" panose="020B0604020202020204" pitchFamily="34" charset="0"/>
                <a:cs typeface="Arial" panose="020B0604020202020204" pitchFamily="34" charset="0"/>
              </a:rPr>
              <a:t>срещу </a:t>
            </a:r>
            <a:r>
              <a:rPr lang="en-US" dirty="0">
                <a:solidFill>
                  <a:srgbClr val="FFFF00"/>
                </a:solidFill>
                <a:latin typeface="Arial" panose="020B0604020202020204" pitchFamily="34" charset="0"/>
                <a:cs typeface="Arial" panose="020B0604020202020204" pitchFamily="34" charset="0"/>
              </a:rPr>
              <a:t>Runtime</a:t>
            </a:r>
            <a:endParaRPr lang="bg-BG" dirty="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FE94B78-D25C-31FE-E32E-82F2FDA00576}"/>
              </a:ext>
            </a:extLst>
          </p:cNvPr>
          <p:cNvSpPr>
            <a:spLocks noGrp="1"/>
          </p:cNvSpPr>
          <p:nvPr>
            <p:ph sz="half" idx="1"/>
          </p:nvPr>
        </p:nvSpPr>
        <p:spPr>
          <a:xfrm>
            <a:off x="1154954" y="2603500"/>
            <a:ext cx="4825158" cy="2969163"/>
          </a:xfrm>
        </p:spPr>
        <p:txBody>
          <a:bodyPr>
            <a:noAutofit/>
          </a:bodyPr>
          <a:lstStyle/>
          <a:p>
            <a:r>
              <a:rPr lang="en-US" sz="2000" b="1" dirty="0">
                <a:latin typeface="Arial" panose="020B0604020202020204" pitchFamily="34" charset="0"/>
                <a:cs typeface="Arial" panose="020B0604020202020204" pitchFamily="34" charset="0"/>
              </a:rPr>
              <a:t>Compile-time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в което транслираме нашият код в изпълним код.</a:t>
            </a:r>
          </a:p>
          <a:p>
            <a:r>
              <a:rPr lang="en-US" sz="2000" b="1" dirty="0">
                <a:latin typeface="Arial" panose="020B0604020202020204" pitchFamily="34" charset="0"/>
                <a:cs typeface="Arial" panose="020B0604020202020204" pitchFamily="34" charset="0"/>
              </a:rPr>
              <a:t>Compile-time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писането на нашият код. Когато имаме грешки в нашият код, то той няма да се компилира и съответно изпълни.</a:t>
            </a:r>
          </a:p>
        </p:txBody>
      </p:sp>
      <p:sp>
        <p:nvSpPr>
          <p:cNvPr id="4" name="Content Placeholder 3">
            <a:extLst>
              <a:ext uri="{FF2B5EF4-FFF2-40B4-BE49-F238E27FC236}">
                <a16:creationId xmlns:a16="http://schemas.microsoft.com/office/drawing/2014/main" id="{DAC361ED-FEEF-FBEF-4B48-A4428B83254D}"/>
              </a:ext>
            </a:extLst>
          </p:cNvPr>
          <p:cNvSpPr>
            <a:spLocks noGrp="1"/>
          </p:cNvSpPr>
          <p:nvPr>
            <p:ph sz="half" idx="2"/>
          </p:nvPr>
        </p:nvSpPr>
        <p:spPr/>
        <p:txBody>
          <a:bodyPr>
            <a:normAutofit/>
          </a:bodyPr>
          <a:lstStyle/>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когато стартираме нашият изпълним файл да се изпълнява.</a:t>
            </a:r>
          </a:p>
          <a:p>
            <a:r>
              <a:rPr lang="bg-BG" sz="2000" dirty="0">
                <a:latin typeface="Arial" panose="020B0604020202020204" pitchFamily="34" charset="0"/>
                <a:cs typeface="Arial" panose="020B0604020202020204" pitchFamily="34" charset="0"/>
              </a:rPr>
              <a:t>В света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изпълнимият файл, който се стартира се нарича </a:t>
            </a:r>
            <a:r>
              <a:rPr lang="bg-BG"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exe </a:t>
            </a:r>
            <a:r>
              <a:rPr lang="bg-BG" sz="2000" dirty="0">
                <a:latin typeface="Arial" panose="020B0604020202020204" pitchFamily="34" charset="0"/>
                <a:cs typeface="Arial" panose="020B0604020202020204" pitchFamily="34" charset="0"/>
              </a:rPr>
              <a:t>файл. </a:t>
            </a:r>
          </a:p>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изпълнение на нашата програма.</a:t>
            </a:r>
          </a:p>
        </p:txBody>
      </p:sp>
    </p:spTree>
    <p:extLst>
      <p:ext uri="{BB962C8B-B14F-4D97-AF65-F5344CB8AC3E}">
        <p14:creationId xmlns:p14="http://schemas.microsoft.com/office/powerpoint/2010/main" val="224719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EC50-9CA9-2E88-183B-0370FB0000DF}"/>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chemeClr val="bg1"/>
                </a:solidFill>
                <a:latin typeface="Arial" panose="020B0604020202020204" pitchFamily="34" charset="0"/>
                <a:cs typeface="Arial" panose="020B0604020202020204" pitchFamily="34" charset="0"/>
              </a:rPr>
              <a:t>програмна библиотека</a:t>
            </a:r>
            <a:r>
              <a:rPr lang="en-US" dirty="0">
                <a:solidFill>
                  <a:schemeClr val="bg1"/>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(.DLL)</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672201A-4776-8B1D-A65A-CA5F90BA04CD}"/>
              </a:ext>
            </a:extLst>
          </p:cNvPr>
          <p:cNvSpPr>
            <a:spLocks noGrp="1"/>
          </p:cNvSpPr>
          <p:nvPr>
            <p:ph idx="1"/>
          </p:nvPr>
        </p:nvSpPr>
        <p:spPr>
          <a:xfrm>
            <a:off x="1154954" y="2603499"/>
            <a:ext cx="8825659" cy="3943949"/>
          </a:xfrm>
        </p:spPr>
        <p:txBody>
          <a:bodyPr>
            <a:normAutofit/>
          </a:bodyPr>
          <a:lstStyle/>
          <a:p>
            <a:r>
              <a:rPr lang="bg-BG" sz="2000" dirty="0">
                <a:latin typeface="Arial" panose="020B0604020202020204" pitchFamily="34" charset="0"/>
                <a:cs typeface="Arial" panose="020B0604020202020204" pitchFamily="34" charset="0"/>
              </a:rPr>
              <a:t>Програмната библиотека (</a:t>
            </a:r>
            <a:r>
              <a:rPr lang="en-US" sz="2000" dirty="0">
                <a:latin typeface="Arial" panose="020B0604020202020204" pitchFamily="34" charset="0"/>
                <a:cs typeface="Arial" panose="020B0604020202020204" pitchFamily="34" charset="0"/>
              </a:rPr>
              <a:t>library</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e </a:t>
            </a:r>
            <a:r>
              <a:rPr lang="bg-BG" sz="2000" dirty="0">
                <a:latin typeface="Arial" panose="020B0604020202020204" pitchFamily="34" charset="0"/>
                <a:cs typeface="Arial" panose="020B0604020202020204" pitchFamily="34" charset="0"/>
              </a:rPr>
              <a:t>проект (място), който съдържа програмен код, който върши определена работа и който може да използваме в нашите програми. </a:t>
            </a:r>
          </a:p>
          <a:p>
            <a:r>
              <a:rPr lang="bg-BG" sz="2000" dirty="0">
                <a:latin typeface="Arial" panose="020B0604020202020204" pitchFamily="34" charset="0"/>
                <a:cs typeface="Arial" panose="020B0604020202020204" pitchFamily="34" charset="0"/>
              </a:rPr>
              <a:t>Основната идея на програмните библиотеки е </a:t>
            </a:r>
            <a:r>
              <a:rPr lang="bg-BG" sz="2000" dirty="0" err="1">
                <a:latin typeface="Arial" panose="020B0604020202020204" pitchFamily="34" charset="0"/>
                <a:cs typeface="Arial" panose="020B0604020202020204" pitchFamily="34" charset="0"/>
              </a:rPr>
              <a:t>преизползването</a:t>
            </a:r>
            <a:r>
              <a:rPr lang="bg-BG" sz="2000" dirty="0">
                <a:latin typeface="Arial" panose="020B0604020202020204" pitchFamily="34" charset="0"/>
                <a:cs typeface="Arial" panose="020B0604020202020204" pitchFamily="34" charset="0"/>
              </a:rPr>
              <a:t> на програмен код. Т.е. не е нужно да „откриваме колелото“ всеки път наново.</a:t>
            </a:r>
          </a:p>
          <a:p>
            <a:r>
              <a:rPr lang="bg-BG" sz="2000" dirty="0">
                <a:latin typeface="Arial" panose="020B0604020202020204" pitchFamily="34" charset="0"/>
                <a:cs typeface="Arial" panose="020B0604020202020204" pitchFamily="34" charset="0"/>
              </a:rPr>
              <a:t>Кодът, който се съдържа в програмните библиотеки обикновено е колекция от функции и класове, които работят заедно за изпълнението на конкретна задача/и.</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Програмните библиотеки могат да се използват единствено в други проекти. Те не могат да се стартират самостоятелно.</a:t>
            </a:r>
          </a:p>
        </p:txBody>
      </p:sp>
    </p:spTree>
    <p:extLst>
      <p:ext uri="{BB962C8B-B14F-4D97-AF65-F5344CB8AC3E}">
        <p14:creationId xmlns:p14="http://schemas.microsoft.com/office/powerpoint/2010/main" val="116631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154954" y="2603500"/>
            <a:ext cx="9575250" cy="2456025"/>
          </a:xfrm>
        </p:spPr>
        <p:txBody>
          <a:bodyPr>
            <a:normAutofit lnSpcReduction="10000"/>
          </a:bodyPr>
          <a:lstStyle/>
          <a:p>
            <a:r>
              <a:rPr lang="en-US" sz="2000" b="1" dirty="0">
                <a:latin typeface="Arial" panose="020B0604020202020204" pitchFamily="34" charset="0"/>
                <a:cs typeface="Arial" panose="020B0604020202020204" pitchFamily="34" charset="0"/>
              </a:rPr>
              <a:t>.NET </a:t>
            </a:r>
            <a:r>
              <a:rPr lang="en-US" sz="2000" dirty="0">
                <a:latin typeface="Arial" panose="020B0604020202020204" pitchFamily="34" charset="0"/>
                <a:cs typeface="Arial" panose="020B0604020202020204" pitchFamily="34" charset="0"/>
              </a:rPr>
              <a:t>e </a:t>
            </a:r>
            <a:r>
              <a:rPr lang="bg-BG" sz="2000" dirty="0">
                <a:latin typeface="Arial" panose="020B0604020202020204" pitchFamily="34" charset="0"/>
                <a:cs typeface="Arial" panose="020B0604020202020204" pitchFamily="34" charset="0"/>
              </a:rPr>
              <a:t>безплатна</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cross-platform</a:t>
            </a:r>
            <a:r>
              <a:rPr lang="bg-BG" sz="2000" dirty="0">
                <a:latin typeface="Arial" panose="020B0604020202020204" pitchFamily="34" charset="0"/>
                <a:cs typeface="Arial" panose="020B0604020202020204" pitchFamily="34" charset="0"/>
              </a:rPr>
              <a:t> и </a:t>
            </a:r>
            <a:r>
              <a:rPr lang="en-US" sz="2000" dirty="0">
                <a:latin typeface="Arial" panose="020B0604020202020204" pitchFamily="34" charset="0"/>
                <a:cs typeface="Arial" panose="020B0604020202020204" pitchFamily="34" charset="0"/>
              </a:rPr>
              <a:t>open source</a:t>
            </a:r>
            <a:r>
              <a:rPr lang="bg-BG" sz="2000" dirty="0">
                <a:latin typeface="Arial" panose="020B0604020202020204" pitchFamily="34" charset="0"/>
                <a:cs typeface="Arial" panose="020B0604020202020204" pitchFamily="34" charset="0"/>
              </a:rPr>
              <a:t> платформа за разработка на различни видове приложения. </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съдържа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програмни езици</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среда за изпълнение на кода - </a:t>
            </a:r>
            <a:r>
              <a:rPr lang="en-US" sz="2000" dirty="0">
                <a:latin typeface="Arial" panose="020B0604020202020204" pitchFamily="34" charset="0"/>
                <a:cs typeface="Arial" panose="020B0604020202020204" pitchFamily="34" charset="0"/>
              </a:rPr>
              <a:t>runtime, </a:t>
            </a:r>
            <a:r>
              <a:rPr lang="bg-BG" sz="2000" dirty="0">
                <a:latin typeface="Arial" panose="020B0604020202020204" pitchFamily="34" charset="0"/>
                <a:cs typeface="Arial" panose="020B0604020202020204" pitchFamily="34" charset="0"/>
              </a:rPr>
              <a:t>и библиотеки за разработка на</a:t>
            </a:r>
            <a:r>
              <a:rPr lang="en-US" sz="2000" dirty="0">
                <a:latin typeface="Arial" panose="020B0604020202020204" pitchFamily="34" charset="0"/>
                <a:cs typeface="Arial" panose="020B0604020202020204" pitchFamily="34" charset="0"/>
              </a:rPr>
              <a:t> web, mobile, desktop,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r>
              <a:rPr lang="bg-BG" sz="2000" dirty="0">
                <a:latin typeface="Arial" panose="020B0604020202020204" pitchFamily="34" charset="0"/>
                <a:cs typeface="Arial" panose="020B0604020202020204" pitchFamily="34" charset="0"/>
              </a:rPr>
              <a:t> приложения</a:t>
            </a:r>
            <a:r>
              <a:rPr lang="en-US" sz="2000" dirty="0">
                <a:latin typeface="Arial" panose="020B0604020202020204" pitchFamily="34" charset="0"/>
                <a:cs typeface="Arial" panose="020B0604020202020204" pitchFamily="34" charset="0"/>
              </a:rPr>
              <a:t>.</a:t>
            </a:r>
          </a:p>
          <a:p>
            <a:r>
              <a:rPr lang="bg-BG" sz="2000" dirty="0">
                <a:latin typeface="Arial" panose="020B0604020202020204" pitchFamily="34" charset="0"/>
                <a:cs typeface="Arial" panose="020B0604020202020204" pitchFamily="34" charset="0"/>
              </a:rPr>
              <a:t>Двата основни компонента на </a:t>
            </a:r>
            <a:r>
              <a:rPr lang="en-US" sz="2000"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CoreCLR</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CoreFX</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Можем да пишем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Visual Basic </a:t>
            </a:r>
            <a:r>
              <a:rPr lang="bg-BG" sz="2000" dirty="0">
                <a:latin typeface="Arial" panose="020B0604020202020204" pitchFamily="34" charset="0"/>
                <a:cs typeface="Arial" panose="020B0604020202020204" pitchFamily="34" charset="0"/>
              </a:rPr>
              <a:t>и други програмни езици</a:t>
            </a:r>
            <a:r>
              <a:rPr lang="en-US" sz="2000" dirty="0">
                <a:latin typeface="Arial" panose="020B0604020202020204" pitchFamily="34" charset="0"/>
                <a:cs typeface="Arial" panose="020B0604020202020204" pitchFamily="34" charset="0"/>
              </a:rPr>
              <a:t>.</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5472" y="5116979"/>
            <a:ext cx="1464128" cy="14641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435" y="5287885"/>
            <a:ext cx="1056202" cy="105620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721" y="5296544"/>
            <a:ext cx="1104997" cy="1104997"/>
          </a:xfrm>
          <a:prstGeom prst="rect">
            <a:avLst/>
          </a:prstGeom>
        </p:spPr>
      </p:pic>
    </p:spTree>
    <p:extLst>
      <p:ext uri="{BB962C8B-B14F-4D97-AF65-F5344CB8AC3E}">
        <p14:creationId xmlns:p14="http://schemas.microsoft.com/office/powerpoint/2010/main" val="124220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Екосистемата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115" y="2948556"/>
            <a:ext cx="5884202" cy="3349431"/>
          </a:xfrm>
        </p:spPr>
        <p:txBody>
          <a:bodyPr>
            <a:normAutofit/>
          </a:bodyPr>
          <a:lstStyle/>
          <a:p>
            <a:r>
              <a:rPr lang="bg-BG" sz="3200" dirty="0">
                <a:latin typeface="Arial" panose="020B0604020202020204" pitchFamily="34" charset="0"/>
                <a:cs typeface="Arial" panose="020B0604020202020204" pitchFamily="34" charset="0"/>
              </a:rPr>
              <a:t>Програмни езици (</a:t>
            </a:r>
            <a:r>
              <a:rPr lang="en-US" sz="3200" dirty="0">
                <a:latin typeface="Arial" panose="020B0604020202020204" pitchFamily="34" charset="0"/>
                <a:cs typeface="Arial" panose="020B0604020202020204" pitchFamily="34" charset="0"/>
              </a:rPr>
              <a:t>C#, F#, VB.NET</a:t>
            </a:r>
            <a:r>
              <a:rPr lang="bg-BG" sz="3200" dirty="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r>
              <a:rPr lang="bg-BG" sz="3200" dirty="0">
                <a:latin typeface="Arial" panose="020B0604020202020204" pitchFamily="34" charset="0"/>
                <a:cs typeface="Arial" panose="020B0604020202020204" pitchFamily="34" charset="0"/>
              </a:rPr>
              <a:t>Среда за изпълнение </a:t>
            </a:r>
            <a:r>
              <a:rPr lang="en-US" sz="3200" dirty="0">
                <a:latin typeface="Arial" panose="020B0604020202020204" pitchFamily="34" charset="0"/>
                <a:cs typeface="Arial" panose="020B0604020202020204" pitchFamily="34" charset="0"/>
              </a:rPr>
              <a:t>(</a:t>
            </a:r>
            <a:r>
              <a:rPr lang="en-US" sz="3200" dirty="0" err="1">
                <a:latin typeface="Arial" panose="020B0604020202020204" pitchFamily="34" charset="0"/>
                <a:cs typeface="Arial" panose="020B0604020202020204" pitchFamily="34" charset="0"/>
              </a:rPr>
              <a:t>CoreCLR</a:t>
            </a:r>
            <a:r>
              <a:rPr lang="en-US" sz="3200" dirty="0">
                <a:latin typeface="Arial" panose="020B0604020202020204" pitchFamily="34" charset="0"/>
                <a:cs typeface="Arial" panose="020B0604020202020204" pitchFamily="34" charset="0"/>
              </a:rPr>
              <a:t>)</a:t>
            </a:r>
          </a:p>
          <a:p>
            <a:r>
              <a:rPr lang="bg-BG" sz="3200" dirty="0">
                <a:latin typeface="Arial" panose="020B0604020202020204" pitchFamily="34" charset="0"/>
                <a:cs typeface="Arial" panose="020B0604020202020204" pitchFamily="34" charset="0"/>
              </a:rPr>
              <a:t>Библиотеки</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CoreFX</a:t>
            </a:r>
            <a:r>
              <a:rPr lang="en-US" sz="3200" dirty="0">
                <a:latin typeface="Arial" panose="020B0604020202020204" pitchFamily="34" charset="0"/>
                <a:cs typeface="Arial" panose="020B0604020202020204" pitchFamily="34" charset="0"/>
              </a:rPr>
              <a:t>)</a:t>
            </a:r>
          </a:p>
        </p:txBody>
      </p:sp>
      <p:pic>
        <p:nvPicPr>
          <p:cNvPr id="6" name="Picture 5" descr="Diagram&#10;&#10;Description automatically generated">
            <a:extLst>
              <a:ext uri="{FF2B5EF4-FFF2-40B4-BE49-F238E27FC236}">
                <a16:creationId xmlns:a16="http://schemas.microsoft.com/office/drawing/2014/main" id="{B5DC8463-45DA-6CA6-D6D6-1BA1FF3BD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615" y="3183146"/>
            <a:ext cx="5230328" cy="2701185"/>
          </a:xfrm>
          <a:prstGeom prst="rect">
            <a:avLst/>
          </a:prstGeom>
        </p:spPr>
      </p:pic>
    </p:spTree>
    <p:extLst>
      <p:ext uri="{BB962C8B-B14F-4D97-AF65-F5344CB8AC3E}">
        <p14:creationId xmlns:p14="http://schemas.microsoft.com/office/powerpoint/2010/main" val="48412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6C99-9B77-E50F-9896-D5D2EAC575E6}"/>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ни дава </a:t>
            </a:r>
            <a:r>
              <a:rPr lang="en-US" dirty="0">
                <a:solidFill>
                  <a:srgbClr val="FFFF00"/>
                </a:solidFill>
                <a:latin typeface="Arial" panose="020B0604020202020204" pitchFamily="34" charset="0"/>
                <a:cs typeface="Arial" panose="020B0604020202020204" pitchFamily="34" charset="0"/>
              </a:rPr>
              <a:t>CLR</a:t>
            </a:r>
            <a:r>
              <a:rPr lang="en-US" dirty="0">
                <a:latin typeface="Arial" panose="020B0604020202020204" pitchFamily="34" charset="0"/>
                <a:cs typeface="Arial" panose="020B0604020202020204" pitchFamily="34" charset="0"/>
              </a:rPr>
              <a:t>?</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158BB4-F28E-127D-4F03-B9FA69CF01A1}"/>
              </a:ext>
            </a:extLst>
          </p:cNvPr>
          <p:cNvSpPr>
            <a:spLocks noGrp="1"/>
          </p:cNvSpPr>
          <p:nvPr>
            <p:ph idx="1"/>
          </p:nvPr>
        </p:nvSpPr>
        <p:spPr>
          <a:xfrm>
            <a:off x="1154954" y="2603500"/>
            <a:ext cx="8825659" cy="2969164"/>
          </a:xfrm>
        </p:spPr>
        <p:txBody>
          <a:bodyPr>
            <a:normAutofit/>
          </a:bodyPr>
          <a:lstStyle/>
          <a:p>
            <a:r>
              <a:rPr lang="bg-BG" sz="2400" dirty="0">
                <a:latin typeface="Arial" panose="020B0604020202020204" pitchFamily="34" charset="0"/>
                <a:cs typeface="Arial" panose="020B0604020202020204" pitchFamily="34" charset="0"/>
              </a:rPr>
              <a:t>Управлява изпълнението на нашата програма и взаимодейства с операционната система</a:t>
            </a:r>
          </a:p>
          <a:p>
            <a:r>
              <a:rPr lang="bg-BG" sz="2400" dirty="0">
                <a:latin typeface="Arial" panose="020B0604020202020204" pitchFamily="34" charset="0"/>
                <a:cs typeface="Arial" panose="020B0604020202020204" pitchFamily="34" charset="0"/>
              </a:rPr>
              <a:t>Компилира междинния </a:t>
            </a:r>
            <a:r>
              <a:rPr lang="en-US" sz="2400" b="1" dirty="0">
                <a:latin typeface="Arial" panose="020B0604020202020204" pitchFamily="34" charset="0"/>
                <a:cs typeface="Arial" panose="020B0604020202020204" pitchFamily="34" charset="0"/>
              </a:rPr>
              <a:t>IL </a:t>
            </a:r>
            <a:r>
              <a:rPr lang="bg-BG" sz="2400" dirty="0">
                <a:latin typeface="Arial" panose="020B0604020202020204" pitchFamily="34" charset="0"/>
                <a:cs typeface="Arial" panose="020B0604020202020204" pitchFamily="34" charset="0"/>
              </a:rPr>
              <a:t>код/език към съответните за машината машинни инструкции (</a:t>
            </a:r>
            <a:r>
              <a:rPr lang="en-US" sz="2400" dirty="0">
                <a:latin typeface="Arial" panose="020B0604020202020204" pitchFamily="34" charset="0"/>
                <a:cs typeface="Arial" panose="020B0604020202020204" pitchFamily="34" charset="0"/>
              </a:rPr>
              <a:t>Just-in-Time compiler</a:t>
            </a:r>
            <a:r>
              <a:rPr lang="bg-BG"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Garbage Collection </a:t>
            </a:r>
          </a:p>
          <a:p>
            <a:r>
              <a:rPr lang="bg-BG" sz="2400" dirty="0">
                <a:latin typeface="Arial" panose="020B0604020202020204" pitchFamily="34" charset="0"/>
                <a:cs typeface="Arial" panose="020B0604020202020204" pitchFamily="34" charset="0"/>
              </a:rPr>
              <a:t>Управление на паметта</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6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E08C-5523-4541-9132-01F6AF13B91C}"/>
              </a:ext>
            </a:extLst>
          </p:cNvPr>
          <p:cNvSpPr>
            <a:spLocks noGrp="1"/>
          </p:cNvSpPr>
          <p:nvPr>
            <p:ph type="title"/>
          </p:nvPr>
        </p:nvSpPr>
        <p:spPr>
          <a:xfrm>
            <a:off x="1249846" y="2311879"/>
            <a:ext cx="4107158" cy="1639018"/>
          </a:xfrm>
        </p:spPr>
        <p:txBody>
          <a:bodyPr>
            <a:normAutofit/>
          </a:bodyPr>
          <a:lstStyle/>
          <a:p>
            <a:r>
              <a:rPr lang="en-US" sz="4800" dirty="0">
                <a:solidFill>
                  <a:srgbClr val="FFFF00"/>
                </a:solidFill>
                <a:latin typeface="Arial" panose="020B0604020202020204" pitchFamily="34" charset="0"/>
                <a:cs typeface="Arial" panose="020B0604020202020204" pitchFamily="34" charset="0"/>
              </a:rPr>
              <a:t>.NET </a:t>
            </a:r>
            <a:r>
              <a:rPr lang="bg-BG" sz="4800" dirty="0">
                <a:latin typeface="Arial" panose="020B0604020202020204" pitchFamily="34" charset="0"/>
                <a:cs typeface="Arial" panose="020B0604020202020204" pitchFamily="34" charset="0"/>
              </a:rPr>
              <a:t>архитектура</a:t>
            </a:r>
          </a:p>
        </p:txBody>
      </p:sp>
      <p:pic>
        <p:nvPicPr>
          <p:cNvPr id="5" name="Content Placeholder 3" descr="Diagram&#10;&#10;Description automatically generated">
            <a:extLst>
              <a:ext uri="{FF2B5EF4-FFF2-40B4-BE49-F238E27FC236}">
                <a16:creationId xmlns:a16="http://schemas.microsoft.com/office/drawing/2014/main" id="{35086894-18D9-6A5E-1FA6-185FB66A7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4850" y="601534"/>
            <a:ext cx="4444595" cy="5928565"/>
          </a:xfrm>
          <a:prstGeom prst="rect">
            <a:avLst/>
          </a:prstGeom>
        </p:spPr>
      </p:pic>
    </p:spTree>
    <p:extLst>
      <p:ext uri="{BB962C8B-B14F-4D97-AF65-F5344CB8AC3E}">
        <p14:creationId xmlns:p14="http://schemas.microsoft.com/office/powerpoint/2010/main" val="236973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не е </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pic>
        <p:nvPicPr>
          <p:cNvPr id="12" name="Picture Placeholder 11"/>
          <p:cNvPicPr>
            <a:picLocks noGrp="1" noChangeAspect="1"/>
          </p:cNvPicPr>
          <p:nvPr>
            <p:ph type="pic" idx="15"/>
          </p:nvPr>
        </p:nvPicPr>
        <p:blipFill>
          <a:blip r:embed="rId2" cstate="print">
            <a:extLst>
              <a:ext uri="{28A0092B-C50C-407E-A947-70E740481C1C}">
                <a14:useLocalDpi xmlns:a14="http://schemas.microsoft.com/office/drawing/2010/main" val="0"/>
              </a:ext>
            </a:extLst>
          </a:blip>
          <a:stretch>
            <a:fillRect/>
          </a:stretch>
        </p:blipFill>
        <p:spPr>
          <a:xfrm>
            <a:off x="1154954" y="2733040"/>
            <a:ext cx="2460402" cy="2460402"/>
          </a:xfrm>
          <a:prstGeom prst="rect">
            <a:avLst/>
          </a:prstGeom>
        </p:spPr>
      </p:pic>
      <p:pic>
        <p:nvPicPr>
          <p:cNvPr id="13" name="Picture Placeholder 12"/>
          <p:cNvPicPr>
            <a:picLocks noGrp="1" noChangeAspect="1"/>
          </p:cNvPicPr>
          <p:nvPr>
            <p:ph type="pic" idx="22"/>
          </p:nvPr>
        </p:nvPicPr>
        <p:blipFill>
          <a:blip r:embed="rId3">
            <a:extLst>
              <a:ext uri="{28A0092B-C50C-407E-A947-70E740481C1C}">
                <a14:useLocalDpi xmlns:a14="http://schemas.microsoft.com/office/drawing/2010/main" val="0"/>
              </a:ext>
            </a:extLst>
          </a:blip>
          <a:srcRect t="20413" b="20413"/>
          <a:stretch>
            <a:fillRect/>
          </a:stretch>
        </p:blipFill>
        <p:spPr>
          <a:xfrm>
            <a:off x="8125344" y="3019202"/>
            <a:ext cx="3504501" cy="20724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8" name="Picture Placeholder 17"/>
          <p:cNvPicPr>
            <a:picLocks noGrp="1" noChangeAspect="1"/>
          </p:cNvPicPr>
          <p:nvPr>
            <p:ph type="pic" idx="21"/>
          </p:nvPr>
        </p:nvPicPr>
        <p:blipFill>
          <a:blip r:embed="rId4">
            <a:extLst>
              <a:ext uri="{28A0092B-C50C-407E-A947-70E740481C1C}">
                <a14:useLocalDpi xmlns:a14="http://schemas.microsoft.com/office/drawing/2010/main" val="0"/>
              </a:ext>
            </a:extLst>
          </a:blip>
          <a:srcRect t="20413" b="20413"/>
          <a:stretch>
            <a:fillRect/>
          </a:stretch>
        </p:blipFill>
        <p:spPr>
          <a:xfrm>
            <a:off x="4775266" y="3252728"/>
            <a:ext cx="2765999" cy="16357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7025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bg-BG" dirty="0">
                <a:latin typeface="Arial" panose="020B0604020202020204" pitchFamily="34" charset="0"/>
                <a:cs typeface="Arial" panose="020B0604020202020204" pitchFamily="34" charset="0"/>
              </a:rPr>
              <a:t>платформата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цял нов свят</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055" y="2539452"/>
            <a:ext cx="10107301" cy="3674736"/>
          </a:xfrm>
        </p:spPr>
      </p:pic>
    </p:spTree>
    <p:extLst>
      <p:ext uri="{BB962C8B-B14F-4D97-AF65-F5344CB8AC3E}">
        <p14:creationId xmlns:p14="http://schemas.microsoft.com/office/powerpoint/2010/main" val="15236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IDE</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33039" y="2417137"/>
            <a:ext cx="10927726" cy="2490765"/>
          </a:xfrm>
        </p:spPr>
        <p:txBody>
          <a:bodyPr>
            <a:normAutofit lnSpcReduction="10000"/>
          </a:bodyPr>
          <a:lstStyle/>
          <a:p>
            <a:r>
              <a:rPr lang="en-US" sz="2000" b="1" dirty="0">
                <a:latin typeface="Arial" panose="020B0604020202020204" pitchFamily="34" charset="0"/>
                <a:cs typeface="Arial" panose="020B0604020202020204" pitchFamily="34" charset="0"/>
              </a:rPr>
              <a:t>IDE</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Integrated Development Environment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софтуер, който ни позволява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да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пишем</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дебъгваме</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изпълняваме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нашият код по-лесно и да създаваме </a:t>
            </a:r>
            <a:r>
              <a:rPr lang="bg-BG" sz="2000">
                <a:latin typeface="Arial" panose="020B0604020202020204" pitchFamily="34" charset="0"/>
                <a:cs typeface="Arial" panose="020B0604020202020204" pitchFamily="34" charset="0"/>
              </a:rPr>
              <a:t>нашите програми </a:t>
            </a:r>
            <a:r>
              <a:rPr lang="bg-BG" sz="2000" dirty="0">
                <a:latin typeface="Arial" panose="020B0604020202020204" pitchFamily="34" charset="0"/>
                <a:cs typeface="Arial" panose="020B0604020202020204" pitchFamily="34" charset="0"/>
              </a:rPr>
              <a:t>по по-добър начин</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IDE </a:t>
            </a:r>
            <a:r>
              <a:rPr lang="bg-BG" sz="2000" dirty="0">
                <a:latin typeface="Arial" panose="020B0604020202020204" pitchFamily="34" charset="0"/>
                <a:cs typeface="Arial" panose="020B0604020202020204" pitchFamily="34" charset="0"/>
              </a:rPr>
              <a:t>съдържа главно</a:t>
            </a:r>
            <a:r>
              <a:rPr lang="en-US" sz="2000"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Source Code </a:t>
            </a:r>
            <a:r>
              <a:rPr lang="bg-BG" sz="1800" dirty="0">
                <a:latin typeface="Arial" panose="020B0604020202020204" pitchFamily="34" charset="0"/>
                <a:cs typeface="Arial" panose="020B0604020202020204" pitchFamily="34" charset="0"/>
              </a:rPr>
              <a:t>редактор</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Local Build Automation</a:t>
            </a:r>
          </a:p>
          <a:p>
            <a:pPr lvl="1"/>
            <a:r>
              <a:rPr lang="bg-BG" sz="1800" dirty="0">
                <a:latin typeface="Arial" panose="020B0604020202020204" pitchFamily="34" charset="0"/>
                <a:cs typeface="Arial" panose="020B0604020202020204" pitchFamily="34" charset="0"/>
              </a:rPr>
              <a:t>Дебъгер</a:t>
            </a:r>
            <a:endParaRPr lang="en-US" sz="18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00" y="3662519"/>
            <a:ext cx="8073458" cy="2538535"/>
          </a:xfrm>
          <a:prstGeom prst="rect">
            <a:avLst/>
          </a:prstGeom>
        </p:spPr>
      </p:pic>
    </p:spTree>
    <p:extLst>
      <p:ext uri="{BB962C8B-B14F-4D97-AF65-F5344CB8AC3E}">
        <p14:creationId xmlns:p14="http://schemas.microsoft.com/office/powerpoint/2010/main" val="246957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E979-99B3-8EF4-7601-66E02FCE4E5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ще научим?</a:t>
            </a:r>
          </a:p>
        </p:txBody>
      </p:sp>
      <p:sp>
        <p:nvSpPr>
          <p:cNvPr id="3" name="Content Placeholder 2">
            <a:extLst>
              <a:ext uri="{FF2B5EF4-FFF2-40B4-BE49-F238E27FC236}">
                <a16:creationId xmlns:a16="http://schemas.microsoft.com/office/drawing/2014/main" id="{E13721AB-2411-B8ED-5AF1-75FDF8C21EA1}"/>
              </a:ext>
            </a:extLst>
          </p:cNvPr>
          <p:cNvSpPr>
            <a:spLocks noGrp="1"/>
          </p:cNvSpPr>
          <p:nvPr>
            <p:ph idx="1"/>
          </p:nvPr>
        </p:nvSpPr>
        <p:spPr/>
        <p:txBody>
          <a:bodyPr>
            <a:normAutofit fontScale="92500" lnSpcReduction="20000"/>
          </a:bodyPr>
          <a:lstStyle/>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NET?</a:t>
            </a:r>
          </a:p>
          <a:p>
            <a:r>
              <a:rPr lang="bg-BG" dirty="0">
                <a:latin typeface="Arial" panose="020B0604020202020204" pitchFamily="34" charset="0"/>
                <a:cs typeface="Arial" panose="020B0604020202020204" pitchFamily="34" charset="0"/>
              </a:rPr>
              <a:t>Какво е програмна библиотека? </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CLR?</a:t>
            </a:r>
          </a:p>
          <a:p>
            <a:r>
              <a:rPr lang="bg-BG" dirty="0">
                <a:latin typeface="Arial" panose="020B0604020202020204" pitchFamily="34" charset="0"/>
                <a:cs typeface="Arial" panose="020B0604020202020204" pitchFamily="34" charset="0"/>
              </a:rPr>
              <a:t>Какво е компилатор?</a:t>
            </a:r>
          </a:p>
          <a:p>
            <a:r>
              <a:rPr lang="bg-BG" dirty="0">
                <a:latin typeface="Arial" panose="020B0604020202020204" pitchFamily="34" charset="0"/>
                <a:cs typeface="Arial" panose="020B0604020202020204" pitchFamily="34" charset="0"/>
              </a:rPr>
              <a:t>Какво можем да създаваме със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IDE? </a:t>
            </a: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Visual Studio?</a:t>
            </a:r>
          </a:p>
          <a:p>
            <a:r>
              <a:rPr lang="bg-BG" dirty="0">
                <a:latin typeface="Arial" panose="020B0604020202020204" pitchFamily="34" charset="0"/>
                <a:cs typeface="Arial" panose="020B0604020202020204" pitchFamily="34" charset="0"/>
              </a:rPr>
              <a:t>Как да пишем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код?</a:t>
            </a:r>
          </a:p>
          <a:p>
            <a:r>
              <a:rPr lang="bg-BG" dirty="0">
                <a:latin typeface="Arial" panose="020B0604020202020204" pitchFamily="34" charset="0"/>
                <a:cs typeface="Arial" panose="020B0604020202020204" pitchFamily="34" charset="0"/>
              </a:rPr>
              <a:t>Работа с </a:t>
            </a:r>
            <a:r>
              <a:rPr lang="en-US" dirty="0">
                <a:latin typeface="Arial" panose="020B0604020202020204" pitchFamily="34" charset="0"/>
                <a:cs typeface="Arial" panose="020B0604020202020204" pitchFamily="34" charset="0"/>
              </a:rPr>
              <a:t>if/else, </a:t>
            </a:r>
            <a:r>
              <a:rPr lang="bg-BG" dirty="0">
                <a:latin typeface="Arial" panose="020B0604020202020204" pitchFamily="34" charset="0"/>
                <a:cs typeface="Arial" panose="020B0604020202020204" pitchFamily="34" charset="0"/>
              </a:rPr>
              <a:t>цикли, променливи, константи, вход/изход от конзолата</a:t>
            </a:r>
          </a:p>
          <a:p>
            <a:r>
              <a:rPr lang="bg-BG" dirty="0">
                <a:latin typeface="Arial" panose="020B0604020202020204" pitchFamily="34" charset="0"/>
                <a:cs typeface="Arial" panose="020B0604020202020204" pitchFamily="34" charset="0"/>
              </a:rPr>
              <a:t>Какво е да </a:t>
            </a:r>
            <a:r>
              <a:rPr lang="bg-BG" dirty="0" err="1">
                <a:latin typeface="Arial" panose="020B0604020202020204" pitchFamily="34" charset="0"/>
                <a:cs typeface="Arial" panose="020B0604020202020204" pitchFamily="34" charset="0"/>
              </a:rPr>
              <a:t>дебъгваме</a:t>
            </a:r>
            <a:r>
              <a:rPr lang="bg-BG"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p>
          <a:p>
            <a:endParaRPr lang="bg-BG" dirty="0"/>
          </a:p>
          <a:p>
            <a:endParaRPr lang="bg-BG" dirty="0"/>
          </a:p>
        </p:txBody>
      </p:sp>
      <p:pic>
        <p:nvPicPr>
          <p:cNvPr id="5" name="Picture 4" descr="Icon">
            <a:extLst>
              <a:ext uri="{FF2B5EF4-FFF2-40B4-BE49-F238E27FC236}">
                <a16:creationId xmlns:a16="http://schemas.microsoft.com/office/drawing/2014/main" id="{7687FFB9-AC74-1BC2-1973-E61A61D1D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2005"/>
            <a:ext cx="5652347" cy="21196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4229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Visual Studio</a:t>
            </a:r>
            <a:r>
              <a:rPr lang="bg-BG" dirty="0">
                <a:latin typeface="Arial" panose="020B0604020202020204" pitchFamily="34" charset="0"/>
                <a:cs typeface="Arial" panose="020B0604020202020204" pitchFamily="34" charset="0"/>
              </a:rPr>
              <a:t> 2022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инсталация</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792" y="2407556"/>
            <a:ext cx="7051094" cy="3966241"/>
          </a:xfrm>
        </p:spPr>
      </p:pic>
    </p:spTree>
    <p:extLst>
      <p:ext uri="{BB962C8B-B14F-4D97-AF65-F5344CB8AC3E}">
        <p14:creationId xmlns:p14="http://schemas.microsoft.com/office/powerpoint/2010/main" val="114495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70CD-8D09-8F38-0D3F-70A589015531}"/>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Създаване на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проект</a:t>
            </a:r>
          </a:p>
        </p:txBody>
      </p:sp>
      <p:pic>
        <p:nvPicPr>
          <p:cNvPr id="9" name="Content Placeholder 8" descr="A picture containing text, clipart&#10;&#10;Description automatically generated">
            <a:extLst>
              <a:ext uri="{FF2B5EF4-FFF2-40B4-BE49-F238E27FC236}">
                <a16:creationId xmlns:a16="http://schemas.microsoft.com/office/drawing/2014/main" id="{1A581F32-410B-11DA-B639-F606E5DF2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090" y="2782454"/>
            <a:ext cx="9638813" cy="32546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57221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9" name="Picture 38" descr="Graphical user interface, application&#10;&#10;Description automatically generated">
            <a:extLst>
              <a:ext uri="{FF2B5EF4-FFF2-40B4-BE49-F238E27FC236}">
                <a16:creationId xmlns:a16="http://schemas.microsoft.com/office/drawing/2014/main" id="{BD9935BF-E18E-56D4-FCE1-97A2B5514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093" y="2819400"/>
            <a:ext cx="4962581" cy="3307080"/>
          </a:xfrm>
          <a:prstGeom prst="rect">
            <a:avLst/>
          </a:prstGeom>
        </p:spPr>
      </p:pic>
      <p:pic>
        <p:nvPicPr>
          <p:cNvPr id="41" name="Picture 40">
            <a:extLst>
              <a:ext uri="{FF2B5EF4-FFF2-40B4-BE49-F238E27FC236}">
                <a16:creationId xmlns:a16="http://schemas.microsoft.com/office/drawing/2014/main" id="{BD1B4039-AEF8-438F-17E6-C227E5DEDB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0326" y="2807581"/>
            <a:ext cx="4962581" cy="3318899"/>
          </a:xfrm>
          <a:prstGeom prst="rect">
            <a:avLst/>
          </a:prstGeom>
        </p:spPr>
      </p:pic>
      <p:sp>
        <p:nvSpPr>
          <p:cNvPr id="44" name="TextBox 43">
            <a:extLst>
              <a:ext uri="{FF2B5EF4-FFF2-40B4-BE49-F238E27FC236}">
                <a16:creationId xmlns:a16="http://schemas.microsoft.com/office/drawing/2014/main" id="{50218543-DD08-82C4-14C8-F19250957584}"/>
              </a:ext>
            </a:extLst>
          </p:cNvPr>
          <p:cNvSpPr txBox="1"/>
          <p:nvPr/>
        </p:nvSpPr>
        <p:spPr>
          <a:xfrm>
            <a:off x="819093" y="2352675"/>
            <a:ext cx="120015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a:t>
            </a:r>
            <a:endParaRPr lang="bg-BG"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12D1B92F-84C1-0BB0-BDE2-43DB6B06EE7D}"/>
              </a:ext>
            </a:extLst>
          </p:cNvPr>
          <p:cNvSpPr txBox="1"/>
          <p:nvPr/>
        </p:nvSpPr>
        <p:spPr>
          <a:xfrm>
            <a:off x="6486526" y="2432415"/>
            <a:ext cx="1933574" cy="369332"/>
          </a:xfrm>
          <a:prstGeom prst="rect">
            <a:avLst/>
          </a:prstGeom>
          <a:noFill/>
        </p:spPr>
        <p:txBody>
          <a:bodyPr wrap="square" rtlCol="0">
            <a:spAutoFit/>
          </a:bodyPr>
          <a:lstStyle/>
          <a:p>
            <a:r>
              <a:rPr lang="en-US" dirty="0"/>
              <a:t>2)</a:t>
            </a:r>
            <a:endParaRPr lang="bg-BG" dirty="0"/>
          </a:p>
        </p:txBody>
      </p:sp>
    </p:spTree>
    <p:extLst>
      <p:ext uri="{BB962C8B-B14F-4D97-AF65-F5344CB8AC3E}">
        <p14:creationId xmlns:p14="http://schemas.microsoft.com/office/powerpoint/2010/main" val="376652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EC5BCB45-C088-D019-11C2-63148BF06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4" y="2738525"/>
            <a:ext cx="4981575" cy="3314482"/>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9928189-6389-B1F1-D95A-8F7761AA8E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6028" y="2738525"/>
            <a:ext cx="4952088" cy="3314482"/>
          </a:xfrm>
          <a:prstGeom prst="rect">
            <a:avLst/>
          </a:prstGeom>
        </p:spPr>
      </p:pic>
      <p:sp>
        <p:nvSpPr>
          <p:cNvPr id="6" name="TextBox 5">
            <a:extLst>
              <a:ext uri="{FF2B5EF4-FFF2-40B4-BE49-F238E27FC236}">
                <a16:creationId xmlns:a16="http://schemas.microsoft.com/office/drawing/2014/main" id="{4C457C6E-D509-787D-866B-BF9DBAED4707}"/>
              </a:ext>
            </a:extLst>
          </p:cNvPr>
          <p:cNvSpPr txBox="1"/>
          <p:nvPr/>
        </p:nvSpPr>
        <p:spPr>
          <a:xfrm>
            <a:off x="828674" y="2209800"/>
            <a:ext cx="2019301" cy="369332"/>
          </a:xfrm>
          <a:prstGeom prst="rect">
            <a:avLst/>
          </a:prstGeom>
          <a:noFill/>
        </p:spPr>
        <p:txBody>
          <a:bodyPr wrap="square" rtlCol="0">
            <a:spAutoFit/>
          </a:bodyPr>
          <a:lstStyle/>
          <a:p>
            <a:r>
              <a:rPr lang="en-US" dirty="0"/>
              <a:t>3)</a:t>
            </a:r>
            <a:endParaRPr lang="bg-BG" dirty="0"/>
          </a:p>
        </p:txBody>
      </p:sp>
      <p:sp>
        <p:nvSpPr>
          <p:cNvPr id="7" name="TextBox 6">
            <a:extLst>
              <a:ext uri="{FF2B5EF4-FFF2-40B4-BE49-F238E27FC236}">
                <a16:creationId xmlns:a16="http://schemas.microsoft.com/office/drawing/2014/main" id="{5DA2C9C0-2EA5-08A1-FA4E-B2A40C12804F}"/>
              </a:ext>
            </a:extLst>
          </p:cNvPr>
          <p:cNvSpPr txBox="1"/>
          <p:nvPr/>
        </p:nvSpPr>
        <p:spPr>
          <a:xfrm>
            <a:off x="6438900" y="2409825"/>
            <a:ext cx="1581150" cy="369332"/>
          </a:xfrm>
          <a:prstGeom prst="rect">
            <a:avLst/>
          </a:prstGeom>
          <a:noFill/>
        </p:spPr>
        <p:txBody>
          <a:bodyPr wrap="square" rtlCol="0">
            <a:spAutoFit/>
          </a:bodyPr>
          <a:lstStyle/>
          <a:p>
            <a:r>
              <a:rPr lang="en-US" dirty="0"/>
              <a:t>4)</a:t>
            </a:r>
            <a:endParaRPr lang="bg-BG" dirty="0"/>
          </a:p>
        </p:txBody>
      </p:sp>
    </p:spTree>
    <p:extLst>
      <p:ext uri="{BB962C8B-B14F-4D97-AF65-F5344CB8AC3E}">
        <p14:creationId xmlns:p14="http://schemas.microsoft.com/office/powerpoint/2010/main" val="145716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Изглед от проекта</a:t>
            </a:r>
            <a:endParaRPr lang="en-US" dirty="0">
              <a:solidFill>
                <a:schemeClr val="bg1"/>
              </a:solidFill>
              <a:latin typeface="Arial" panose="020B0604020202020204" pitchFamily="34" charset="0"/>
              <a:cs typeface="Arial" panose="020B060402020202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6F04B78D-7116-F593-2B55-0451537C7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715" y="2466975"/>
            <a:ext cx="7151792" cy="4120669"/>
          </a:xfrm>
          <a:prstGeom prst="rect">
            <a:avLst/>
          </a:prstGeom>
        </p:spPr>
      </p:pic>
    </p:spTree>
    <p:extLst>
      <p:ext uri="{BB962C8B-B14F-4D97-AF65-F5344CB8AC3E}">
        <p14:creationId xmlns:p14="http://schemas.microsoft.com/office/powerpoint/2010/main" val="39081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E0AE81-D042-3D82-A73F-2395EE3AF4A0}"/>
              </a:ext>
            </a:extLst>
          </p:cNvPr>
          <p:cNvSpPr txBox="1"/>
          <p:nvPr/>
        </p:nvSpPr>
        <p:spPr>
          <a:xfrm>
            <a:off x="1045217" y="797510"/>
            <a:ext cx="10412084" cy="5262979"/>
          </a:xfrm>
          <a:prstGeom prst="rect">
            <a:avLst/>
          </a:prstGeom>
          <a:noFill/>
        </p:spPr>
        <p:txBody>
          <a:bodyPr wrap="square" rtlCol="0">
            <a:spAutoFit/>
          </a:bodyPr>
          <a:lstStyle/>
          <a:p>
            <a:r>
              <a:rPr lang="en-US" sz="2800" dirty="0">
                <a:solidFill>
                  <a:srgbClr val="0000FF"/>
                </a:solidFill>
                <a:latin typeface="Cascadia Mono" panose="020B0609020000020004" pitchFamily="49" charset="0"/>
              </a:rPr>
              <a:t>using</a:t>
            </a:r>
            <a:r>
              <a:rPr lang="en-US" sz="2800" dirty="0">
                <a:solidFill>
                  <a:srgbClr val="000000"/>
                </a:solidFill>
                <a:latin typeface="Cascadia Mono" panose="020B0609020000020004" pitchFamily="49" charset="0"/>
              </a:rPr>
              <a:t> System;</a:t>
            </a:r>
          </a:p>
          <a:p>
            <a:endParaRPr lang="bg-BG" sz="2800" dirty="0">
              <a:solidFill>
                <a:srgbClr val="000000"/>
              </a:solidFill>
              <a:latin typeface="Cascadia Mono" panose="020B0609020000020004" pitchFamily="49" charset="0"/>
            </a:endParaRPr>
          </a:p>
          <a:p>
            <a:r>
              <a:rPr lang="en-US" sz="2800" dirty="0">
                <a:solidFill>
                  <a:srgbClr val="0000FF"/>
                </a:solidFill>
                <a:latin typeface="Cascadia Mono" panose="020B0609020000020004" pitchFamily="49" charset="0"/>
              </a:rPr>
              <a:t>namespace</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MyApplication</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class</a:t>
            </a:r>
            <a:r>
              <a:rPr lang="en-US" sz="2800" dirty="0">
                <a:solidFill>
                  <a:srgbClr val="000000"/>
                </a:solidFill>
                <a:latin typeface="Cascadia Mono" panose="020B0609020000020004" pitchFamily="49" charset="0"/>
              </a:rPr>
              <a:t> </a:t>
            </a:r>
            <a:r>
              <a:rPr lang="en-US" sz="2800" dirty="0">
                <a:solidFill>
                  <a:srgbClr val="2B91AF"/>
                </a:solidFill>
                <a:latin typeface="Cascadia Mono" panose="020B0609020000020004" pitchFamily="49" charset="0"/>
              </a:rPr>
              <a:t>Program</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static</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void</a:t>
            </a:r>
            <a:r>
              <a:rPr lang="en-US" sz="2800" dirty="0">
                <a:solidFill>
                  <a:srgbClr val="000000"/>
                </a:solidFill>
                <a:latin typeface="Cascadia Mono" panose="020B0609020000020004" pitchFamily="49" charset="0"/>
              </a:rPr>
              <a:t> Main(</a:t>
            </a:r>
            <a:r>
              <a:rPr lang="en-US" sz="2800" dirty="0">
                <a:solidFill>
                  <a:srgbClr val="0000FF"/>
                </a:solidFill>
                <a:latin typeface="Cascadia Mono" panose="020B0609020000020004" pitchFamily="49" charset="0"/>
              </a:rPr>
              <a:t>string</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args</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Console.WriteLine</a:t>
            </a:r>
            <a:r>
              <a:rPr lang="en-US" sz="2800" dirty="0">
                <a:solidFill>
                  <a:srgbClr val="000000"/>
                </a:solidFill>
                <a:latin typeface="Cascadia Mono" panose="020B0609020000020004" pitchFamily="49" charset="0"/>
              </a:rPr>
              <a:t>(</a:t>
            </a:r>
            <a:r>
              <a:rPr lang="en-US" sz="2800" dirty="0">
                <a:solidFill>
                  <a:srgbClr val="A31515"/>
                </a:solidFill>
                <a:latin typeface="Cascadia Mono" panose="020B0609020000020004" pitchFamily="49" charset="0"/>
              </a:rPr>
              <a:t>"Hello World!"</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a:t>
            </a:r>
            <a:endParaRPr lang="bg-BG" sz="2800" dirty="0"/>
          </a:p>
        </p:txBody>
      </p:sp>
    </p:spTree>
    <p:extLst>
      <p:ext uri="{BB962C8B-B14F-4D97-AF65-F5344CB8AC3E}">
        <p14:creationId xmlns:p14="http://schemas.microsoft.com/office/powerpoint/2010/main" val="179178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1A5D-8AF0-1441-F123-8D93B073D8B7}"/>
              </a:ext>
            </a:extLst>
          </p:cNvPr>
          <p:cNvSpPr>
            <a:spLocks noGrp="1"/>
          </p:cNvSpPr>
          <p:nvPr>
            <p:ph type="title"/>
          </p:nvPr>
        </p:nvSpPr>
        <p:spPr>
          <a:xfrm>
            <a:off x="1154953" y="833120"/>
            <a:ext cx="2793158" cy="1125747"/>
          </a:xfrm>
        </p:spPr>
        <p:txBody>
          <a:bodyPr/>
          <a:lstStyle/>
          <a:p>
            <a:r>
              <a:rPr lang="bg-BG" sz="3200" dirty="0">
                <a:latin typeface="Arial" panose="020B0604020202020204" pitchFamily="34" charset="0"/>
                <a:cs typeface="Arial" panose="020B0604020202020204" pitchFamily="34" charset="0"/>
              </a:rPr>
              <a:t>Къде пишем нашият код?</a:t>
            </a:r>
          </a:p>
        </p:txBody>
      </p:sp>
      <p:pic>
        <p:nvPicPr>
          <p:cNvPr id="6" name="Content Placeholder 5" descr="Text&#10;&#10;Description automatically generated with low confidence">
            <a:extLst>
              <a:ext uri="{FF2B5EF4-FFF2-40B4-BE49-F238E27FC236}">
                <a16:creationId xmlns:a16="http://schemas.microsoft.com/office/drawing/2014/main" id="{EBE6B376-A776-D2E0-C8D2-131E7F9C8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0829" y="2640329"/>
            <a:ext cx="6561296" cy="1884045"/>
          </a:xfrm>
        </p:spPr>
      </p:pic>
      <p:sp>
        <p:nvSpPr>
          <p:cNvPr id="4" name="Text Placeholder 3">
            <a:extLst>
              <a:ext uri="{FF2B5EF4-FFF2-40B4-BE49-F238E27FC236}">
                <a16:creationId xmlns:a16="http://schemas.microsoft.com/office/drawing/2014/main" id="{8E77E77C-D300-C491-7806-ABDAD80FB3EE}"/>
              </a:ext>
            </a:extLst>
          </p:cNvPr>
          <p:cNvSpPr>
            <a:spLocks noGrp="1"/>
          </p:cNvSpPr>
          <p:nvPr>
            <p:ph type="body" sz="half" idx="2"/>
          </p:nvPr>
        </p:nvSpPr>
        <p:spPr>
          <a:xfrm>
            <a:off x="991052" y="2078966"/>
            <a:ext cx="3580948" cy="3945913"/>
          </a:xfrm>
        </p:spPr>
        <p:txBody>
          <a:bodyPr>
            <a:noAutofit/>
          </a:bodyPr>
          <a:lstStyle/>
          <a:p>
            <a:r>
              <a:rPr lang="bg-BG" sz="2400" dirty="0">
                <a:solidFill>
                  <a:schemeClr val="bg1"/>
                </a:solidFill>
                <a:latin typeface="Arial" panose="020B0604020202020204" pitchFamily="34" charset="0"/>
                <a:cs typeface="Arial" panose="020B0604020202020204" pitchFamily="34" charset="0"/>
              </a:rPr>
              <a:t>Кодът, който ние ще пишем трябва да бъде между 2-те къдрави скоби </a:t>
            </a:r>
            <a:r>
              <a:rPr lang="en-US" sz="2400" dirty="0">
                <a:solidFill>
                  <a:schemeClr val="bg1"/>
                </a:solidFill>
                <a:latin typeface="Arial" panose="020B0604020202020204" pitchFamily="34" charset="0"/>
                <a:cs typeface="Arial" panose="020B0604020202020204" pitchFamily="34" charset="0"/>
              </a:rPr>
              <a:t>{}.</a:t>
            </a:r>
          </a:p>
          <a:p>
            <a:r>
              <a:rPr lang="bg-BG" sz="2400" dirty="0">
                <a:solidFill>
                  <a:schemeClr val="bg1"/>
                </a:solidFill>
                <a:latin typeface="Arial" panose="020B0604020202020204" pitchFamily="34" charset="0"/>
                <a:cs typeface="Arial" panose="020B0604020202020204" pitchFamily="34" charset="0"/>
              </a:rPr>
              <a:t>По време на този мини курс кодът, който ще пишем ще се намира единствено и само там.</a:t>
            </a:r>
          </a:p>
        </p:txBody>
      </p:sp>
    </p:spTree>
    <p:extLst>
      <p:ext uri="{BB962C8B-B14F-4D97-AF65-F5344CB8AC3E}">
        <p14:creationId xmlns:p14="http://schemas.microsoft.com/office/powerpoint/2010/main" val="2413825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Архитектура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на</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NET </a:t>
            </a:r>
            <a:r>
              <a:rPr lang="bg-BG" dirty="0">
                <a:solidFill>
                  <a:srgbClr val="FFFF00"/>
                </a:solidFill>
                <a:latin typeface="Arial" panose="020B0604020202020204" pitchFamily="34" charset="0"/>
                <a:cs typeface="Arial" panose="020B0604020202020204" pitchFamily="34" charset="0"/>
              </a:rPr>
              <a:t>приложенията</a:t>
            </a:r>
            <a:endParaRPr lang="en-US" dirty="0">
              <a:solidFill>
                <a:srgbClr val="FFFF00"/>
              </a:solidFill>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842" y="2622161"/>
            <a:ext cx="5187950" cy="341630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10" y="2622161"/>
            <a:ext cx="5032933" cy="3484882"/>
          </a:xfrm>
          <a:prstGeom prst="rect">
            <a:avLst/>
          </a:prstGeom>
        </p:spPr>
      </p:pic>
    </p:spTree>
    <p:extLst>
      <p:ext uri="{BB962C8B-B14F-4D97-AF65-F5344CB8AC3E}">
        <p14:creationId xmlns:p14="http://schemas.microsoft.com/office/powerpoint/2010/main" val="149726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1"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08C716C-8EFF-E526-921A-EDE16B99407A}"/>
              </a:ext>
            </a:extLst>
          </p:cNvPr>
          <p:cNvSpPr>
            <a:spLocks noGrp="1"/>
          </p:cNvSpPr>
          <p:nvPr>
            <p:ph type="title"/>
          </p:nvPr>
        </p:nvSpPr>
        <p:spPr>
          <a:xfrm>
            <a:off x="1154955" y="973668"/>
            <a:ext cx="2942210" cy="1020232"/>
          </a:xfrm>
        </p:spPr>
        <p:txBody>
          <a:bodyPr>
            <a:normAutofit/>
          </a:bodyPr>
          <a:lstStyle/>
          <a:p>
            <a:r>
              <a:rPr lang="bg-BG" sz="3300" dirty="0">
                <a:solidFill>
                  <a:srgbClr val="EBEBEB"/>
                </a:solidFill>
                <a:latin typeface="Arial" panose="020B0604020202020204" pitchFamily="34" charset="0"/>
                <a:cs typeface="Arial" panose="020B0604020202020204" pitchFamily="34" charset="0"/>
              </a:rPr>
              <a:t>Какво е </a:t>
            </a:r>
            <a:r>
              <a:rPr lang="bg-BG" sz="3300" dirty="0">
                <a:solidFill>
                  <a:srgbClr val="FFFF00"/>
                </a:solidFill>
                <a:latin typeface="Arial" panose="020B0604020202020204" pitchFamily="34" charset="0"/>
                <a:cs typeface="Arial" panose="020B0604020202020204" pitchFamily="34" charset="0"/>
              </a:rPr>
              <a:t>клас</a:t>
            </a:r>
            <a:r>
              <a:rPr lang="bg-BG" sz="3300" dirty="0">
                <a:solidFill>
                  <a:srgbClr val="EBEBEB"/>
                </a:solidFill>
                <a:latin typeface="Arial" panose="020B0604020202020204" pitchFamily="34" charset="0"/>
                <a:cs typeface="Arial" panose="020B0604020202020204" pitchFamily="34" charset="0"/>
              </a:rPr>
              <a:t>?</a:t>
            </a:r>
          </a:p>
        </p:txBody>
      </p:sp>
      <p:pic>
        <p:nvPicPr>
          <p:cNvPr id="5" name="Content Placeholder 4" descr="Graphical user interface, text, application">
            <a:extLst>
              <a:ext uri="{FF2B5EF4-FFF2-40B4-BE49-F238E27FC236}">
                <a16:creationId xmlns:a16="http://schemas.microsoft.com/office/drawing/2014/main" id="{F16F7BC4-6DC9-6488-77C4-72818322F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104080"/>
            <a:ext cx="6391533" cy="4649840"/>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47F9C8C-DFAA-7D1F-B143-1FCE3E224A38}"/>
              </a:ext>
            </a:extLst>
          </p:cNvPr>
          <p:cNvSpPr>
            <a:spLocks noGrp="1"/>
          </p:cNvSpPr>
          <p:nvPr>
            <p:ph idx="1"/>
          </p:nvPr>
        </p:nvSpPr>
        <p:spPr>
          <a:xfrm>
            <a:off x="1154954" y="2120900"/>
            <a:ext cx="3422331" cy="3898900"/>
          </a:xfrm>
        </p:spPr>
        <p:txBody>
          <a:bodyPr>
            <a:normAutofit lnSpcReduction="10000"/>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Класът е шаблон за създаване на обекти, т.е. инстанции на класа.</a:t>
            </a:r>
          </a:p>
          <a:p>
            <a:pPr>
              <a:buClr>
                <a:schemeClr val="tx1"/>
              </a:buClr>
            </a:pPr>
            <a:r>
              <a:rPr lang="bg-BG" sz="2400" dirty="0">
                <a:solidFill>
                  <a:srgbClr val="FFFFFF"/>
                </a:solidFill>
                <a:latin typeface="Arial" panose="020B0604020202020204" pitchFamily="34" charset="0"/>
                <a:cs typeface="Arial" panose="020B0604020202020204" pitchFamily="34" charset="0"/>
              </a:rPr>
              <a:t>Класа съдържа данни и методи</a:t>
            </a:r>
            <a:endParaRPr lang="en-US" sz="2400" dirty="0">
              <a:solidFill>
                <a:srgbClr val="FFFFFF"/>
              </a:solidFill>
              <a:latin typeface="Arial" panose="020B0604020202020204" pitchFamily="34" charset="0"/>
              <a:cs typeface="Arial" panose="020B0604020202020204" pitchFamily="34" charset="0"/>
            </a:endParaRPr>
          </a:p>
          <a:p>
            <a:pPr>
              <a:buClr>
                <a:schemeClr val="tx1"/>
              </a:buClr>
            </a:pPr>
            <a:r>
              <a:rPr lang="bg-BG" sz="2400" dirty="0">
                <a:solidFill>
                  <a:srgbClr val="FFFFFF"/>
                </a:solidFill>
                <a:latin typeface="Arial" panose="020B0604020202020204" pitchFamily="34" charset="0"/>
                <a:cs typeface="Arial" panose="020B0604020202020204" pitchFamily="34" charset="0"/>
              </a:rPr>
              <a:t>Фундаментална част от програмирането със </a:t>
            </a:r>
            <a:r>
              <a:rPr lang="en-US" sz="2400" dirty="0">
                <a:solidFill>
                  <a:srgbClr val="FFFFFF"/>
                </a:solidFill>
                <a:latin typeface="Arial" panose="020B0604020202020204" pitchFamily="34" charset="0"/>
                <a:cs typeface="Arial" panose="020B0604020202020204" pitchFamily="34" charset="0"/>
              </a:rPr>
              <a:t>C#.</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249538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4503-4B81-0AD8-8C87-66D3884B888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променлива</a:t>
            </a:r>
            <a:r>
              <a:rPr lang="bg-BG" dirty="0">
                <a:latin typeface="Arial" panose="020B0604020202020204" pitchFamily="34" charset="0"/>
                <a:cs typeface="Arial" panose="020B0604020202020204" pitchFamily="34" charset="0"/>
              </a:rPr>
              <a:t>?</a:t>
            </a:r>
          </a:p>
        </p:txBody>
      </p:sp>
      <p:pic>
        <p:nvPicPr>
          <p:cNvPr id="5" name="Content Placeholder 4" descr="A picture containing icon&#10;&#10;Description automatically generated">
            <a:extLst>
              <a:ext uri="{FF2B5EF4-FFF2-40B4-BE49-F238E27FC236}">
                <a16:creationId xmlns:a16="http://schemas.microsoft.com/office/drawing/2014/main" id="{7A82A8C6-2696-42D0-052F-DA5302EEF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137" y="3618972"/>
            <a:ext cx="8824913" cy="2748330"/>
          </a:xfrm>
        </p:spPr>
      </p:pic>
      <p:sp>
        <p:nvSpPr>
          <p:cNvPr id="6" name="TextBox 5">
            <a:extLst>
              <a:ext uri="{FF2B5EF4-FFF2-40B4-BE49-F238E27FC236}">
                <a16:creationId xmlns:a16="http://schemas.microsoft.com/office/drawing/2014/main" id="{1C903AA1-E61A-5972-E83E-D4AA5BFCB6D0}"/>
              </a:ext>
            </a:extLst>
          </p:cNvPr>
          <p:cNvSpPr txBox="1"/>
          <p:nvPr/>
        </p:nvSpPr>
        <p:spPr>
          <a:xfrm>
            <a:off x="2572109" y="2381389"/>
            <a:ext cx="8065699" cy="1107996"/>
          </a:xfrm>
          <a:prstGeom prst="rect">
            <a:avLst/>
          </a:prstGeom>
          <a:noFill/>
        </p:spPr>
        <p:txBody>
          <a:bodyPr wrap="square" rtlCol="0">
            <a:spAutoFit/>
          </a:bodyPr>
          <a:lstStyle/>
          <a:p>
            <a:r>
              <a:rPr lang="bg-BG" sz="2400" dirty="0">
                <a:latin typeface="Arial" panose="020B0604020202020204" pitchFamily="34" charset="0"/>
                <a:cs typeface="Arial" panose="020B0604020202020204" pitchFamily="34" charset="0"/>
              </a:rPr>
              <a:t>Променливите са наименувани контейнери за съхранение на различни типове данни</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71128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9"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p:cNvSpPr>
            <a:spLocks noGrp="1"/>
          </p:cNvSpPr>
          <p:nvPr>
            <p:ph type="title"/>
          </p:nvPr>
        </p:nvSpPr>
        <p:spPr>
          <a:xfrm>
            <a:off x="639098" y="629265"/>
            <a:ext cx="6072776" cy="1622322"/>
          </a:xfrm>
        </p:spPr>
        <p:txBody>
          <a:bodyPr>
            <a:normAutofit/>
          </a:bodyPr>
          <a:lstStyle/>
          <a:p>
            <a:r>
              <a:rPr lang="bg-BG" dirty="0">
                <a:solidFill>
                  <a:srgbClr val="FFFFFF"/>
                </a:solidFill>
                <a:latin typeface="Arial" panose="020B0604020202020204" pitchFamily="34" charset="0"/>
                <a:cs typeface="Arial" panose="020B0604020202020204" pitchFamily="34" charset="0"/>
              </a:rPr>
              <a:t>Какво означава </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да програмираме</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a:t>
            </a:r>
            <a:endParaRPr lang="en-US" dirty="0">
              <a:solidFill>
                <a:srgbClr val="FFFFFF"/>
              </a:solidFill>
              <a:latin typeface="Arial" panose="020B0604020202020204" pitchFamily="34" charset="0"/>
              <a:cs typeface="Arial" panose="020B0604020202020204" pitchFamily="34" charset="0"/>
            </a:endParaRPr>
          </a:p>
        </p:txBody>
      </p:sp>
      <p:pic>
        <p:nvPicPr>
          <p:cNvPr id="5" name="Picture 4" descr="A person using a computer&#10;&#10;Description automatically generated with medium confidence">
            <a:extLst>
              <a:ext uri="{FF2B5EF4-FFF2-40B4-BE49-F238E27FC236}">
                <a16:creationId xmlns:a16="http://schemas.microsoft.com/office/drawing/2014/main" id="{6997E060-407A-19EB-8EA0-AB3AA7C3FF4F}"/>
              </a:ext>
            </a:extLst>
          </p:cNvPr>
          <p:cNvPicPr>
            <a:picLocks noChangeAspect="1"/>
          </p:cNvPicPr>
          <p:nvPr/>
        </p:nvPicPr>
        <p:blipFill rotWithShape="1">
          <a:blip r:embed="rId2">
            <a:extLst>
              <a:ext uri="{28A0092B-C50C-407E-A947-70E740481C1C}">
                <a14:useLocalDpi xmlns:a14="http://schemas.microsoft.com/office/drawing/2010/main" val="0"/>
              </a:ext>
            </a:extLst>
          </a:blip>
          <a:srcRect l="10248" r="47958"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33" name="Rectangle 32">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133600"/>
            <a:ext cx="6072776" cy="4096875"/>
          </a:xfrm>
        </p:spPr>
        <p:txBody>
          <a:bodyPr anchor="ctr">
            <a:normAutofit/>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Програмирането е процес, при който задаваме някакви команди на компютъра.</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пишат на някакъв програмен език</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подреждат една след друга </a:t>
            </a:r>
          </a:p>
          <a:p>
            <a:pPr>
              <a:buClr>
                <a:schemeClr val="tx1"/>
              </a:buClr>
            </a:pPr>
            <a:r>
              <a:rPr lang="bg-BG" sz="2400" dirty="0">
                <a:solidFill>
                  <a:srgbClr val="FFFFFF"/>
                </a:solidFill>
                <a:latin typeface="Arial" panose="020B0604020202020204" pitchFamily="34" charset="0"/>
                <a:cs typeface="Arial" panose="020B0604020202020204" pitchFamily="34" charset="0"/>
              </a:rPr>
              <a:t>В поредица, командите образуват компютърна програма </a:t>
            </a:r>
            <a:endParaRPr lang="en-US" sz="24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8912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променливи</a:t>
            </a:r>
            <a:r>
              <a:rPr lang="en-US" dirty="0">
                <a:solidFill>
                  <a:srgbClr val="FFFF00"/>
                </a:solidFill>
                <a:latin typeface="Arial" panose="020B0604020202020204" pitchFamily="34" charset="0"/>
                <a:cs typeface="Arial" panose="020B0604020202020204" pitchFamily="34" charset="0"/>
              </a:rPr>
              <a:t> (variables)</a:t>
            </a:r>
          </a:p>
        </p:txBody>
      </p:sp>
      <p:sp>
        <p:nvSpPr>
          <p:cNvPr id="3" name="Content Placeholder 2"/>
          <p:cNvSpPr>
            <a:spLocks noGrp="1"/>
          </p:cNvSpPr>
          <p:nvPr>
            <p:ph idx="1"/>
          </p:nvPr>
        </p:nvSpPr>
        <p:spPr>
          <a:xfrm>
            <a:off x="763069" y="2855427"/>
            <a:ext cx="6893274" cy="3651648"/>
          </a:xfrm>
        </p:spPr>
        <p:txBody>
          <a:bodyPr>
            <a:normAutofit/>
          </a:bodyPr>
          <a:lstStyle/>
          <a:p>
            <a:r>
              <a:rPr lang="bg-BG" sz="2000" dirty="0">
                <a:latin typeface="Arial" panose="020B0604020202020204" pitchFamily="34" charset="0"/>
                <a:cs typeface="Arial" panose="020B0604020202020204" pitchFamily="34" charset="0"/>
              </a:rPr>
              <a:t>В</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има различни типове променливи</a:t>
            </a:r>
          </a:p>
          <a:p>
            <a:r>
              <a:rPr lang="bg-BG" sz="2000" dirty="0">
                <a:latin typeface="Arial" panose="020B0604020202020204" pitchFamily="34" charset="0"/>
                <a:cs typeface="Arial" panose="020B0604020202020204" pitchFamily="34" charset="0"/>
              </a:rPr>
              <a:t>Примери за променливи (</a:t>
            </a:r>
            <a:r>
              <a:rPr lang="en-US" sz="2000" dirty="0">
                <a:latin typeface="Arial" panose="020B0604020202020204" pitchFamily="34" charset="0"/>
                <a:cs typeface="Arial" panose="020B0604020202020204" pitchFamily="34" charset="0"/>
              </a:rPr>
              <a:t>variables</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a:t>
            </a: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err="1">
                <a:solidFill>
                  <a:schemeClr val="accent5">
                    <a:lumMod val="50000"/>
                  </a:schemeClr>
                </a:solidFill>
                <a:latin typeface="Arial" panose="020B0604020202020204" pitchFamily="34" charset="0"/>
                <a:cs typeface="Arial" panose="020B0604020202020204" pitchFamily="34" charset="0"/>
              </a:rPr>
              <a:t>firstName</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Velizar</a:t>
            </a:r>
            <a:r>
              <a:rPr lang="en-US" sz="1800" dirty="0">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 </a:t>
            </a:r>
            <a:r>
              <a:rPr lang="bg-BG" sz="1800" dirty="0">
                <a:solidFill>
                  <a:schemeClr val="tx1"/>
                </a:solidFill>
                <a:latin typeface="Arial" panose="020B0604020202020204" pitchFamily="34" charset="0"/>
                <a:cs typeface="Arial" panose="020B0604020202020204" pitchFamily="34" charset="0"/>
              </a:rPr>
              <a:t>име на променлива</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12Test</a:t>
            </a:r>
            <a:r>
              <a:rPr lang="en-US" sz="1800" dirty="0">
                <a:latin typeface="Arial" panose="020B0604020202020204" pitchFamily="34" charset="0"/>
                <a:cs typeface="Arial" panose="020B0604020202020204" pitchFamily="34" charset="0"/>
              </a:rPr>
              <a:t> = “test”;  </a:t>
            </a:r>
            <a:r>
              <a:rPr lang="en-US" dirty="0"/>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стартира с число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my Number</a:t>
            </a:r>
            <a:r>
              <a:rPr lang="en-US" sz="1800" dirty="0">
                <a:latin typeface="Arial" panose="020B0604020202020204" pitchFamily="34" charset="0"/>
                <a:cs typeface="Arial" panose="020B0604020202020204" pitchFamily="34" charset="0"/>
              </a:rPr>
              <a:t> = 2; </a:t>
            </a:r>
            <a:r>
              <a:rPr lang="en-US" sz="1800" dirty="0">
                <a:solidFill>
                  <a:schemeClr val="tx1"/>
                </a:solidFill>
                <a:latin typeface="Arial" panose="020B0604020202020204" pitchFamily="34" charset="0"/>
                <a:cs typeface="Arial" panose="020B0604020202020204" pitchFamily="34" charset="0"/>
              </a:rPr>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съдържа празно място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C000"/>
                </a:solidFill>
                <a:latin typeface="Arial" panose="020B0604020202020204" pitchFamily="34" charset="0"/>
                <a:cs typeface="Arial" panose="020B0604020202020204" pitchFamily="34" charset="0"/>
              </a:rPr>
              <a:t>ln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Gerasimov</a:t>
            </a:r>
            <a:r>
              <a:rPr lang="en-US" sz="1800" dirty="0">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но</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FF0000"/>
                </a:solidFill>
                <a:latin typeface="Arial" panose="020B0604020202020204" pitchFamily="34" charset="0"/>
                <a:cs typeface="Arial" panose="020B0604020202020204" pitchFamily="34" charset="0"/>
              </a:rPr>
              <a:t>Не</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препоръчително</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Вместо това трябва да бъде </a:t>
            </a:r>
            <a:r>
              <a:rPr lang="en-US" sz="1800" dirty="0" err="1">
                <a:solidFill>
                  <a:schemeClr val="accent5">
                    <a:lumMod val="50000"/>
                  </a:schemeClr>
                </a:solidFill>
                <a:latin typeface="Arial" panose="020B0604020202020204" pitchFamily="34" charset="0"/>
                <a:cs typeface="Arial" panose="020B0604020202020204" pitchFamily="34" charset="0"/>
              </a:rPr>
              <a:t>lastName</a:t>
            </a:r>
            <a:r>
              <a:rPr lang="bg-BG" sz="1800" dirty="0">
                <a:solidFill>
                  <a:schemeClr val="tx1"/>
                </a:solidFill>
                <a:latin typeface="Arial" panose="020B0604020202020204" pitchFamily="34" charset="0"/>
                <a:cs typeface="Arial" panose="020B0604020202020204" pitchFamily="34" charset="0"/>
              </a:rPr>
              <a:t>, защото е смислено</a:t>
            </a:r>
            <a:r>
              <a:rPr lang="en-US" sz="1800" dirty="0">
                <a:latin typeface="Arial" panose="020B0604020202020204" pitchFamily="34" charset="0"/>
                <a:cs typeface="Arial" panose="020B0604020202020204" pitchFamily="34" charset="0"/>
              </a:rPr>
              <a:t>.</a:t>
            </a:r>
          </a:p>
          <a:p>
            <a:pPr marL="457200" lvl="1"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343" y="2855427"/>
            <a:ext cx="3671020" cy="3651648"/>
          </a:xfrm>
          <a:prstGeom prst="rect">
            <a:avLst/>
          </a:prstGeom>
        </p:spPr>
      </p:pic>
    </p:spTree>
    <p:extLst>
      <p:ext uri="{BB962C8B-B14F-4D97-AF65-F5344CB8AC3E}">
        <p14:creationId xmlns:p14="http://schemas.microsoft.com/office/powerpoint/2010/main" val="64418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54B-52CF-2BAF-A01A-098463F02D1C}"/>
              </a:ext>
            </a:extLst>
          </p:cNvPr>
          <p:cNvSpPr>
            <a:spLocks noGrp="1"/>
          </p:cNvSpPr>
          <p:nvPr>
            <p:ph type="title"/>
          </p:nvPr>
        </p:nvSpPr>
        <p:spPr>
          <a:xfrm>
            <a:off x="1154954" y="973668"/>
            <a:ext cx="8761413" cy="706964"/>
          </a:xfrm>
        </p:spPr>
        <p:txBody>
          <a:bodyPr>
            <a:normAutofit/>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константа</a:t>
            </a:r>
            <a:r>
              <a:rPr lang="bg-BG" dirty="0">
                <a:latin typeface="Arial" panose="020B0604020202020204" pitchFamily="34" charset="0"/>
                <a:cs typeface="Arial" panose="020B0604020202020204" pitchFamily="34" charset="0"/>
              </a:rPr>
              <a:t>?</a:t>
            </a:r>
          </a:p>
        </p:txBody>
      </p:sp>
      <p:pic>
        <p:nvPicPr>
          <p:cNvPr id="5" name="Picture 4" descr="A picture containing suitcase, luggage, wooden, stacked">
            <a:extLst>
              <a:ext uri="{FF2B5EF4-FFF2-40B4-BE49-F238E27FC236}">
                <a16:creationId xmlns:a16="http://schemas.microsoft.com/office/drawing/2014/main" id="{2760A780-50D4-43F6-5CD7-783609191A7F}"/>
              </a:ext>
            </a:extLst>
          </p:cNvPr>
          <p:cNvPicPr>
            <a:picLocks noChangeAspect="1"/>
          </p:cNvPicPr>
          <p:nvPr/>
        </p:nvPicPr>
        <p:blipFill rotWithShape="1">
          <a:blip r:embed="rId2">
            <a:extLst>
              <a:ext uri="{28A0092B-C50C-407E-A947-70E740481C1C}">
                <a14:useLocalDpi xmlns:a14="http://schemas.microsoft.com/office/drawing/2010/main" val="0"/>
              </a:ext>
            </a:extLst>
          </a:blip>
          <a:srcRect t="1702" r="4" b="4182"/>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5B9E825B-859B-FD2B-5456-C9568474E574}"/>
              </a:ext>
            </a:extLst>
          </p:cNvPr>
          <p:cNvSpPr>
            <a:spLocks noGrp="1"/>
          </p:cNvSpPr>
          <p:nvPr>
            <p:ph idx="1"/>
          </p:nvPr>
        </p:nvSpPr>
        <p:spPr>
          <a:xfrm>
            <a:off x="5951457" y="2775951"/>
            <a:ext cx="5719433" cy="3939481"/>
          </a:xfrm>
        </p:spPr>
        <p:txBody>
          <a:bodyPr anchor="ctr">
            <a:normAutofit/>
          </a:bodyPr>
          <a:lstStyle/>
          <a:p>
            <a:r>
              <a:rPr lang="bg-BG" sz="2800" dirty="0">
                <a:latin typeface="Arial" panose="020B0604020202020204" pitchFamily="34" charset="0"/>
                <a:cs typeface="Arial" panose="020B0604020202020204" pitchFamily="34" charset="0"/>
              </a:rPr>
              <a:t>Константите са наименувани контейнери за съхранение на различни типове данни, които НЕ могат да бъдат променяни по време на изпълнение на програмата или докато пишем нашият код, след като веднъж са дефинирани.</a:t>
            </a:r>
            <a:endParaRPr lang="en-US" sz="2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34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константи</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4537" y="3624807"/>
            <a:ext cx="4088850" cy="1074846"/>
          </a:xfrm>
        </p:spPr>
      </p:pic>
      <p:sp>
        <p:nvSpPr>
          <p:cNvPr id="5" name="TextBox 4"/>
          <p:cNvSpPr txBox="1"/>
          <p:nvPr/>
        </p:nvSpPr>
        <p:spPr>
          <a:xfrm>
            <a:off x="886408" y="2565918"/>
            <a:ext cx="5840963" cy="3693319"/>
          </a:xfrm>
          <a:prstGeom prst="rect">
            <a:avLst/>
          </a:prstGeom>
          <a:noFill/>
        </p:spPr>
        <p:txBody>
          <a:bodyPr wrap="square" rtlCol="0">
            <a:spAutoFit/>
          </a:bodyPr>
          <a:lstStyle/>
          <a:p>
            <a:r>
              <a:rPr lang="bg-BG" dirty="0"/>
              <a:t>Нейминг конвенции за </a:t>
            </a:r>
            <a:r>
              <a:rPr lang="bg-BG" dirty="0">
                <a:solidFill>
                  <a:srgbClr val="0070C0"/>
                </a:solidFill>
              </a:rPr>
              <a:t>променливи</a:t>
            </a:r>
            <a:r>
              <a:rPr lang="en-US" dirty="0"/>
              <a:t> </a:t>
            </a:r>
            <a:r>
              <a:rPr lang="bg-BG" dirty="0"/>
              <a:t>и</a:t>
            </a:r>
            <a:r>
              <a:rPr lang="en-US" dirty="0"/>
              <a:t> </a:t>
            </a:r>
            <a:r>
              <a:rPr lang="bg-BG" dirty="0">
                <a:solidFill>
                  <a:schemeClr val="accent2">
                    <a:lumMod val="75000"/>
                  </a:schemeClr>
                </a:solidFill>
              </a:rPr>
              <a:t>константи</a:t>
            </a:r>
            <a:r>
              <a:rPr lang="en-US" dirty="0"/>
              <a:t>:</a:t>
            </a:r>
          </a:p>
          <a:p>
            <a:endParaRPr lang="en-US" dirty="0"/>
          </a:p>
          <a:p>
            <a:r>
              <a:rPr lang="bg-BG" dirty="0"/>
              <a:t>За</a:t>
            </a:r>
            <a:r>
              <a:rPr lang="en-US" dirty="0"/>
              <a:t> </a:t>
            </a:r>
            <a:r>
              <a:rPr lang="bg-BG" dirty="0">
                <a:solidFill>
                  <a:srgbClr val="0070C0"/>
                </a:solidFill>
              </a:rPr>
              <a:t>променливи</a:t>
            </a:r>
            <a:r>
              <a:rPr lang="en-US" dirty="0"/>
              <a:t>: </a:t>
            </a:r>
            <a:r>
              <a:rPr lang="en-US" dirty="0" err="1">
                <a:solidFill>
                  <a:srgbClr val="0070C0"/>
                </a:solidFill>
              </a:rPr>
              <a:t>camelCase</a:t>
            </a:r>
            <a:endParaRPr lang="en-US" dirty="0">
              <a:solidFill>
                <a:srgbClr val="0070C0"/>
              </a:solidFill>
            </a:endParaRPr>
          </a:p>
          <a:p>
            <a:r>
              <a:rPr lang="bg-BG" dirty="0"/>
              <a:t>За</a:t>
            </a:r>
            <a:r>
              <a:rPr lang="en-US" dirty="0"/>
              <a:t> </a:t>
            </a:r>
            <a:r>
              <a:rPr lang="bg-BG" dirty="0">
                <a:solidFill>
                  <a:schemeClr val="accent2">
                    <a:lumMod val="75000"/>
                  </a:schemeClr>
                </a:solidFill>
              </a:rPr>
              <a:t>константи</a:t>
            </a:r>
            <a:r>
              <a:rPr lang="en-US" dirty="0"/>
              <a:t>: </a:t>
            </a:r>
            <a:r>
              <a:rPr lang="en-US" dirty="0" err="1">
                <a:solidFill>
                  <a:schemeClr val="accent2">
                    <a:lumMod val="75000"/>
                  </a:schemeClr>
                </a:solidFill>
              </a:rPr>
              <a:t>PascalCase</a:t>
            </a:r>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r>
              <a:rPr lang="bg-BG" b="1" i="1" u="sng" dirty="0"/>
              <a:t>Бележка</a:t>
            </a:r>
            <a:r>
              <a:rPr lang="en-US" b="1" i="1" u="sng" dirty="0"/>
              <a:t>: </a:t>
            </a:r>
            <a:r>
              <a:rPr lang="bg-BG" dirty="0"/>
              <a:t>В</a:t>
            </a:r>
            <a:r>
              <a:rPr lang="en-US" dirty="0"/>
              <a:t> C# </a:t>
            </a:r>
            <a:r>
              <a:rPr lang="bg-BG" dirty="0"/>
              <a:t>не е препоръчително да се използва </a:t>
            </a:r>
            <a:r>
              <a:rPr lang="bg-BG" dirty="0">
                <a:solidFill>
                  <a:srgbClr val="FF0000"/>
                </a:solidFill>
              </a:rPr>
              <a:t>Унгарската нотация (</a:t>
            </a:r>
            <a:r>
              <a:rPr lang="en-US" dirty="0">
                <a:solidFill>
                  <a:srgbClr val="FF0000"/>
                </a:solidFill>
              </a:rPr>
              <a:t>Hungarian notation</a:t>
            </a:r>
            <a:r>
              <a:rPr lang="bg-BG" dirty="0">
                <a:solidFill>
                  <a:srgbClr val="FF0000"/>
                </a:solidFill>
              </a:rPr>
              <a:t>)</a:t>
            </a:r>
            <a:r>
              <a:rPr lang="en-US" dirty="0"/>
              <a:t>.</a:t>
            </a:r>
          </a:p>
          <a:p>
            <a:endParaRPr lang="en-US" dirty="0"/>
          </a:p>
          <a:p>
            <a:r>
              <a:rPr lang="en-US" b="1" dirty="0"/>
              <a:t>string</a:t>
            </a:r>
            <a:r>
              <a:rPr lang="en-US" dirty="0"/>
              <a:t> </a:t>
            </a:r>
            <a:r>
              <a:rPr lang="en-US" dirty="0" err="1">
                <a:solidFill>
                  <a:srgbClr val="C00000"/>
                </a:solidFill>
              </a:rPr>
              <a:t>strFirstName</a:t>
            </a:r>
            <a:r>
              <a:rPr lang="en-US" dirty="0"/>
              <a:t> = “</a:t>
            </a:r>
            <a:r>
              <a:rPr lang="en-US" dirty="0" err="1"/>
              <a:t>Velizar</a:t>
            </a:r>
            <a:r>
              <a:rPr lang="en-US" dirty="0"/>
              <a:t>”;</a:t>
            </a:r>
          </a:p>
          <a:p>
            <a:endParaRPr lang="en-US" dirty="0"/>
          </a:p>
          <a:p>
            <a:endParaRPr lang="en-US" dirty="0"/>
          </a:p>
        </p:txBody>
      </p:sp>
    </p:spTree>
    <p:extLst>
      <p:ext uri="{BB962C8B-B14F-4D97-AF65-F5344CB8AC3E}">
        <p14:creationId xmlns:p14="http://schemas.microsoft.com/office/powerpoint/2010/main" val="2568291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Типове данни в</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00" y="2407556"/>
            <a:ext cx="5942099" cy="416401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271" y="2407556"/>
            <a:ext cx="5031365" cy="4074924"/>
          </a:xfrm>
          <a:prstGeom prst="rect">
            <a:avLst/>
          </a:prstGeom>
        </p:spPr>
      </p:pic>
    </p:spTree>
    <p:extLst>
      <p:ext uri="{BB962C8B-B14F-4D97-AF65-F5344CB8AC3E}">
        <p14:creationId xmlns:p14="http://schemas.microsoft.com/office/powerpoint/2010/main" val="17907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7086-C8B4-FCC6-4B42-6C22DE4F0D9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Конвертиране от един тип в друг</a:t>
            </a:r>
          </a:p>
        </p:txBody>
      </p:sp>
      <p:sp>
        <p:nvSpPr>
          <p:cNvPr id="3" name="Content Placeholder 2">
            <a:extLst>
              <a:ext uri="{FF2B5EF4-FFF2-40B4-BE49-F238E27FC236}">
                <a16:creationId xmlns:a16="http://schemas.microsoft.com/office/drawing/2014/main" id="{D86BE7E6-AE05-0271-62A2-7A6C667B881E}"/>
              </a:ext>
            </a:extLst>
          </p:cNvPr>
          <p:cNvSpPr>
            <a:spLocks noGrp="1"/>
          </p:cNvSpPr>
          <p:nvPr>
            <p:ph idx="1"/>
          </p:nvPr>
        </p:nvSpPr>
        <p:spPr/>
        <p:txBody>
          <a:bodyPr>
            <a:normAutofit/>
          </a:bodyPr>
          <a:lstStyle/>
          <a:p>
            <a:r>
              <a:rPr lang="bg-BG" sz="2400" dirty="0">
                <a:latin typeface="Arial" panose="020B0604020202020204" pitchFamily="34" charset="0"/>
                <a:cs typeface="Arial" panose="020B0604020202020204" pitchFamily="34" charset="0"/>
              </a:rPr>
              <a:t>Конвертирането от един тип в друг е нещо важно, което трябва да знаем как се случва.</a:t>
            </a:r>
          </a:p>
          <a:p>
            <a:r>
              <a:rPr lang="bg-BG" sz="2400" dirty="0">
                <a:latin typeface="Arial" panose="020B0604020202020204" pitchFamily="34" charset="0"/>
                <a:cs typeface="Arial" panose="020B0604020202020204" pitchFamily="34" charset="0"/>
              </a:rPr>
              <a:t>Има три типа конвертиране:</a:t>
            </a:r>
          </a:p>
          <a:p>
            <a:pPr lvl="1"/>
            <a:r>
              <a:rPr lang="bg-BG" sz="2400" dirty="0">
                <a:latin typeface="Arial" panose="020B0604020202020204" pitchFamily="34" charset="0"/>
                <a:cs typeface="Arial" panose="020B0604020202020204" pitchFamily="34" charset="0"/>
              </a:rPr>
              <a:t>Имплицитно</a:t>
            </a:r>
          </a:p>
          <a:p>
            <a:pPr lvl="1"/>
            <a:r>
              <a:rPr lang="bg-BG" sz="2400" dirty="0">
                <a:latin typeface="Arial" panose="020B0604020202020204" pitchFamily="34" charset="0"/>
                <a:cs typeface="Arial" panose="020B0604020202020204" pitchFamily="34" charset="0"/>
              </a:rPr>
              <a:t>Експлицитно</a:t>
            </a:r>
          </a:p>
          <a:p>
            <a:pPr lvl="1"/>
            <a:r>
              <a:rPr lang="bg-BG" sz="2400" dirty="0">
                <a:latin typeface="Arial" panose="020B0604020202020204" pitchFamily="34" charset="0"/>
                <a:cs typeface="Arial" panose="020B0604020202020204" pitchFamily="34" charset="0"/>
              </a:rPr>
              <a:t>С помощта на помощни методи (за несъвместими типове данни)</a:t>
            </a:r>
          </a:p>
        </p:txBody>
      </p:sp>
    </p:spTree>
    <p:extLst>
      <p:ext uri="{BB962C8B-B14F-4D97-AF65-F5344CB8AC3E}">
        <p14:creationId xmlns:p14="http://schemas.microsoft.com/office/powerpoint/2010/main" val="239603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171B-13A1-1172-5A95-544206AA6578}"/>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Оператори</a:t>
            </a:r>
            <a:r>
              <a:rPr lang="bg-BG" dirty="0">
                <a:latin typeface="Arial" panose="020B0604020202020204" pitchFamily="34" charset="0"/>
                <a:cs typeface="Arial" panose="020B0604020202020204" pitchFamily="34" charset="0"/>
              </a:rPr>
              <a:t> в </a:t>
            </a:r>
            <a:r>
              <a:rPr lang="en-US" dirty="0">
                <a:latin typeface="Arial" panose="020B0604020202020204" pitchFamily="34" charset="0"/>
                <a:cs typeface="Arial" panose="020B0604020202020204" pitchFamily="34" charset="0"/>
              </a:rPr>
              <a:t>C#</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01766B-53D8-8760-538C-457646D9E989}"/>
              </a:ext>
            </a:extLst>
          </p:cNvPr>
          <p:cNvSpPr>
            <a:spLocks noGrp="1"/>
          </p:cNvSpPr>
          <p:nvPr>
            <p:ph idx="1"/>
          </p:nvPr>
        </p:nvSpPr>
        <p:spPr/>
        <p:txBody>
          <a:bodyPr/>
          <a:lstStyle/>
          <a:p>
            <a:r>
              <a:rPr lang="bg-BG" sz="3200" dirty="0">
                <a:latin typeface="Arial" panose="020B0604020202020204" pitchFamily="34" charset="0"/>
                <a:cs typeface="Arial" panose="020B0604020202020204" pitchFamily="34" charset="0"/>
              </a:rPr>
              <a:t>Аритметични: </a:t>
            </a:r>
            <a:r>
              <a:rPr lang="bg-BG" sz="3200" dirty="0">
                <a:solidFill>
                  <a:schemeClr val="accent5">
                    <a:lumMod val="75000"/>
                  </a:schemeClr>
                </a:solidFill>
                <a:latin typeface="Arial" panose="020B0604020202020204" pitchFamily="34" charset="0"/>
                <a:cs typeface="Arial" panose="020B0604020202020204" pitchFamily="34" charset="0"/>
              </a:rPr>
              <a:t>+, -, *, /, %, ++, --</a:t>
            </a:r>
          </a:p>
          <a:p>
            <a:r>
              <a:rPr lang="bg-BG" sz="3200" dirty="0">
                <a:latin typeface="Arial" panose="020B0604020202020204" pitchFamily="34" charset="0"/>
                <a:cs typeface="Arial" panose="020B0604020202020204" pitchFamily="34" charset="0"/>
              </a:rPr>
              <a:t>За присвояване: </a:t>
            </a:r>
            <a:r>
              <a:rPr lang="bg-BG" sz="3200" dirty="0">
                <a:solidFill>
                  <a:srgbClr val="0070C0"/>
                </a:solidFill>
                <a:latin typeface="Arial" panose="020B0604020202020204" pitchFamily="34" charset="0"/>
                <a:cs typeface="Arial" panose="020B0604020202020204" pitchFamily="34" charset="0"/>
              </a:rPr>
              <a:t>=, +=, -=, *=, /=</a:t>
            </a:r>
          </a:p>
          <a:p>
            <a:r>
              <a:rPr lang="bg-BG" sz="3200" dirty="0">
                <a:latin typeface="Arial" panose="020B0604020202020204" pitchFamily="34" charset="0"/>
                <a:cs typeface="Arial" panose="020B0604020202020204" pitchFamily="34" charset="0"/>
              </a:rPr>
              <a:t>Сравняващи: </a:t>
            </a:r>
            <a:r>
              <a:rPr lang="bg-BG" sz="3200" dirty="0">
                <a:solidFill>
                  <a:srgbClr val="FF0000"/>
                </a:solidFill>
                <a:latin typeface="Arial" panose="020B0604020202020204" pitchFamily="34" charset="0"/>
                <a:cs typeface="Arial" panose="020B0604020202020204" pitchFamily="34" charset="0"/>
              </a:rPr>
              <a:t>&lt;, &gt;, &lt;=, &gt;=, !=, ==</a:t>
            </a:r>
          </a:p>
          <a:p>
            <a:r>
              <a:rPr lang="bg-BG" sz="3200" dirty="0">
                <a:latin typeface="Arial" panose="020B0604020202020204" pitchFamily="34" charset="0"/>
                <a:cs typeface="Arial" panose="020B0604020202020204" pitchFamily="34" charset="0"/>
              </a:rPr>
              <a:t>Логически:</a:t>
            </a:r>
            <a:r>
              <a:rPr lang="en-US" sz="3200" dirty="0">
                <a:latin typeface="Arial" panose="020B0604020202020204" pitchFamily="34" charset="0"/>
                <a:cs typeface="Arial" panose="020B0604020202020204" pitchFamily="34" charset="0"/>
              </a:rPr>
              <a:t> </a:t>
            </a:r>
            <a:r>
              <a:rPr lang="en-US" sz="3200" dirty="0">
                <a:solidFill>
                  <a:schemeClr val="accent6">
                    <a:lumMod val="75000"/>
                  </a:schemeClr>
                </a:solidFill>
                <a:latin typeface="Arial" panose="020B0604020202020204" pitchFamily="34" charset="0"/>
                <a:cs typeface="Arial" panose="020B0604020202020204" pitchFamily="34" charset="0"/>
              </a:rPr>
              <a:t>&amp;&amp;, ||, !</a:t>
            </a:r>
          </a:p>
          <a:p>
            <a:pPr marL="0" indent="0">
              <a:buNone/>
            </a:pPr>
            <a:endParaRPr lang="bg-BG" dirty="0"/>
          </a:p>
        </p:txBody>
      </p:sp>
    </p:spTree>
    <p:extLst>
      <p:ext uri="{BB962C8B-B14F-4D97-AF65-F5344CB8AC3E}">
        <p14:creationId xmlns:p14="http://schemas.microsoft.com/office/powerpoint/2010/main" val="1621183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Console </a:t>
            </a:r>
            <a:r>
              <a:rPr lang="en-US" dirty="0" err="1">
                <a:solidFill>
                  <a:srgbClr val="FFFF00"/>
                </a:solidFill>
                <a:latin typeface="Arial" panose="020B0604020202020204" pitchFamily="34" charset="0"/>
                <a:cs typeface="Arial" panose="020B0604020202020204" pitchFamily="34" charset="0"/>
              </a:rPr>
              <a:t>Input/Output</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996" y="5077624"/>
            <a:ext cx="5472366" cy="11158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064" y="3049436"/>
            <a:ext cx="5030445" cy="31440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extBox 2">
            <a:extLst>
              <a:ext uri="{FF2B5EF4-FFF2-40B4-BE49-F238E27FC236}">
                <a16:creationId xmlns:a16="http://schemas.microsoft.com/office/drawing/2014/main" id="{08096BAE-2861-DC6F-67EC-322BC39F43E4}"/>
              </a:ext>
            </a:extLst>
          </p:cNvPr>
          <p:cNvSpPr txBox="1"/>
          <p:nvPr/>
        </p:nvSpPr>
        <p:spPr>
          <a:xfrm>
            <a:off x="498489" y="4708292"/>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число</a:t>
            </a:r>
          </a:p>
        </p:txBody>
      </p:sp>
      <p:pic>
        <p:nvPicPr>
          <p:cNvPr id="8" name="Picture 7" descr="Text&#10;&#10;Description automatically generated">
            <a:extLst>
              <a:ext uri="{FF2B5EF4-FFF2-40B4-BE49-F238E27FC236}">
                <a16:creationId xmlns:a16="http://schemas.microsoft.com/office/drawing/2014/main" id="{92477C59-7618-BF7D-B409-3F39193178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074" y="3231070"/>
            <a:ext cx="5030445" cy="1059041"/>
          </a:xfrm>
          <a:prstGeom prst="rect">
            <a:avLst/>
          </a:prstGeom>
        </p:spPr>
      </p:pic>
      <p:sp>
        <p:nvSpPr>
          <p:cNvPr id="9" name="TextBox 8">
            <a:extLst>
              <a:ext uri="{FF2B5EF4-FFF2-40B4-BE49-F238E27FC236}">
                <a16:creationId xmlns:a16="http://schemas.microsoft.com/office/drawing/2014/main" id="{34828A3C-BC18-07C6-07BA-A15E3093775F}"/>
              </a:ext>
            </a:extLst>
          </p:cNvPr>
          <p:cNvSpPr txBox="1"/>
          <p:nvPr/>
        </p:nvSpPr>
        <p:spPr>
          <a:xfrm>
            <a:off x="498489" y="2812889"/>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текст</a:t>
            </a:r>
          </a:p>
        </p:txBody>
      </p:sp>
    </p:spTree>
    <p:extLst>
      <p:ext uri="{BB962C8B-B14F-4D97-AF65-F5344CB8AC3E}">
        <p14:creationId xmlns:p14="http://schemas.microsoft.com/office/powerpoint/2010/main" val="2929456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1E45-64BB-7F3B-F7DC-F4C98F5E2F0E}"/>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Форматиране</a:t>
            </a:r>
            <a:r>
              <a:rPr lang="bg-BG" dirty="0">
                <a:latin typeface="Arial" panose="020B0604020202020204" pitchFamily="34" charset="0"/>
                <a:cs typeface="Arial" panose="020B0604020202020204" pitchFamily="34" charset="0"/>
              </a:rPr>
              <a:t> на </a:t>
            </a:r>
            <a:r>
              <a:rPr lang="en-US" dirty="0">
                <a:solidFill>
                  <a:schemeClr val="bg1"/>
                </a:solidFill>
                <a:latin typeface="Arial" panose="020B0604020202020204" pitchFamily="34" charset="0"/>
                <a:cs typeface="Arial" panose="020B0604020202020204" pitchFamily="34" charset="0"/>
              </a:rPr>
              <a:t>string</a:t>
            </a:r>
            <a:endParaRPr lang="bg-BG"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599E0D-AA18-22BE-8448-616F2CA6388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Конкатенация</a:t>
            </a:r>
            <a:r>
              <a:rPr lang="en-US" sz="2400" dirty="0">
                <a:latin typeface="Arial" panose="020B0604020202020204" pitchFamily="34" charset="0"/>
                <a:cs typeface="Arial" panose="020B0604020202020204" pitchFamily="34" charset="0"/>
              </a:rPr>
              <a:t> (+)</a:t>
            </a:r>
            <a:endParaRPr lang="bg-BG" sz="2400" dirty="0">
              <a:latin typeface="Arial" panose="020B0604020202020204" pitchFamily="34" charset="0"/>
              <a:cs typeface="Arial" panose="020B0604020202020204" pitchFamily="34" charset="0"/>
            </a:endParaRPr>
          </a:p>
          <a:p>
            <a:r>
              <a:rPr lang="bg-BG" sz="2400" dirty="0">
                <a:latin typeface="Arial" panose="020B0604020202020204" pitchFamily="34" charset="0"/>
                <a:cs typeface="Arial" panose="020B0604020202020204" pitchFamily="34" charset="0"/>
              </a:rPr>
              <a:t>Стрингово интерполиране (</a:t>
            </a:r>
            <a:r>
              <a:rPr lang="en-US" sz="2400" dirty="0">
                <a:latin typeface="Arial" panose="020B0604020202020204" pitchFamily="34" charset="0"/>
                <a:cs typeface="Arial" panose="020B0604020202020204" pitchFamily="34" charset="0"/>
              </a:rPr>
              <a:t>String interpolation</a:t>
            </a:r>
            <a:r>
              <a:rPr lang="bg-BG"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 {})</a:t>
            </a:r>
          </a:p>
          <a:p>
            <a:r>
              <a:rPr lang="en-US" sz="2400" dirty="0" err="1">
                <a:latin typeface="Arial" panose="020B0604020202020204" pitchFamily="34" charset="0"/>
                <a:cs typeface="Arial" panose="020B0604020202020204" pitchFamily="34" charset="0"/>
              </a:rPr>
              <a:t>String.Format</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ч</a:t>
            </a:r>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Console.WriteLine</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директно в него</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2431004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2901-BAEC-D010-3572-6289D878EFA6}"/>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Приоритет</a:t>
            </a:r>
            <a:r>
              <a:rPr lang="bg-BG" dirty="0">
                <a:latin typeface="Arial" panose="020B0604020202020204" pitchFamily="34" charset="0"/>
                <a:cs typeface="Arial" panose="020B0604020202020204" pitchFamily="34" charset="0"/>
              </a:rPr>
              <a:t> на операторите</a:t>
            </a:r>
          </a:p>
        </p:txBody>
      </p:sp>
      <p:pic>
        <p:nvPicPr>
          <p:cNvPr id="5" name="Content Placeholder 4" descr="Table">
            <a:extLst>
              <a:ext uri="{FF2B5EF4-FFF2-40B4-BE49-F238E27FC236}">
                <a16:creationId xmlns:a16="http://schemas.microsoft.com/office/drawing/2014/main" id="{E1C41935-8121-950E-CA35-F7A9A1A6B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358" y="2379406"/>
            <a:ext cx="6619422" cy="4317968"/>
          </a:xfrm>
        </p:spPr>
      </p:pic>
    </p:spTree>
    <p:extLst>
      <p:ext uri="{BB962C8B-B14F-4D97-AF65-F5344CB8AC3E}">
        <p14:creationId xmlns:p14="http://schemas.microsoft.com/office/powerpoint/2010/main" val="4145901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Условна логика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if/else if/else</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53" y="2632449"/>
            <a:ext cx="6569649" cy="3650809"/>
          </a:xfrm>
        </p:spPr>
      </p:pic>
    </p:spTree>
    <p:extLst>
      <p:ext uri="{BB962C8B-B14F-4D97-AF65-F5344CB8AC3E}">
        <p14:creationId xmlns:p14="http://schemas.microsoft.com/office/powerpoint/2010/main" val="258429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FB15-2BA3-B74E-8FB6-C746C750E7DC}"/>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разбира машината ни?</a:t>
            </a:r>
          </a:p>
        </p:txBody>
      </p:sp>
      <p:sp>
        <p:nvSpPr>
          <p:cNvPr id="3" name="Content Placeholder 2">
            <a:extLst>
              <a:ext uri="{FF2B5EF4-FFF2-40B4-BE49-F238E27FC236}">
                <a16:creationId xmlns:a16="http://schemas.microsoft.com/office/drawing/2014/main" id="{A6591EBF-8EA8-DBF3-4315-7E3BAEF10A10}"/>
              </a:ext>
            </a:extLst>
          </p:cNvPr>
          <p:cNvSpPr>
            <a:spLocks noGrp="1"/>
          </p:cNvSpPr>
          <p:nvPr>
            <p:ph idx="1"/>
          </p:nvPr>
        </p:nvSpPr>
        <p:spPr>
          <a:xfrm>
            <a:off x="1154954" y="2603500"/>
            <a:ext cx="8825659" cy="1183496"/>
          </a:xfrm>
        </p:spPr>
        <p:txBody>
          <a:bodyPr>
            <a:normAutofit fontScale="25000" lnSpcReduction="20000"/>
          </a:bodyPr>
          <a:lstStyle/>
          <a:p>
            <a:r>
              <a:rPr lang="bg-BG" sz="12800" dirty="0">
                <a:latin typeface="Arial" panose="020B0604020202020204" pitchFamily="34" charset="0"/>
                <a:cs typeface="Arial" panose="020B0604020202020204" pitchFamily="34" charset="0"/>
              </a:rPr>
              <a:t>01001000 01100101 01101100 01101100 01101111 00100000 01010111 01101111 01110010 01101100 01100100</a:t>
            </a:r>
            <a:endParaRPr lang="en-US" sz="12800" dirty="0">
              <a:latin typeface="Arial" panose="020B0604020202020204" pitchFamily="34" charset="0"/>
              <a:cs typeface="Arial" panose="020B0604020202020204" pitchFamily="34" charset="0"/>
            </a:endParaRPr>
          </a:p>
          <a:p>
            <a:endParaRPr lang="en-US" sz="12800" dirty="0">
              <a:latin typeface="Arial" panose="020B0604020202020204" pitchFamily="34" charset="0"/>
              <a:cs typeface="Arial" panose="020B0604020202020204" pitchFamily="34" charset="0"/>
            </a:endParaRPr>
          </a:p>
          <a:p>
            <a:r>
              <a:rPr lang="en-US" sz="12800" dirty="0">
                <a:latin typeface="Arial" panose="020B0604020202020204" pitchFamily="34" charset="0"/>
                <a:cs typeface="Arial" panose="020B0604020202020204" pitchFamily="34" charset="0"/>
              </a:rPr>
              <a:t>Hello World</a:t>
            </a:r>
          </a:p>
          <a:p>
            <a:endParaRPr lang="en-US" dirty="0"/>
          </a:p>
          <a:p>
            <a:endParaRPr lang="bg-BG" dirty="0"/>
          </a:p>
        </p:txBody>
      </p:sp>
    </p:spTree>
    <p:extLst>
      <p:ext uri="{BB962C8B-B14F-4D97-AF65-F5344CB8AC3E}">
        <p14:creationId xmlns:p14="http://schemas.microsoft.com/office/powerpoint/2010/main" val="1813866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8D25-3334-3223-5E4A-AD5598C026AB}"/>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Обхват</a:t>
            </a:r>
            <a:r>
              <a:rPr lang="bg-BG"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scope</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на променливите</a:t>
            </a:r>
          </a:p>
        </p:txBody>
      </p:sp>
      <p:sp>
        <p:nvSpPr>
          <p:cNvPr id="3" name="Content Placeholder 2">
            <a:extLst>
              <a:ext uri="{FF2B5EF4-FFF2-40B4-BE49-F238E27FC236}">
                <a16:creationId xmlns:a16="http://schemas.microsoft.com/office/drawing/2014/main" id="{09EE773B-8997-ECE8-E97D-26A9B5DD5125}"/>
              </a:ext>
            </a:extLst>
          </p:cNvPr>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Scope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на променливата се нарича тази част от програмата, където променливата е достъпна.</a:t>
            </a:r>
          </a:p>
          <a:p>
            <a:r>
              <a:rPr lang="bg-BG" sz="2000" dirty="0">
                <a:latin typeface="Arial" panose="020B0604020202020204" pitchFamily="34" charset="0"/>
                <a:cs typeface="Arial" panose="020B0604020202020204" pitchFamily="34" charset="0"/>
              </a:rPr>
              <a:t>Една променлива може да бъде дефинирана в клас, функция или в </a:t>
            </a:r>
            <a:r>
              <a:rPr lang="en-US" sz="2000" dirty="0">
                <a:latin typeface="Arial" panose="020B0604020202020204" pitchFamily="34" charset="0"/>
                <a:cs typeface="Arial" panose="020B0604020202020204" pitchFamily="34" charset="0"/>
              </a:rPr>
              <a:t>code block.</a:t>
            </a:r>
          </a:p>
          <a:p>
            <a:r>
              <a:rPr lang="en-US" sz="2000" dirty="0">
                <a:latin typeface="Arial" panose="020B0604020202020204" pitchFamily="34" charset="0"/>
                <a:cs typeface="Arial" panose="020B0604020202020204" pitchFamily="34" charset="0"/>
              </a:rPr>
              <a:t>Scope </a:t>
            </a:r>
            <a:r>
              <a:rPr lang="bg-BG" sz="2000" dirty="0">
                <a:latin typeface="Arial" panose="020B0604020202020204" pitchFamily="34" charset="0"/>
                <a:cs typeface="Arial" panose="020B0604020202020204" pitchFamily="34" charset="0"/>
              </a:rPr>
              <a:t>правилата могат да бъдат разгледани в три категории:</a:t>
            </a:r>
          </a:p>
          <a:p>
            <a:pPr lvl="1"/>
            <a:r>
              <a:rPr lang="en-US" sz="2000" dirty="0">
                <a:latin typeface="Arial" panose="020B0604020202020204" pitchFamily="34" charset="0"/>
                <a:cs typeface="Arial" panose="020B0604020202020204" pitchFamily="34" charset="0"/>
              </a:rPr>
              <a:t>Class level scope</a:t>
            </a:r>
          </a:p>
          <a:p>
            <a:pPr lvl="1"/>
            <a:r>
              <a:rPr lang="en-US" sz="2000" dirty="0">
                <a:latin typeface="Arial" panose="020B0604020202020204" pitchFamily="34" charset="0"/>
                <a:cs typeface="Arial" panose="020B0604020202020204" pitchFamily="34" charset="0"/>
              </a:rPr>
              <a:t>Method level scope</a:t>
            </a:r>
          </a:p>
          <a:p>
            <a:pPr lvl="1"/>
            <a:r>
              <a:rPr lang="en-US" sz="2000" dirty="0">
                <a:latin typeface="Arial" panose="020B0604020202020204" pitchFamily="34" charset="0"/>
                <a:cs typeface="Arial" panose="020B0604020202020204" pitchFamily="34" charset="0"/>
              </a:rPr>
              <a:t>Block level scope</a:t>
            </a:r>
            <a:endParaRPr lang="bg-B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323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Switch/case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логика</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536" y="2491532"/>
            <a:ext cx="6597472" cy="4082595"/>
          </a:xfrm>
        </p:spPr>
      </p:pic>
    </p:spTree>
    <p:extLst>
      <p:ext uri="{BB962C8B-B14F-4D97-AF65-F5344CB8AC3E}">
        <p14:creationId xmlns:p14="http://schemas.microsoft.com/office/powerpoint/2010/main" val="187339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1385-AA23-DE7A-1FD5-C9B1B6332025}"/>
              </a:ext>
            </a:extLst>
          </p:cNvPr>
          <p:cNvSpPr>
            <a:spLocks noGrp="1"/>
          </p:cNvSpPr>
          <p:nvPr>
            <p:ph type="title"/>
          </p:nvPr>
        </p:nvSpPr>
        <p:spPr/>
        <p:txBody>
          <a:bodyPr/>
          <a:lstStyle/>
          <a:p>
            <a:pPr algn="ctr"/>
            <a:r>
              <a:rPr lang="bg-BG" dirty="0">
                <a:solidFill>
                  <a:schemeClr val="bg1"/>
                </a:solidFill>
                <a:latin typeface="Arial" panose="020B0604020202020204" pitchFamily="34" charset="0"/>
                <a:cs typeface="Arial" panose="020B0604020202020204" pitchFamily="34" charset="0"/>
              </a:rPr>
              <a:t>Ключовата дума „</a:t>
            </a:r>
            <a:r>
              <a:rPr lang="en-US" dirty="0">
                <a:solidFill>
                  <a:srgbClr val="FFFF00"/>
                </a:solidFill>
                <a:latin typeface="Arial" panose="020B0604020202020204" pitchFamily="34" charset="0"/>
                <a:cs typeface="Arial" panose="020B0604020202020204" pitchFamily="34" charset="0"/>
              </a:rPr>
              <a:t>var</a:t>
            </a:r>
            <a:r>
              <a:rPr lang="bg-BG"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D07EC1C2-19DC-8FC1-FEBD-BCCADEC461F3}"/>
              </a:ext>
            </a:extLst>
          </p:cNvPr>
          <p:cNvSpPr>
            <a:spLocks noGrp="1"/>
          </p:cNvSpPr>
          <p:nvPr>
            <p:ph idx="1"/>
          </p:nvPr>
        </p:nvSpPr>
        <p:spPr>
          <a:xfrm>
            <a:off x="1154954" y="2603500"/>
            <a:ext cx="8894820" cy="2106523"/>
          </a:xfrm>
        </p:spPr>
        <p:txBody>
          <a:bodyPr>
            <a:normAutofit/>
          </a:bodyPr>
          <a:lstStyle/>
          <a:p>
            <a:r>
              <a:rPr lang="en-US" sz="2800" b="1" dirty="0">
                <a:solidFill>
                  <a:srgbClr val="0070C0"/>
                </a:solidFill>
                <a:latin typeface="Arial" panose="020B0604020202020204" pitchFamily="34" charset="0"/>
                <a:cs typeface="Arial" panose="020B0604020202020204" pitchFamily="34" charset="0"/>
              </a:rPr>
              <a:t>var</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е ключова дума в езика </a:t>
            </a:r>
            <a:r>
              <a:rPr lang="en-US" sz="2800" b="1" dirty="0">
                <a:latin typeface="Arial" panose="020B0604020202020204" pitchFamily="34" charset="0"/>
                <a:cs typeface="Arial" panose="020B0604020202020204" pitchFamily="34" charset="0"/>
              </a:rPr>
              <a:t>C#, </a:t>
            </a:r>
            <a:r>
              <a:rPr lang="bg-BG" sz="2800" dirty="0">
                <a:latin typeface="Arial" panose="020B0604020202020204" pitchFamily="34" charset="0"/>
                <a:cs typeface="Arial" panose="020B0604020202020204" pitchFamily="34" charset="0"/>
              </a:rPr>
              <a:t>която се използва за деклариране на променлива с неявен тип. Типът на променливата се определя въз основа на първоначално зададената й стойност.</a:t>
            </a:r>
          </a:p>
        </p:txBody>
      </p:sp>
    </p:spTree>
    <p:extLst>
      <p:ext uri="{BB962C8B-B14F-4D97-AF65-F5344CB8AC3E}">
        <p14:creationId xmlns:p14="http://schemas.microsoft.com/office/powerpoint/2010/main" val="1694616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1796-B00D-4F14-B590-2FC35C64F036}"/>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a:t>
            </a:r>
            <a:r>
              <a:rPr lang="en-US" dirty="0">
                <a:latin typeface="Arial" panose="020B0604020202020204" pitchFamily="34" charset="0"/>
                <a:cs typeface="Arial" panose="020B0604020202020204" pitchFamily="34" charset="0"/>
              </a:rPr>
              <a:t> e </a:t>
            </a:r>
            <a:r>
              <a:rPr lang="bg-BG" dirty="0">
                <a:solidFill>
                  <a:srgbClr val="FFFF00"/>
                </a:solidFill>
                <a:latin typeface="Arial" panose="020B0604020202020204" pitchFamily="34" charset="0"/>
                <a:cs typeface="Arial" panose="020B0604020202020204" pitchFamily="34" charset="0"/>
              </a:rPr>
              <a:t>цикъл</a:t>
            </a:r>
            <a:r>
              <a:rPr lang="bg-BG" dirty="0">
                <a:latin typeface="Arial" panose="020B0604020202020204" pitchFamily="34" charset="0"/>
                <a:cs typeface="Arial" panose="020B0604020202020204" pitchFamily="34" charset="0"/>
              </a:rPr>
              <a:t> в програмирането?</a:t>
            </a:r>
          </a:p>
        </p:txBody>
      </p:sp>
      <p:sp>
        <p:nvSpPr>
          <p:cNvPr id="3" name="Content Placeholder 2">
            <a:extLst>
              <a:ext uri="{FF2B5EF4-FFF2-40B4-BE49-F238E27FC236}">
                <a16:creationId xmlns:a16="http://schemas.microsoft.com/office/drawing/2014/main" id="{8F2E08DC-82FB-DB3B-6DDB-3307119E3726}"/>
              </a:ext>
            </a:extLst>
          </p:cNvPr>
          <p:cNvSpPr>
            <a:spLocks noGrp="1"/>
          </p:cNvSpPr>
          <p:nvPr>
            <p:ph idx="1"/>
          </p:nvPr>
        </p:nvSpPr>
        <p:spPr>
          <a:xfrm>
            <a:off x="1154954" y="2603500"/>
            <a:ext cx="8825659" cy="3046802"/>
          </a:xfrm>
        </p:spPr>
        <p:txBody>
          <a:bodyPr>
            <a:noAutofit/>
          </a:bodyPr>
          <a:lstStyle/>
          <a:p>
            <a:r>
              <a:rPr lang="bg-BG" sz="2400" b="1" dirty="0">
                <a:latin typeface="Arial" panose="020B0604020202020204" pitchFamily="34" charset="0"/>
                <a:cs typeface="Arial" panose="020B0604020202020204" pitchFamily="34" charset="0"/>
              </a:rPr>
              <a:t>Цикълът</a:t>
            </a:r>
            <a:r>
              <a:rPr lang="bg-BG" sz="2400" dirty="0">
                <a:latin typeface="Arial" panose="020B0604020202020204" pitchFamily="34" charset="0"/>
                <a:cs typeface="Arial" panose="020B0604020202020204" pitchFamily="34" charset="0"/>
              </a:rPr>
              <a:t> най-общо казано е поредица от инструкции, които програмата изпълнява докато бъде достигнато (изпълнено) дадено условие.</a:t>
            </a:r>
          </a:p>
          <a:p>
            <a:endParaRPr lang="bg-BG" sz="2400" dirty="0">
              <a:latin typeface="Arial" panose="020B0604020202020204" pitchFamily="34" charset="0"/>
              <a:cs typeface="Arial" panose="020B0604020202020204" pitchFamily="34" charset="0"/>
            </a:endParaRPr>
          </a:p>
          <a:p>
            <a:r>
              <a:rPr lang="bg-BG" sz="2400" b="1" dirty="0">
                <a:latin typeface="Arial" panose="020B0604020202020204" pitchFamily="34" charset="0"/>
                <a:cs typeface="Arial" panose="020B0604020202020204" pitchFamily="34" charset="0"/>
              </a:rPr>
              <a:t>Циклите</a:t>
            </a:r>
            <a:r>
              <a:rPr lang="bg-BG" sz="2400" dirty="0">
                <a:latin typeface="Arial" panose="020B0604020202020204" pitchFamily="34" charset="0"/>
                <a:cs typeface="Arial" panose="020B0604020202020204" pitchFamily="34" charset="0"/>
              </a:rPr>
              <a:t> са сред най-базовите и същевременно най-използваните концепции в програмирането.</a:t>
            </a:r>
          </a:p>
        </p:txBody>
      </p:sp>
    </p:spTree>
    <p:extLst>
      <p:ext uri="{BB962C8B-B14F-4D97-AF65-F5344CB8AC3E}">
        <p14:creationId xmlns:p14="http://schemas.microsoft.com/office/powerpoint/2010/main" val="344340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7305" y="2658748"/>
            <a:ext cx="3977467" cy="1365561"/>
          </a:xfrm>
        </p:spPr>
      </p:pic>
      <p:sp>
        <p:nvSpPr>
          <p:cNvPr id="5" name="TextBox 4"/>
          <p:cNvSpPr txBox="1"/>
          <p:nvPr/>
        </p:nvSpPr>
        <p:spPr>
          <a:xfrm>
            <a:off x="979714" y="2593910"/>
            <a:ext cx="5756988"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 </a:t>
            </a:r>
            <a:r>
              <a:rPr lang="bg-BG" dirty="0">
                <a:latin typeface="Arial" panose="020B0604020202020204" pitchFamily="34" charset="0"/>
                <a:cs typeface="Arial" panose="020B0604020202020204" pitchFamily="34" charset="0"/>
              </a:rPr>
              <a:t>цикълът е един от най-използваните цикли в програмирането</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bg-BG" dirty="0">
                <a:latin typeface="Arial" panose="020B0604020202020204" pitchFamily="34" charset="0"/>
                <a:cs typeface="Arial" panose="020B0604020202020204" pitchFamily="34" charset="0"/>
              </a:rPr>
              <a:t>Съдържа три части</a:t>
            </a:r>
            <a:r>
              <a:rPr lang="en-US" dirty="0">
                <a:latin typeface="Arial" panose="020B0604020202020204" pitchFamily="34" charset="0"/>
                <a:cs typeface="Arial" panose="020B0604020202020204" pitchFamily="34" charset="0"/>
              </a:rPr>
              <a:t>:</a:t>
            </a:r>
          </a:p>
          <a:p>
            <a:endParaRPr lang="en-US" dirty="0"/>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1</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веднъж само, преди изпълнението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определя условието за изпълнение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3</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всеки път</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след като </a:t>
            </a:r>
            <a:r>
              <a:rPr lang="en-US" dirty="0">
                <a:latin typeface="Arial" panose="020B0604020202020204" pitchFamily="34" charset="0"/>
                <a:cs typeface="Arial" panose="020B0604020202020204" pitchFamily="34" charset="0"/>
              </a:rPr>
              <a:t>code</a:t>
            </a:r>
            <a:r>
              <a:rPr lang="bg-BG"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block-</a:t>
            </a:r>
            <a:r>
              <a:rPr lang="bg-BG" dirty="0">
                <a:latin typeface="Arial" panose="020B0604020202020204" pitchFamily="34" charset="0"/>
                <a:cs typeface="Arial" panose="020B0604020202020204" pitchFamily="34" charset="0"/>
              </a:rPr>
              <a:t>а се изпълни</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11445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0998" y="2936010"/>
            <a:ext cx="5530841" cy="1682599"/>
          </a:xfrm>
        </p:spPr>
      </p:pic>
      <p:sp>
        <p:nvSpPr>
          <p:cNvPr id="5" name="TextBox 4"/>
          <p:cNvSpPr txBox="1"/>
          <p:nvPr/>
        </p:nvSpPr>
        <p:spPr>
          <a:xfrm>
            <a:off x="560155" y="2802727"/>
            <a:ext cx="5054585" cy="1815882"/>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цикълът цикли кодът в </a:t>
            </a:r>
            <a:r>
              <a:rPr lang="en-US" sz="2800" dirty="0">
                <a:latin typeface="Arial" panose="020B0604020202020204" pitchFamily="34" charset="0"/>
                <a:cs typeface="Arial" panose="020B0604020202020204" pitchFamily="34" charset="0"/>
              </a:rPr>
              <a:t>code block-</a:t>
            </a:r>
            <a:r>
              <a:rPr lang="bg-BG" sz="2800" dirty="0">
                <a:latin typeface="Arial" panose="020B0604020202020204" pitchFamily="34" charset="0"/>
                <a:cs typeface="Arial" panose="020B0604020202020204" pitchFamily="34" charset="0"/>
              </a:rPr>
              <a:t>а докато условието в скобите е удовлетворено</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т.е.</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15386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do/while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3777" y="2901971"/>
            <a:ext cx="5130778" cy="1549258"/>
          </a:xfrm>
        </p:spPr>
      </p:pic>
      <p:sp>
        <p:nvSpPr>
          <p:cNvPr id="6" name="TextBox 5"/>
          <p:cNvSpPr txBox="1"/>
          <p:nvPr/>
        </p:nvSpPr>
        <p:spPr>
          <a:xfrm>
            <a:off x="1154954" y="2789852"/>
            <a:ext cx="5054585" cy="3970318"/>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Do/while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 е вариация на </a:t>
            </a:r>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Този цикъл ще изпълни кодът в </a:t>
            </a:r>
            <a:r>
              <a:rPr lang="en-US" sz="2800" dirty="0">
                <a:latin typeface="Arial" panose="020B0604020202020204" pitchFamily="34" charset="0"/>
                <a:cs typeface="Arial" panose="020B0604020202020204" pitchFamily="34" charset="0"/>
              </a:rPr>
              <a:t>code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block</a:t>
            </a:r>
            <a:r>
              <a:rPr lang="bg-BG" sz="2800" dirty="0">
                <a:latin typeface="Arial" panose="020B0604020202020204" pitchFamily="34" charset="0"/>
                <a:cs typeface="Arial" panose="020B0604020202020204" pitchFamily="34" charset="0"/>
              </a:rPr>
              <a:t>-а поне веднъж</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преди да провери дали условието 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след това цикълът ще продължи докато условието в скобите е валидно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02789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 (вложени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2526" y="2534837"/>
            <a:ext cx="5454796" cy="4135255"/>
          </a:xfrm>
        </p:spPr>
      </p:pic>
      <p:sp>
        <p:nvSpPr>
          <p:cNvPr id="5" name="TextBox 4"/>
          <p:cNvSpPr txBox="1"/>
          <p:nvPr/>
        </p:nvSpPr>
        <p:spPr>
          <a:xfrm>
            <a:off x="481075" y="2918797"/>
            <a:ext cx="5054585" cy="3108543"/>
          </a:xfrm>
          <a:prstGeom prst="rect">
            <a:avLst/>
          </a:prstGeom>
          <a:noFill/>
        </p:spPr>
        <p:txBody>
          <a:bodyPr wrap="square" rtlCol="0">
            <a:spAutoFit/>
          </a:bodyPr>
          <a:lstStyle/>
          <a:p>
            <a:r>
              <a:rPr lang="bg-BG" sz="2800" dirty="0">
                <a:latin typeface="Arial" panose="020B0604020202020204" pitchFamily="34" charset="0"/>
                <a:cs typeface="Arial" panose="020B0604020202020204" pitchFamily="34" charset="0"/>
              </a:rPr>
              <a:t>Много е важно да знаете, че след първата итерация на </a:t>
            </a:r>
            <a:r>
              <a:rPr lang="bg-BG" sz="2800" dirty="0">
                <a:solidFill>
                  <a:srgbClr val="00B050"/>
                </a:solidFill>
                <a:latin typeface="Arial" panose="020B0604020202020204" pitchFamily="34" charset="0"/>
                <a:cs typeface="Arial" panose="020B0604020202020204" pitchFamily="34" charset="0"/>
              </a:rPr>
              <a:t>външния</a:t>
            </a:r>
            <a:r>
              <a:rPr lang="bg-BG" sz="2800" dirty="0">
                <a:latin typeface="Arial" panose="020B0604020202020204" pitchFamily="34" charset="0"/>
                <a:cs typeface="Arial" panose="020B0604020202020204" pitchFamily="34" charset="0"/>
              </a:rPr>
              <a:t> цикъл, </a:t>
            </a:r>
            <a:r>
              <a:rPr lang="bg-BG" sz="2800" dirty="0">
                <a:solidFill>
                  <a:srgbClr val="00B050"/>
                </a:solidFill>
                <a:latin typeface="Arial" panose="020B0604020202020204" pitchFamily="34" charset="0"/>
                <a:cs typeface="Arial" panose="020B0604020202020204" pitchFamily="34" charset="0"/>
              </a:rPr>
              <a:t>вътрешният</a:t>
            </a:r>
            <a:r>
              <a:rPr lang="bg-BG" sz="2800" dirty="0">
                <a:latin typeface="Arial" panose="020B0604020202020204" pitchFamily="34" charset="0"/>
                <a:cs typeface="Arial" panose="020B0604020202020204" pitchFamily="34" charset="0"/>
              </a:rPr>
              <a:t> цикъл ще се изпълни </a:t>
            </a:r>
            <a:r>
              <a:rPr lang="bg-BG" sz="2800" dirty="0">
                <a:solidFill>
                  <a:schemeClr val="accent2">
                    <a:lumMod val="75000"/>
                  </a:schemeClr>
                </a:solidFill>
                <a:latin typeface="Arial" panose="020B0604020202020204" pitchFamily="34" charset="0"/>
                <a:cs typeface="Arial" panose="020B0604020202020204" pitchFamily="34" charset="0"/>
              </a:rPr>
              <a:t>целият</a:t>
            </a:r>
            <a:r>
              <a:rPr lang="bg-BG" sz="2800" dirty="0">
                <a:latin typeface="Arial" panose="020B0604020202020204" pitchFamily="34" charset="0"/>
                <a:cs typeface="Arial" panose="020B0604020202020204" pitchFamily="34" charset="0"/>
              </a:rPr>
              <a:t>, след което отново ще се върнем във външния за втора итерация и т.н.</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519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continue</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4025" y="2300622"/>
            <a:ext cx="4142791" cy="4471184"/>
          </a:xfrm>
        </p:spPr>
      </p:pic>
      <p:sp>
        <p:nvSpPr>
          <p:cNvPr id="6" name="TextBox 5"/>
          <p:cNvSpPr txBox="1"/>
          <p:nvPr/>
        </p:nvSpPr>
        <p:spPr>
          <a:xfrm>
            <a:off x="1038304" y="3610946"/>
            <a:ext cx="5054585" cy="1384995"/>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Continue</a:t>
            </a:r>
            <a:r>
              <a:rPr lang="bg-BG" sz="2800" dirty="0">
                <a:solidFill>
                  <a:srgbClr val="002060"/>
                </a:solidFill>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просто отива на следващата итерация от цикъла, ако има такава.</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579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break</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9783" y="2510192"/>
            <a:ext cx="4843645" cy="4126687"/>
          </a:xfrm>
        </p:spPr>
      </p:pic>
      <p:sp>
        <p:nvSpPr>
          <p:cNvPr id="5" name="TextBox 4"/>
          <p:cNvSpPr txBox="1"/>
          <p:nvPr/>
        </p:nvSpPr>
        <p:spPr>
          <a:xfrm>
            <a:off x="719022" y="3218212"/>
            <a:ext cx="5054585" cy="1815882"/>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Break</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прекъсва (терминира) цикъла, ако условието, в което се намира е изпълнено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6412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14F0-DE54-DC76-C230-E5DE17D1AA60}"/>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програмен език?</a:t>
            </a:r>
          </a:p>
        </p:txBody>
      </p:sp>
      <p:sp>
        <p:nvSpPr>
          <p:cNvPr id="3" name="Content Placeholder 2">
            <a:extLst>
              <a:ext uri="{FF2B5EF4-FFF2-40B4-BE49-F238E27FC236}">
                <a16:creationId xmlns:a16="http://schemas.microsoft.com/office/drawing/2014/main" id="{F5769C51-2D07-377D-E106-A70AE4C7CF1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Програмният език е набор от команди, инструкции, които биват използвани за създаването на компютърни програми.</a:t>
            </a:r>
          </a:p>
          <a:p>
            <a:r>
              <a:rPr lang="bg-BG" sz="2400" dirty="0">
                <a:latin typeface="Arial" panose="020B0604020202020204" pitchFamily="34" charset="0"/>
                <a:cs typeface="Arial" panose="020B0604020202020204" pitchFamily="34" charset="0"/>
              </a:rPr>
              <a:t>Програмният език е компютърен език, който се използва от програмистите за комуникация с компютрите. </a:t>
            </a:r>
          </a:p>
          <a:p>
            <a:r>
              <a:rPr lang="bg-BG" sz="2400" dirty="0">
                <a:latin typeface="Arial" panose="020B0604020202020204" pitchFamily="34" charset="0"/>
                <a:cs typeface="Arial" panose="020B0604020202020204" pitchFamily="34" charset="0"/>
              </a:rPr>
              <a:t>Използва се за създаването на различни видове програми.</a:t>
            </a:r>
          </a:p>
          <a:p>
            <a:pPr marL="0" indent="0">
              <a:buNone/>
            </a:pPr>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697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коментари</a:t>
            </a:r>
            <a:endParaRPr lang="en-US" dirty="0">
              <a:solidFill>
                <a:srgbClr val="FFFF0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r>
              <a:rPr lang="bg-BG" dirty="0"/>
              <a:t>Коментар на една линия</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4954" y="3464519"/>
            <a:ext cx="4085790" cy="923086"/>
          </a:xfrm>
        </p:spPr>
      </p:pic>
      <p:sp>
        <p:nvSpPr>
          <p:cNvPr id="5" name="Text Placeholder 4"/>
          <p:cNvSpPr>
            <a:spLocks noGrp="1"/>
          </p:cNvSpPr>
          <p:nvPr>
            <p:ph type="body" sz="quarter" idx="3"/>
          </p:nvPr>
        </p:nvSpPr>
        <p:spPr>
          <a:xfrm>
            <a:off x="6532562" y="2379306"/>
            <a:ext cx="5659438" cy="800456"/>
          </a:xfrm>
        </p:spPr>
        <p:txBody>
          <a:bodyPr/>
          <a:lstStyle/>
          <a:p>
            <a:r>
              <a:rPr lang="bg-BG" dirty="0"/>
              <a:t>Коментар на множество линии</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06884" y="3312801"/>
            <a:ext cx="2726186" cy="2167402"/>
          </a:xfrm>
        </p:spPr>
      </p:pic>
    </p:spTree>
    <p:extLst>
      <p:ext uri="{BB962C8B-B14F-4D97-AF65-F5344CB8AC3E}">
        <p14:creationId xmlns:p14="http://schemas.microsoft.com/office/powerpoint/2010/main" val="2680792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BCC41A-A76E-6F96-0194-6465D370A7F9}"/>
              </a:ext>
            </a:extLst>
          </p:cNvPr>
          <p:cNvSpPr>
            <a:spLocks noGrp="1"/>
          </p:cNvSpPr>
          <p:nvPr>
            <p:ph type="title"/>
          </p:nvPr>
        </p:nvSpPr>
        <p:spPr>
          <a:xfrm>
            <a:off x="8208399" y="3055528"/>
            <a:ext cx="2802502" cy="746944"/>
          </a:xfrm>
        </p:spPr>
        <p:txBody>
          <a:bodyPr vert="horz" lIns="91440" tIns="45720" rIns="91440" bIns="45720" rtlCol="0" anchor="b">
            <a:normAutofit fontScale="90000"/>
          </a:bodyPr>
          <a:lstStyle/>
          <a:p>
            <a:r>
              <a:rPr lang="en-US" sz="4600" b="0" i="0" kern="1200" dirty="0" err="1">
                <a:solidFill>
                  <a:srgbClr val="EBEBEB"/>
                </a:solidFill>
                <a:latin typeface="Arial" panose="020B0604020202020204" pitchFamily="34" charset="0"/>
                <a:cs typeface="Arial" panose="020B0604020202020204" pitchFamily="34" charset="0"/>
              </a:rPr>
              <a:t>Дебъгване</a:t>
            </a:r>
            <a:endParaRPr lang="en-US" sz="4600" b="0" i="0" kern="1200" dirty="0">
              <a:solidFill>
                <a:srgbClr val="EBEBEB"/>
              </a:solidFill>
              <a:latin typeface="Arial" panose="020B0604020202020204" pitchFamily="34" charset="0"/>
              <a:cs typeface="Arial" panose="020B0604020202020204" pitchFamily="34" charset="0"/>
            </a:endParaRPr>
          </a:p>
        </p:txBody>
      </p:sp>
      <p:pic>
        <p:nvPicPr>
          <p:cNvPr id="9" name="Content Placeholder 8" descr="A screenshot of a computer&#10;&#10;Description automatically generated">
            <a:extLst>
              <a:ext uri="{FF2B5EF4-FFF2-40B4-BE49-F238E27FC236}">
                <a16:creationId xmlns:a16="http://schemas.microsoft.com/office/drawing/2014/main" id="{C84D8087-9EE5-2F02-2335-AC37498436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196" y="1040175"/>
            <a:ext cx="7397769" cy="4551000"/>
          </a:xfrm>
        </p:spPr>
      </p:pic>
    </p:spTree>
    <p:extLst>
      <p:ext uri="{BB962C8B-B14F-4D97-AF65-F5344CB8AC3E}">
        <p14:creationId xmlns:p14="http://schemas.microsoft.com/office/powerpoint/2010/main" val="1488231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912D4F4-9586-F5DB-63CD-B695DB767A4B}"/>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EBEBEB"/>
                </a:solidFill>
                <a:latin typeface="Arial" panose="020B0604020202020204" pitchFamily="34" charset="0"/>
                <a:cs typeface="Arial" panose="020B0604020202020204" pitchFamily="34" charset="0"/>
              </a:rPr>
              <a:t>High-Level </a:t>
            </a:r>
            <a:r>
              <a:rPr lang="bg-BG" sz="2800">
                <a:solidFill>
                  <a:srgbClr val="EBEBEB"/>
                </a:solidFill>
                <a:latin typeface="Arial" panose="020B0604020202020204" pitchFamily="34" charset="0"/>
                <a:cs typeface="Arial" panose="020B0604020202020204" pitchFamily="34" charset="0"/>
              </a:rPr>
              <a:t>и </a:t>
            </a:r>
            <a:r>
              <a:rPr lang="en-US" sz="2800">
                <a:solidFill>
                  <a:srgbClr val="EBEBEB"/>
                </a:solidFill>
                <a:latin typeface="Arial" panose="020B0604020202020204" pitchFamily="34" charset="0"/>
                <a:cs typeface="Arial" panose="020B0604020202020204" pitchFamily="34" charset="0"/>
              </a:rPr>
              <a:t>Low-Level </a:t>
            </a:r>
            <a:r>
              <a:rPr lang="bg-BG" sz="2800">
                <a:solidFill>
                  <a:srgbClr val="EBEBEB"/>
                </a:solidFill>
                <a:latin typeface="Arial" panose="020B0604020202020204" pitchFamily="34" charset="0"/>
                <a:cs typeface="Arial" panose="020B0604020202020204" pitchFamily="34" charset="0"/>
              </a:rPr>
              <a:t>езици</a:t>
            </a:r>
          </a:p>
        </p:txBody>
      </p:sp>
      <p:pic>
        <p:nvPicPr>
          <p:cNvPr id="5" name="Picture 4" descr="Diagram">
            <a:extLst>
              <a:ext uri="{FF2B5EF4-FFF2-40B4-BE49-F238E27FC236}">
                <a16:creationId xmlns:a16="http://schemas.microsoft.com/office/drawing/2014/main" id="{6E4D6D17-96F0-9C7F-32FF-AEC60F06F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631382"/>
            <a:ext cx="6391533" cy="359523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A0D3D0-B78C-B1FD-AA11-9E8F1121F6AB}"/>
              </a:ext>
            </a:extLst>
          </p:cNvPr>
          <p:cNvSpPr>
            <a:spLocks noGrp="1"/>
          </p:cNvSpPr>
          <p:nvPr>
            <p:ph idx="1"/>
          </p:nvPr>
        </p:nvSpPr>
        <p:spPr>
          <a:xfrm>
            <a:off x="1154955" y="2120900"/>
            <a:ext cx="3133726" cy="3898900"/>
          </a:xfrm>
        </p:spPr>
        <p:txBody>
          <a:bodyPr>
            <a:normAutofit/>
          </a:bodyPr>
          <a:lstStyle/>
          <a:p>
            <a:pPr>
              <a:buClr>
                <a:schemeClr val="tx1"/>
              </a:buClr>
            </a:pPr>
            <a:r>
              <a:rPr lang="bg-BG" sz="1700" dirty="0">
                <a:solidFill>
                  <a:srgbClr val="FFFFFF"/>
                </a:solidFill>
                <a:latin typeface="Arial" panose="020B0604020202020204" pitchFamily="34" charset="0"/>
                <a:cs typeface="Arial" panose="020B0604020202020204" pitchFamily="34" charset="0"/>
              </a:rPr>
              <a:t>Програмните езици се делят на </a:t>
            </a:r>
            <a:r>
              <a:rPr lang="en-US" sz="1700" b="1" dirty="0">
                <a:solidFill>
                  <a:srgbClr val="FFFFFF"/>
                </a:solidFill>
                <a:latin typeface="Arial" panose="020B0604020202020204" pitchFamily="34" charset="0"/>
                <a:cs typeface="Arial" panose="020B0604020202020204" pitchFamily="34" charset="0"/>
              </a:rPr>
              <a:t>High-Level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 и </a:t>
            </a:r>
            <a:r>
              <a:rPr lang="en-US" sz="1700" b="1" dirty="0">
                <a:solidFill>
                  <a:srgbClr val="FFFFFF"/>
                </a:solidFill>
                <a:latin typeface="Arial" panose="020B0604020202020204" pitchFamily="34" charset="0"/>
                <a:cs typeface="Arial" panose="020B0604020202020204" pitchFamily="34" charset="0"/>
              </a:rPr>
              <a:t>Low-Level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a:t>
            </a:r>
          </a:p>
          <a:p>
            <a:pPr>
              <a:buClr>
                <a:schemeClr val="tx1"/>
              </a:buClr>
            </a:pPr>
            <a:r>
              <a:rPr lang="en-US" sz="1700" dirty="0">
                <a:solidFill>
                  <a:srgbClr val="FFFFFF"/>
                </a:solidFill>
                <a:latin typeface="Arial" panose="020B0604020202020204" pitchFamily="34" charset="0"/>
                <a:cs typeface="Arial" panose="020B0604020202020204" pitchFamily="34" charset="0"/>
              </a:rPr>
              <a:t>High-Level </a:t>
            </a:r>
            <a:r>
              <a:rPr lang="bg-BG" sz="1700" dirty="0">
                <a:solidFill>
                  <a:srgbClr val="FFFFFF"/>
                </a:solidFill>
                <a:latin typeface="Arial" panose="020B0604020202020204" pitchFamily="34" charset="0"/>
                <a:cs typeface="Arial" panose="020B0604020202020204" pitchFamily="34" charset="0"/>
              </a:rPr>
              <a:t>езиците са близки до английския и използват резервирани думи като </a:t>
            </a:r>
            <a:r>
              <a:rPr lang="en-US" sz="1700" b="1" dirty="0">
                <a:solidFill>
                  <a:srgbClr val="FFFFFF"/>
                </a:solidFill>
                <a:latin typeface="Arial" panose="020B0604020202020204" pitchFamily="34" charset="0"/>
                <a:cs typeface="Arial" panose="020B0604020202020204" pitchFamily="34" charset="0"/>
              </a:rPr>
              <a:t>“function”</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“if”, “else”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“while”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“for” </a:t>
            </a:r>
            <a:r>
              <a:rPr lang="bg-BG" sz="1700" dirty="0">
                <a:solidFill>
                  <a:srgbClr val="FFFFFF"/>
                </a:solidFill>
                <a:latin typeface="Arial" panose="020B0604020202020204" pitchFamily="34" charset="0"/>
                <a:cs typeface="Arial" panose="020B0604020202020204" pitchFamily="34" charset="0"/>
              </a:rPr>
              <a:t>и т.н.</a:t>
            </a:r>
          </a:p>
          <a:p>
            <a:pPr>
              <a:buClr>
                <a:schemeClr val="tx1"/>
              </a:buClr>
            </a:pPr>
            <a:r>
              <a:rPr lang="en-US" sz="1700" dirty="0">
                <a:solidFill>
                  <a:srgbClr val="FFFFFF"/>
                </a:solidFill>
                <a:latin typeface="Arial" panose="020B0604020202020204" pitchFamily="34" charset="0"/>
                <a:cs typeface="Arial" panose="020B0604020202020204" pitchFamily="34" charset="0"/>
              </a:rPr>
              <a:t>C# </a:t>
            </a:r>
            <a:r>
              <a:rPr lang="bg-BG" sz="1700" dirty="0">
                <a:solidFill>
                  <a:srgbClr val="FFFFFF"/>
                </a:solidFill>
                <a:latin typeface="Arial" panose="020B0604020202020204" pitchFamily="34" charset="0"/>
                <a:cs typeface="Arial" panose="020B0604020202020204" pitchFamily="34" charset="0"/>
              </a:rPr>
              <a:t>е пример за език от високо ниво (</a:t>
            </a:r>
            <a:r>
              <a:rPr lang="en-US" sz="1700" dirty="0">
                <a:solidFill>
                  <a:srgbClr val="FFFFFF"/>
                </a:solidFill>
                <a:latin typeface="Arial" panose="020B0604020202020204" pitchFamily="34" charset="0"/>
                <a:cs typeface="Arial" panose="020B0604020202020204" pitchFamily="34" charset="0"/>
              </a:rPr>
              <a:t>High-Level</a:t>
            </a:r>
            <a:r>
              <a:rPr lang="bg-BG" sz="1700" dirty="0">
                <a:solidFill>
                  <a:srgbClr val="FFFFFF"/>
                </a:solidFill>
                <a:latin typeface="Arial" panose="020B0604020202020204" pitchFamily="34" charset="0"/>
                <a:cs typeface="Arial" panose="020B0604020202020204" pitchFamily="34" charset="0"/>
              </a:rPr>
              <a:t>)</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Други такива са </a:t>
            </a:r>
            <a:r>
              <a:rPr lang="en-US" sz="1700" dirty="0">
                <a:solidFill>
                  <a:srgbClr val="FFFFFF"/>
                </a:solidFill>
                <a:latin typeface="Arial" panose="020B0604020202020204" pitchFamily="34" charset="0"/>
                <a:cs typeface="Arial" panose="020B0604020202020204" pitchFamily="34" charset="0"/>
              </a:rPr>
              <a:t>Java, JavaScript</a:t>
            </a:r>
            <a:r>
              <a:rPr lang="bg-BG" sz="1700" dirty="0">
                <a:solidFill>
                  <a:srgbClr val="FFFFFF"/>
                </a:solidFill>
                <a:latin typeface="Arial" panose="020B0604020202020204" pitchFamily="34" charset="0"/>
                <a:cs typeface="Arial" panose="020B0604020202020204" pitchFamily="34" charset="0"/>
              </a:rPr>
              <a:t>, </a:t>
            </a:r>
            <a:r>
              <a:rPr lang="en-US" sz="1700" dirty="0">
                <a:solidFill>
                  <a:srgbClr val="FFFFFF"/>
                </a:solidFill>
                <a:latin typeface="Arial" panose="020B0604020202020204" pitchFamily="34" charset="0"/>
                <a:cs typeface="Arial" panose="020B0604020202020204" pitchFamily="34" charset="0"/>
              </a:rPr>
              <a:t>PHP</a:t>
            </a:r>
            <a:r>
              <a:rPr lang="bg-BG" sz="1700" dirty="0">
                <a:solidFill>
                  <a:srgbClr val="FFFFFF"/>
                </a:solidFill>
                <a:latin typeface="Arial" panose="020B0604020202020204" pitchFamily="34" charset="0"/>
                <a:cs typeface="Arial" panose="020B0604020202020204" pitchFamily="34" charset="0"/>
              </a:rPr>
              <a:t> и др.</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5515002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FFF1-79E2-9644-DA71-B387B30E6631}"/>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Low level </a:t>
            </a:r>
            <a:r>
              <a:rPr lang="bg-BG" dirty="0">
                <a:latin typeface="Arial" panose="020B0604020202020204" pitchFamily="34" charset="0"/>
                <a:cs typeface="Arial" panose="020B0604020202020204" pitchFamily="34" charset="0"/>
              </a:rPr>
              <a:t>език</a:t>
            </a:r>
          </a:p>
        </p:txBody>
      </p:sp>
      <p:pic>
        <p:nvPicPr>
          <p:cNvPr id="5" name="Content Placeholder 4" descr="Diagram&#10;&#10;Description automatically generated">
            <a:extLst>
              <a:ext uri="{FF2B5EF4-FFF2-40B4-BE49-F238E27FC236}">
                <a16:creationId xmlns:a16="http://schemas.microsoft.com/office/drawing/2014/main" id="{36843C8E-CCF6-F31A-83B8-34734EFEF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305" y="2711400"/>
            <a:ext cx="8761413" cy="3353091"/>
          </a:xfrm>
        </p:spPr>
      </p:pic>
    </p:spTree>
    <p:extLst>
      <p:ext uri="{BB962C8B-B14F-4D97-AF65-F5344CB8AC3E}">
        <p14:creationId xmlns:p14="http://schemas.microsoft.com/office/powerpoint/2010/main" val="255084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82192" y="2781300"/>
            <a:ext cx="10927726" cy="3703476"/>
          </a:xfrm>
        </p:spPr>
        <p:txBody>
          <a:bodyPr>
            <a:normAutofit/>
          </a:bodyPr>
          <a:lstStyle/>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проектиран от Андерс Хейлсберг от</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през</a:t>
            </a:r>
            <a:r>
              <a:rPr lang="en-US" sz="2000" dirty="0">
                <a:latin typeface="Arial" panose="020B0604020202020204" pitchFamily="34" charset="0"/>
                <a:cs typeface="Arial" panose="020B0604020202020204" pitchFamily="34" charset="0"/>
              </a:rPr>
              <a:t> 2000</a:t>
            </a:r>
            <a:r>
              <a:rPr lang="bg-BG" sz="2000" dirty="0">
                <a:latin typeface="Arial" panose="020B0604020202020204" pitchFamily="34" charset="0"/>
                <a:cs typeface="Arial" panose="020B0604020202020204" pitchFamily="34" charset="0"/>
              </a:rPr>
              <a:t> год.</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 общо предназначение</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обектно-ориентиран </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клас-базиран</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се използва върху </a:t>
            </a:r>
            <a:r>
              <a:rPr lang="en-US" sz="2000" dirty="0">
                <a:latin typeface="Arial" panose="020B0604020202020204" pitchFamily="34" charset="0"/>
                <a:cs typeface="Arial" panose="020B0604020202020204" pitchFamily="34" charset="0"/>
              </a:rPr>
              <a:t>.NET </a:t>
            </a:r>
            <a:r>
              <a:rPr lang="bg-BG" sz="2000" dirty="0">
                <a:latin typeface="Arial" panose="020B0604020202020204" pitchFamily="34" charset="0"/>
                <a:cs typeface="Arial" panose="020B0604020202020204" pitchFamily="34" charset="0"/>
              </a:rPr>
              <a:t>платформата</a:t>
            </a:r>
            <a:r>
              <a:rPr lang="en-US" sz="2000" dirty="0">
                <a:latin typeface="Arial" panose="020B0604020202020204" pitchFamily="34" charset="0"/>
                <a:cs typeface="Arial" panose="020B0604020202020204" pitchFamily="34" charset="0"/>
              </a:rPr>
              <a:t> /.NET 6 </a:t>
            </a:r>
            <a:r>
              <a:rPr lang="bg-BG" sz="2000" dirty="0">
                <a:latin typeface="Arial" panose="020B0604020202020204" pitchFamily="34" charset="0"/>
                <a:cs typeface="Arial" panose="020B0604020202020204" pitchFamily="34" charset="0"/>
              </a:rPr>
              <a:t>е последната версия</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може да бъде използван за писане на </a:t>
            </a:r>
            <a:r>
              <a:rPr lang="en-US" sz="2000" dirty="0">
                <a:latin typeface="Arial" panose="020B0604020202020204" pitchFamily="34" charset="0"/>
                <a:cs typeface="Arial" panose="020B0604020202020204" pitchFamily="34" charset="0"/>
              </a:rPr>
              <a:t>Console, Desktop, Widows Services, Web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Mobile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документациите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много информативни и добре структурирани</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документация</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https://docs.microsoft.com/en-us/dotnet/csharp/</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92737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е специална компютърна програма, която транслира нашият програмен код в машинен код или байткод. Сорс кодът на програмата ни е написан най-често на програмен език от високо ниво, който е разбираем за човек, като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и т.н.</a:t>
            </a:r>
            <a:endParaRPr lang="en-US"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B99524D5-27BE-47E5-7173-346345C08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502" y="3966465"/>
            <a:ext cx="8522824" cy="2563378"/>
          </a:xfrm>
          <a:prstGeom prst="rect">
            <a:avLst/>
          </a:prstGeom>
        </p:spPr>
      </p:pic>
    </p:spTree>
    <p:extLst>
      <p:ext uri="{BB962C8B-B14F-4D97-AF65-F5344CB8AC3E}">
        <p14:creationId xmlns:p14="http://schemas.microsoft.com/office/powerpoint/2010/main" val="525679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1691</Words>
  <Application>Microsoft Office PowerPoint</Application>
  <PresentationFormat>Widescreen</PresentationFormat>
  <Paragraphs>219</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Cascadia Mono</vt:lpstr>
      <vt:lpstr>Century Gothic</vt:lpstr>
      <vt:lpstr>Wingdings 3</vt:lpstr>
      <vt:lpstr>Ion Boardroom</vt:lpstr>
      <vt:lpstr>C# Basics</vt:lpstr>
      <vt:lpstr>Какво ще научим?</vt:lpstr>
      <vt:lpstr>Какво означава “да програмираме”?</vt:lpstr>
      <vt:lpstr>Какво разбира машината ни?</vt:lpstr>
      <vt:lpstr>Какво е програмен език?</vt:lpstr>
      <vt:lpstr>High-Level и Low-Level езици</vt:lpstr>
      <vt:lpstr>Low level език</vt:lpstr>
      <vt:lpstr>Какво е C#?</vt:lpstr>
      <vt:lpstr>Какво е компилатор?</vt:lpstr>
      <vt:lpstr>Какво е компилаторът в C#?</vt:lpstr>
      <vt:lpstr>Compile-time срещу Runtime</vt:lpstr>
      <vt:lpstr>Какво е програмна библиотека (.DLL)?</vt:lpstr>
      <vt:lpstr>Какво е .NET?</vt:lpstr>
      <vt:lpstr>.NET = Екосистемата</vt:lpstr>
      <vt:lpstr>Какво ни дава CLR?</vt:lpstr>
      <vt:lpstr>.NET архитектура</vt:lpstr>
      <vt:lpstr>C# не е .NET!</vt:lpstr>
      <vt:lpstr>.NET платформата /цял нов свят/</vt:lpstr>
      <vt:lpstr>Какво е IDE?</vt:lpstr>
      <vt:lpstr>Visual Studio 2022 /инсталация/</vt:lpstr>
      <vt:lpstr>Създаване на C# проект</vt:lpstr>
      <vt:lpstr>Създаване на C# проект (I част)</vt:lpstr>
      <vt:lpstr>Създаване на C# проект (II част)</vt:lpstr>
      <vt:lpstr>Изглед от проекта</vt:lpstr>
      <vt:lpstr>PowerPoint Presentation</vt:lpstr>
      <vt:lpstr>Къде пишем нашият код?</vt:lpstr>
      <vt:lpstr>Архитектура на .NET приложенията</vt:lpstr>
      <vt:lpstr>Какво е клас?</vt:lpstr>
      <vt:lpstr>Какво е променлива?</vt:lpstr>
      <vt:lpstr>C# променливи (variables)</vt:lpstr>
      <vt:lpstr>Какво е константа?</vt:lpstr>
      <vt:lpstr>C# константи</vt:lpstr>
      <vt:lpstr>Типове данни в C# </vt:lpstr>
      <vt:lpstr>Конвертиране от един тип в друг</vt:lpstr>
      <vt:lpstr>Оператори в C#</vt:lpstr>
      <vt:lpstr>C# Console Input/Output</vt:lpstr>
      <vt:lpstr>Форматиране на string</vt:lpstr>
      <vt:lpstr>Приоритет на операторите</vt:lpstr>
      <vt:lpstr>Условна логика (if/else if/else)</vt:lpstr>
      <vt:lpstr>Обхват (scope) на променливите</vt:lpstr>
      <vt:lpstr>Switch/case логика</vt:lpstr>
      <vt:lpstr>Ключовата дума „var“</vt:lpstr>
      <vt:lpstr>Какво e цикъл в програмирането?</vt:lpstr>
      <vt:lpstr>Цикли (for цикъл)</vt:lpstr>
      <vt:lpstr>Цикли (while цикъл)</vt:lpstr>
      <vt:lpstr>Цикли (do/while цикъл)</vt:lpstr>
      <vt:lpstr>Цикли (вложени for цикли)</vt:lpstr>
      <vt:lpstr>Използване на “continue”</vt:lpstr>
      <vt:lpstr>Използване на “break”</vt:lpstr>
      <vt:lpstr>C# коментари</vt:lpstr>
      <vt:lpstr>Дебъгване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dc:title>
  <dc:creator>Велизар Герасимов</dc:creator>
  <cp:lastModifiedBy>Gerasimov, Velizar</cp:lastModifiedBy>
  <cp:revision>676</cp:revision>
  <dcterms:created xsi:type="dcterms:W3CDTF">2022-05-13T20:04:37Z</dcterms:created>
  <dcterms:modified xsi:type="dcterms:W3CDTF">2022-10-30T10:38:35Z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8ba2ad2-1b1e-4cec-9ee3-2fdbfa21151f_Enabled">
    <vt:lpwstr>true</vt:lpwstr>
  </property>
  <property fmtid="{D5CDD505-2E9C-101B-9397-08002B2CF9AE}" pid="3" name="MSIP_Label_78ba2ad2-1b1e-4cec-9ee3-2fdbfa21151f_SetDate">
    <vt:lpwstr>2022-10-10T08:50:39Z</vt:lpwstr>
  </property>
  <property fmtid="{D5CDD505-2E9C-101B-9397-08002B2CF9AE}" pid="4" name="MSIP_Label_78ba2ad2-1b1e-4cec-9ee3-2fdbfa21151f_Method">
    <vt:lpwstr>Privileged</vt:lpwstr>
  </property>
  <property fmtid="{D5CDD505-2E9C-101B-9397-08002B2CF9AE}" pid="5" name="MSIP_Label_78ba2ad2-1b1e-4cec-9ee3-2fdbfa21151f_Name">
    <vt:lpwstr>General</vt:lpwstr>
  </property>
  <property fmtid="{D5CDD505-2E9C-101B-9397-08002B2CF9AE}" pid="6" name="MSIP_Label_78ba2ad2-1b1e-4cec-9ee3-2fdbfa21151f_SiteId">
    <vt:lpwstr>8c09d8d5-1d78-4adf-9d10-a13cdacb0929</vt:lpwstr>
  </property>
  <property fmtid="{D5CDD505-2E9C-101B-9397-08002B2CF9AE}" pid="7" name="MSIP_Label_78ba2ad2-1b1e-4cec-9ee3-2fdbfa21151f_ActionId">
    <vt:lpwstr>4c1c41c2-98a5-4b5d-b15e-79af72b68f79</vt:lpwstr>
  </property>
  <property fmtid="{D5CDD505-2E9C-101B-9397-08002B2CF9AE}" pid="8" name="MSIP_Label_78ba2ad2-1b1e-4cec-9ee3-2fdbfa21151f_ContentBits">
    <vt:lpwstr>0</vt:lpwstr>
  </property>
</Properties>
</file>