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3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465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73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86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53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705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06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1760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7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00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1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7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543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28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342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35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840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6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0A5C-59E9-4CAD-D771-C7A9D7EB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9199-DA1F-AE12-1757-71217682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879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Dependency Injection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set of software design principles and patterns that enable us to develop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loosely coupled code.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programming technique which states that we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to create our dependencies, instead we have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them in our classes from outside through interfaces.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an implementation part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Dependency Inversion Principle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states that High-level modules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SHOULD 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 on low-level modules. Both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depend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abstractions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7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EEBD-DE5B-6BD7-24F1-BFBACDE5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(Client Notifier)</a:t>
            </a:r>
            <a:endParaRPr lang="bg-BG" sz="32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B6D9DCB-01C1-9765-30FB-99BB44BA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39" y="2617885"/>
            <a:ext cx="5628053" cy="3651110"/>
          </a:xfrm>
          <a:prstGeom prst="rect">
            <a:avLst/>
          </a:prstGeom>
        </p:spPr>
      </p:pic>
      <p:pic>
        <p:nvPicPr>
          <p:cNvPr id="7" name="Picture 6" descr="A close up of text&#10;&#10;Description automatically generated">
            <a:extLst>
              <a:ext uri="{FF2B5EF4-FFF2-40B4-BE49-F238E27FC236}">
                <a16:creationId xmlns:a16="http://schemas.microsoft.com/office/drawing/2014/main" id="{2C622ADA-E7BE-4162-394B-F00E84621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12" y="3801951"/>
            <a:ext cx="2765505" cy="809416"/>
          </a:xfrm>
          <a:prstGeom prst="rect">
            <a:avLst/>
          </a:prstGeom>
        </p:spPr>
      </p:pic>
      <p:pic>
        <p:nvPicPr>
          <p:cNvPr id="9" name="Picture 8" descr="A screen shot of a message&#10;&#10;Description automatically generated">
            <a:extLst>
              <a:ext uri="{FF2B5EF4-FFF2-40B4-BE49-F238E27FC236}">
                <a16:creationId xmlns:a16="http://schemas.microsoft.com/office/drawing/2014/main" id="{F9D1F636-EE0F-2E81-A1E6-E2D52C081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8" y="2366184"/>
            <a:ext cx="3145790" cy="1154923"/>
          </a:xfrm>
          <a:prstGeom prst="rect">
            <a:avLst/>
          </a:prstGeom>
        </p:spPr>
      </p:pic>
      <p:pic>
        <p:nvPicPr>
          <p:cNvPr id="11" name="Picture 10" descr="A screen shot of a message&#10;&#10;Description automatically generated">
            <a:extLst>
              <a:ext uri="{FF2B5EF4-FFF2-40B4-BE49-F238E27FC236}">
                <a16:creationId xmlns:a16="http://schemas.microsoft.com/office/drawing/2014/main" id="{42311EC2-8F04-AC01-70B7-2D4DF0872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5" y="3791798"/>
            <a:ext cx="2640103" cy="978862"/>
          </a:xfrm>
          <a:prstGeom prst="rect">
            <a:avLst/>
          </a:prstGeom>
        </p:spPr>
      </p:pic>
      <p:pic>
        <p:nvPicPr>
          <p:cNvPr id="13" name="Picture 12" descr="A screen shot of a message&#10;&#10;Description automatically generated">
            <a:extLst>
              <a:ext uri="{FF2B5EF4-FFF2-40B4-BE49-F238E27FC236}">
                <a16:creationId xmlns:a16="http://schemas.microsoft.com/office/drawing/2014/main" id="{06A9A314-DEB6-2580-7B1D-D459D2362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5" y="5210911"/>
            <a:ext cx="2732141" cy="105808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9F79FD-5589-4D8F-85BC-87150F426CEB}"/>
              </a:ext>
            </a:extLst>
          </p:cNvPr>
          <p:cNvCxnSpPr>
            <a:cxnSpLocks/>
          </p:cNvCxnSpPr>
          <p:nvPr/>
        </p:nvCxnSpPr>
        <p:spPr>
          <a:xfrm>
            <a:off x="2059459" y="2617885"/>
            <a:ext cx="2734963" cy="117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A4D656-B3D6-EE7A-8240-200FDA53D50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703246" y="3962400"/>
            <a:ext cx="3033511" cy="124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42555E-069D-6895-1CAA-43AAAB318965}"/>
              </a:ext>
            </a:extLst>
          </p:cNvPr>
          <p:cNvCxnSpPr>
            <a:cxnSpLocks/>
          </p:cNvCxnSpPr>
          <p:nvPr/>
        </p:nvCxnSpPr>
        <p:spPr>
          <a:xfrm>
            <a:off x="1703246" y="3962400"/>
            <a:ext cx="276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5A4D0A-DC8B-32B2-8D7B-837C6CF0E372}"/>
              </a:ext>
            </a:extLst>
          </p:cNvPr>
          <p:cNvSpPr txBox="1"/>
          <p:nvPr/>
        </p:nvSpPr>
        <p:spPr>
          <a:xfrm>
            <a:off x="3426940" y="3000584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D71299-4A54-9DFE-D505-9CC2F08D5A21}"/>
              </a:ext>
            </a:extLst>
          </p:cNvPr>
          <p:cNvSpPr txBox="1"/>
          <p:nvPr/>
        </p:nvSpPr>
        <p:spPr>
          <a:xfrm>
            <a:off x="3069497" y="4714757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5B35B-3C3E-6D7A-64C3-E6BACCD98B4C}"/>
              </a:ext>
            </a:extLst>
          </p:cNvPr>
          <p:cNvSpPr txBox="1"/>
          <p:nvPr/>
        </p:nvSpPr>
        <p:spPr>
          <a:xfrm>
            <a:off x="2460464" y="3950285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2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5636-9A1B-6DBD-DB0C-87AACFE1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86" y="886300"/>
            <a:ext cx="8825659" cy="7069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Dependency Injection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F7F8-3980-F1A9-5424-9C5EAB67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4941046" cy="362430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Maintainability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Loose Coupling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Reusability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Late Binding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software developer that writes Object-Oriented Code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dependency injection.</a:t>
            </a:r>
          </a:p>
          <a:p>
            <a:endParaRPr lang="bg-BG" dirty="0"/>
          </a:p>
        </p:txBody>
      </p:sp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D3FCAD41-C099-3698-6CAE-9A277386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16" y="2461098"/>
            <a:ext cx="5608272" cy="31571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46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5FEB-7FA3-DBCA-4C65-D8574DBA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19" y="779844"/>
            <a:ext cx="8761413" cy="986937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Tightly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(Server Logging)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36CCB-6CDE-6A7F-72E7-16D7DD3D9590}"/>
              </a:ext>
            </a:extLst>
          </p:cNvPr>
          <p:cNvSpPr txBox="1"/>
          <p:nvPr/>
        </p:nvSpPr>
        <p:spPr>
          <a:xfrm>
            <a:off x="988539" y="5061467"/>
            <a:ext cx="40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program like this!</a:t>
            </a:r>
            <a:endParaRPr lang="bg-BG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7D63AC5-7D5F-E085-CA6C-32825AF0D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6" y="2310602"/>
            <a:ext cx="4721470" cy="2273300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C19135B-D101-2670-D90D-8259C1ED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21" y="2310602"/>
            <a:ext cx="6155917" cy="41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06E9-54BD-0372-D656-404D958E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76" y="927651"/>
            <a:ext cx="8761413" cy="706964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Loosely coupled code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(Server Logging)</a:t>
            </a:r>
            <a:endParaRPr lang="bg-BG" sz="3200" dirty="0"/>
          </a:p>
        </p:txBody>
      </p:sp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52E58CB-4800-F9E2-FDF8-763D7A555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6" y="2356981"/>
            <a:ext cx="3406435" cy="1600339"/>
          </a:xfrm>
          <a:prstGeom prst="rect">
            <a:avLst/>
          </a:prstGeom>
        </p:spPr>
      </p:pic>
      <p:pic>
        <p:nvPicPr>
          <p:cNvPr id="15" name="Picture 1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1B95F98-13CD-0036-5004-1A0C4F2A5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95" y="3586593"/>
            <a:ext cx="2880610" cy="10364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A40B53-BD44-C7AA-46E4-A253DD3C23C8}"/>
              </a:ext>
            </a:extLst>
          </p:cNvPr>
          <p:cNvCxnSpPr>
            <a:cxnSpLocks/>
          </p:cNvCxnSpPr>
          <p:nvPr/>
        </p:nvCxnSpPr>
        <p:spPr>
          <a:xfrm>
            <a:off x="2636108" y="2586681"/>
            <a:ext cx="1909252" cy="107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C51A8-1952-373D-360E-D766F1B4D509}"/>
              </a:ext>
            </a:extLst>
          </p:cNvPr>
          <p:cNvCxnSpPr>
            <a:cxnSpLocks/>
          </p:cNvCxnSpPr>
          <p:nvPr/>
        </p:nvCxnSpPr>
        <p:spPr>
          <a:xfrm flipV="1">
            <a:off x="2564160" y="4104798"/>
            <a:ext cx="1981200" cy="62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C8D29-5402-EDBE-5046-26293CB689CA}"/>
              </a:ext>
            </a:extLst>
          </p:cNvPr>
          <p:cNvCxnSpPr>
            <a:cxnSpLocks/>
          </p:cNvCxnSpPr>
          <p:nvPr/>
        </p:nvCxnSpPr>
        <p:spPr>
          <a:xfrm flipV="1">
            <a:off x="7003171" y="3086637"/>
            <a:ext cx="2239683" cy="57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0E842A-127E-0E6C-56FF-A648DD4CDA1D}"/>
              </a:ext>
            </a:extLst>
          </p:cNvPr>
          <p:cNvSpPr txBox="1"/>
          <p:nvPr/>
        </p:nvSpPr>
        <p:spPr>
          <a:xfrm>
            <a:off x="3740110" y="2948138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629DF1-CB81-028A-4AF8-8CAF6254DD58}"/>
              </a:ext>
            </a:extLst>
          </p:cNvPr>
          <p:cNvSpPr txBox="1"/>
          <p:nvPr/>
        </p:nvSpPr>
        <p:spPr>
          <a:xfrm>
            <a:off x="3140031" y="4018772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069AC-B44C-B877-1534-92B740EF3C6F}"/>
              </a:ext>
            </a:extLst>
          </p:cNvPr>
          <p:cNvSpPr txBox="1"/>
          <p:nvPr/>
        </p:nvSpPr>
        <p:spPr>
          <a:xfrm>
            <a:off x="10120315" y="2250445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6263EE-7A3B-5967-5D53-821A6612C495}"/>
              </a:ext>
            </a:extLst>
          </p:cNvPr>
          <p:cNvSpPr txBox="1"/>
          <p:nvPr/>
        </p:nvSpPr>
        <p:spPr>
          <a:xfrm>
            <a:off x="8213256" y="5829608"/>
            <a:ext cx="3814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class now can work with any logger that implements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interface: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1DC334-57CB-2546-5FC6-E6FD8480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2" y="4813975"/>
            <a:ext cx="4854361" cy="1615580"/>
          </a:xfrm>
          <a:prstGeom prst="rect">
            <a:avLst/>
          </a:prstGeom>
        </p:spPr>
      </p:pic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4488E16-F481-B7DC-D7E6-92F49F633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74" y="2565231"/>
            <a:ext cx="4290299" cy="32265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36BFA6-963B-EEB3-30CE-8B6466BCC4CC}"/>
              </a:ext>
            </a:extLst>
          </p:cNvPr>
          <p:cNvCxnSpPr>
            <a:cxnSpLocks/>
          </p:cNvCxnSpPr>
          <p:nvPr/>
        </p:nvCxnSpPr>
        <p:spPr>
          <a:xfrm flipH="1">
            <a:off x="9933569" y="2657299"/>
            <a:ext cx="660290" cy="83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9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A36A-F67D-4D7D-0894-7BD87882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(File System Abstraction)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E5C22F-C7D7-386F-EDF4-0CC6EA83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3" y="3146552"/>
            <a:ext cx="5898429" cy="24881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2BA40D-23CA-883D-618C-B57AAA59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223" y="3146552"/>
            <a:ext cx="4941046" cy="1837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TextProcessor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coupled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file system. Now this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unit testable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full sense of unit testing as isolated unit of code.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191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21C8C9-B0F3-D28D-608C-A0AAC62D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896851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(File System Abstraction)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2281D2-856E-B6D8-595A-939AF9558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98" y="2352709"/>
            <a:ext cx="5555461" cy="4541914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C28EF0-9047-D70A-4788-D30B2CA66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1" y="2275882"/>
            <a:ext cx="4011425" cy="1443054"/>
          </a:xfrm>
          <a:prstGeom prst="rect">
            <a:avLst/>
          </a:prstGeom>
        </p:spPr>
      </p:pic>
      <p:pic>
        <p:nvPicPr>
          <p:cNvPr id="10" name="Picture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086FD01-B788-D6B7-4926-2BB99207D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04" y="3764584"/>
            <a:ext cx="3557094" cy="874144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17738A1-50B0-08B6-316F-492820B88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1" y="5030518"/>
            <a:ext cx="4252302" cy="17086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E84603-368E-C750-2B08-B47346AE9CAF}"/>
              </a:ext>
            </a:extLst>
          </p:cNvPr>
          <p:cNvCxnSpPr>
            <a:cxnSpLocks/>
          </p:cNvCxnSpPr>
          <p:nvPr/>
        </p:nvCxnSpPr>
        <p:spPr>
          <a:xfrm>
            <a:off x="2067697" y="2423257"/>
            <a:ext cx="2199503" cy="120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34834-D5DA-8786-1B65-152FD89F6F40}"/>
              </a:ext>
            </a:extLst>
          </p:cNvPr>
          <p:cNvCxnSpPr>
            <a:cxnSpLocks/>
          </p:cNvCxnSpPr>
          <p:nvPr/>
        </p:nvCxnSpPr>
        <p:spPr>
          <a:xfrm flipV="1">
            <a:off x="1820562" y="3962400"/>
            <a:ext cx="2446638" cy="98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F08081-9D40-4859-D863-CED6CAED0FBE}"/>
              </a:ext>
            </a:extLst>
          </p:cNvPr>
          <p:cNvSpPr txBox="1"/>
          <p:nvPr/>
        </p:nvSpPr>
        <p:spPr>
          <a:xfrm>
            <a:off x="3689022" y="3004865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CFE7-E90A-6C15-8DEB-2C837D611ED1}"/>
              </a:ext>
            </a:extLst>
          </p:cNvPr>
          <p:cNvSpPr txBox="1"/>
          <p:nvPr/>
        </p:nvSpPr>
        <p:spPr>
          <a:xfrm>
            <a:off x="1777054" y="4314934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319E06-9D5E-A3F0-5465-77A1A994E5A7}"/>
              </a:ext>
            </a:extLst>
          </p:cNvPr>
          <p:cNvCxnSpPr>
            <a:cxnSpLocks/>
          </p:cNvCxnSpPr>
          <p:nvPr/>
        </p:nvCxnSpPr>
        <p:spPr>
          <a:xfrm flipV="1">
            <a:off x="5041557" y="3413562"/>
            <a:ext cx="3654439" cy="54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68551F-1384-0262-ECD3-EACBD41C3506}"/>
              </a:ext>
            </a:extLst>
          </p:cNvPr>
          <p:cNvSpPr txBox="1"/>
          <p:nvPr/>
        </p:nvSpPr>
        <p:spPr>
          <a:xfrm>
            <a:off x="5707241" y="3429000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93C2-E1BD-8E0F-AF61-EAC9FD2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(Database System Abstraction)</a:t>
            </a:r>
            <a:endParaRPr lang="bg-BG" sz="3200" dirty="0"/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711C9F1B-A6B8-2B67-3724-7CDE25638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4" y="2548512"/>
            <a:ext cx="6589099" cy="43094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9B6CA-6AB4-2B2A-D4F5-7E8CA4E9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303" y="3088887"/>
            <a:ext cx="4941046" cy="2092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EmployeeProcessor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coupled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database system. Now this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unit testable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full sense of unit testing as isolated unit of code. If we try to test it we have to run real queries to our existing database.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722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DB34-BFC3-C63C-294D-E7A0B8F1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(Database System Abstraction)</a:t>
            </a:r>
            <a:endParaRPr lang="bg-BG" sz="3200" dirty="0"/>
          </a:p>
        </p:txBody>
      </p:sp>
      <p:pic>
        <p:nvPicPr>
          <p:cNvPr id="7" name="Picture 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2386412-1D60-A399-37F3-94570DFF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3" y="2540740"/>
            <a:ext cx="5887715" cy="3871374"/>
          </a:xfrm>
          <a:prstGeom prst="rect">
            <a:avLst/>
          </a:prstGeom>
        </p:spPr>
      </p:pic>
      <p:pic>
        <p:nvPicPr>
          <p:cNvPr id="9" name="Picture 8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02A51C2-EDAC-AE7F-5542-32C8A4FF0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51" y="2373646"/>
            <a:ext cx="2888230" cy="1005927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3D8773-1D0D-A014-72B6-0793C6469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59" y="2785006"/>
            <a:ext cx="4568388" cy="33828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55001-8AE3-C284-3623-5FCE55789BAA}"/>
              </a:ext>
            </a:extLst>
          </p:cNvPr>
          <p:cNvCxnSpPr>
            <a:cxnSpLocks/>
          </p:cNvCxnSpPr>
          <p:nvPr/>
        </p:nvCxnSpPr>
        <p:spPr>
          <a:xfrm>
            <a:off x="6384324" y="2850292"/>
            <a:ext cx="3105665" cy="69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3868F6-BB32-F1C0-C8B3-A11BD7AE2728}"/>
              </a:ext>
            </a:extLst>
          </p:cNvPr>
          <p:cNvSpPr txBox="1"/>
          <p:nvPr/>
        </p:nvSpPr>
        <p:spPr>
          <a:xfrm>
            <a:off x="9441241" y="3379573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78A053-4A20-E4D9-8E85-BE2EFF9509DC}"/>
              </a:ext>
            </a:extLst>
          </p:cNvPr>
          <p:cNvCxnSpPr>
            <a:cxnSpLocks/>
          </p:cNvCxnSpPr>
          <p:nvPr/>
        </p:nvCxnSpPr>
        <p:spPr>
          <a:xfrm>
            <a:off x="2260652" y="2785006"/>
            <a:ext cx="185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0CDF19-5A39-05C3-D975-84FE353EB80F}"/>
              </a:ext>
            </a:extLst>
          </p:cNvPr>
          <p:cNvSpPr txBox="1"/>
          <p:nvPr/>
        </p:nvSpPr>
        <p:spPr>
          <a:xfrm>
            <a:off x="3164711" y="2540740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3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6A13-1CE3-5A89-2C87-19A9FA00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(Client Notifier)</a:t>
            </a:r>
            <a:endParaRPr lang="bg-BG" sz="32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AC6D1E-D972-2676-7F16-4849EC83B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48" y="2335651"/>
            <a:ext cx="4869602" cy="4328535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4EA976F1-94FE-4663-31A3-888A861EC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" y="2427327"/>
            <a:ext cx="3361573" cy="1230575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6EEC3420-8D8C-C9BA-A120-D0980B977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0" y="5288810"/>
            <a:ext cx="3266519" cy="137537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809288B-716C-51CC-6BA6-CDC3BA20D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04" y="3746806"/>
            <a:ext cx="3089708" cy="13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1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316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Dependency Injection</vt:lpstr>
      <vt:lpstr>Benefits of Dependency Injection</vt:lpstr>
      <vt:lpstr>1. Tightly coupled code  (Server Logging)</vt:lpstr>
      <vt:lpstr>1. Loosely coupled code (Server Logging)</vt:lpstr>
      <vt:lpstr>2. Tight Coupled Code  (File System Abstraction)</vt:lpstr>
      <vt:lpstr>2. Loose Coupled Code  (File System Abstraction)</vt:lpstr>
      <vt:lpstr>3. Tight Coupled Code  (Database System Abstraction)</vt:lpstr>
      <vt:lpstr>3. Loose Coupled Code  (Database System Abstraction)</vt:lpstr>
      <vt:lpstr>4. Tight Coupled Code  (Client Notifier)</vt:lpstr>
      <vt:lpstr>4. Loose Coupled Code  (Client Notifier)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Gerasimov, Velizar</dc:creator>
  <cp:lastModifiedBy>Gerasimov, Velizar</cp:lastModifiedBy>
  <cp:revision>70</cp:revision>
  <dcterms:created xsi:type="dcterms:W3CDTF">2024-05-30T11:13:42Z</dcterms:created>
  <dcterms:modified xsi:type="dcterms:W3CDTF">2024-05-31T15:04:20Z</dcterms:modified>
</cp:coreProperties>
</file>