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430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465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873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8863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5537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7053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7066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1760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670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008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214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777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543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283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342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35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2840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F96FA68-E941-49B7-BC22-BB40477D0799}" type="datetimeFigureOut">
              <a:rPr lang="bg-BG" smtClean="0"/>
              <a:t>31.5.2024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D01F1BA-2320-42C2-B94F-27859CA73C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67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0A5C-59E9-4CAD-D771-C7A9D7EB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Dependency Injection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79199-DA1F-AE12-1757-71217682B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8791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Dependency Injection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a set of software design principles and patterns that enable us to develop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loosely coupled code.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 programming technique which states that we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 NOT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have to create our dependencies, instead we have 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INJECT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them in our classes from outside through interfaces. 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an implementation part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Dependency Inversion Principle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which states that High-level modules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SHOULD NOT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depend on low-level modules. Both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depend on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abstractions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7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5636-9A1B-6DBD-DB0C-87AACFE1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586" y="886300"/>
            <a:ext cx="8825659" cy="7069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Benefits of Dependency Injection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6F7F8-3980-F1A9-5424-9C5EAB675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4941046" cy="3624305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Maintainability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Extensibility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Testability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Loose Coupling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Code Reusability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Late Binding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Note: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software developer that writes Object-Oriented Code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dependency injection.</a:t>
            </a:r>
          </a:p>
          <a:p>
            <a:endParaRPr lang="bg-BG" dirty="0"/>
          </a:p>
        </p:txBody>
      </p:sp>
      <p:pic>
        <p:nvPicPr>
          <p:cNvPr id="5" name="Picture 4" descr="A blue sign with white text&#10;&#10;Description automatically generated">
            <a:extLst>
              <a:ext uri="{FF2B5EF4-FFF2-40B4-BE49-F238E27FC236}">
                <a16:creationId xmlns:a16="http://schemas.microsoft.com/office/drawing/2014/main" id="{D3FCAD41-C099-3698-6CAE-9A2773868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416" y="2461098"/>
            <a:ext cx="5608272" cy="31571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746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5FEB-7FA3-DBCA-4C65-D8574DBA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619" y="779844"/>
            <a:ext cx="8761413" cy="986937"/>
          </a:xfrm>
        </p:spPr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 Tightly coupled code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(Server Logging example)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36CCB-6CDE-6A7F-72E7-16D7DD3D9590}"/>
              </a:ext>
            </a:extLst>
          </p:cNvPr>
          <p:cNvSpPr txBox="1"/>
          <p:nvPr/>
        </p:nvSpPr>
        <p:spPr>
          <a:xfrm>
            <a:off x="988539" y="5061467"/>
            <a:ext cx="4044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program like this!</a:t>
            </a:r>
            <a:endParaRPr lang="bg-BG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7D63AC5-7D5F-E085-CA6C-32825AF0D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6" y="2310602"/>
            <a:ext cx="4721470" cy="2273300"/>
          </a:xfrm>
          <a:prstGeom prst="rect">
            <a:avLst/>
          </a:prstGeom>
        </p:spPr>
      </p:pic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C19135B-D101-2670-D90D-8259C1ED0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521" y="2310602"/>
            <a:ext cx="6155917" cy="414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1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06E9-54BD-0372-D656-404D958E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376" y="927651"/>
            <a:ext cx="8761413" cy="706964"/>
          </a:xfrm>
        </p:spPr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 Loosely coupled code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(Server Logging example)</a:t>
            </a:r>
            <a:endParaRPr lang="bg-BG" sz="3200" dirty="0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40B8D8B-C12D-6D64-46E8-71EA45E9F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917" y="2866550"/>
            <a:ext cx="3741744" cy="3017782"/>
          </a:xfrm>
          <a:prstGeom prst="rect">
            <a:avLst/>
          </a:prstGeom>
        </p:spPr>
      </p:pic>
      <p:pic>
        <p:nvPicPr>
          <p:cNvPr id="13" name="Picture 1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52E58CB-4800-F9E2-FDF8-763D7A555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6" y="2356981"/>
            <a:ext cx="3406435" cy="1600339"/>
          </a:xfrm>
          <a:prstGeom prst="rect">
            <a:avLst/>
          </a:prstGeom>
        </p:spPr>
      </p:pic>
      <p:pic>
        <p:nvPicPr>
          <p:cNvPr id="15" name="Picture 1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11B95F98-13CD-0036-5004-1A0C4F2A5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360" y="3586593"/>
            <a:ext cx="2880610" cy="103641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A40B53-BD44-C7AA-46E4-A253DD3C23C8}"/>
              </a:ext>
            </a:extLst>
          </p:cNvPr>
          <p:cNvCxnSpPr>
            <a:cxnSpLocks/>
          </p:cNvCxnSpPr>
          <p:nvPr/>
        </p:nvCxnSpPr>
        <p:spPr>
          <a:xfrm>
            <a:off x="2636108" y="2586681"/>
            <a:ext cx="1909252" cy="107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BC51A8-1952-373D-360E-D766F1B4D509}"/>
              </a:ext>
            </a:extLst>
          </p:cNvPr>
          <p:cNvCxnSpPr>
            <a:cxnSpLocks/>
          </p:cNvCxnSpPr>
          <p:nvPr/>
        </p:nvCxnSpPr>
        <p:spPr>
          <a:xfrm flipV="1">
            <a:off x="2564160" y="4104798"/>
            <a:ext cx="1981200" cy="62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1C8D29-5402-EDBE-5046-26293CB689CA}"/>
              </a:ext>
            </a:extLst>
          </p:cNvPr>
          <p:cNvCxnSpPr>
            <a:cxnSpLocks/>
          </p:cNvCxnSpPr>
          <p:nvPr/>
        </p:nvCxnSpPr>
        <p:spPr>
          <a:xfrm flipV="1">
            <a:off x="6767562" y="3505508"/>
            <a:ext cx="2117124" cy="30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60E842A-127E-0E6C-56FF-A648DD4CDA1D}"/>
              </a:ext>
            </a:extLst>
          </p:cNvPr>
          <p:cNvSpPr txBox="1"/>
          <p:nvPr/>
        </p:nvSpPr>
        <p:spPr>
          <a:xfrm>
            <a:off x="3740110" y="2948138"/>
            <a:ext cx="115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629DF1-CB81-028A-4AF8-8CAF6254DD58}"/>
              </a:ext>
            </a:extLst>
          </p:cNvPr>
          <p:cNvSpPr txBox="1"/>
          <p:nvPr/>
        </p:nvSpPr>
        <p:spPr>
          <a:xfrm>
            <a:off x="3140031" y="4018772"/>
            <a:ext cx="115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6069AC-B44C-B877-1534-92B740EF3C6F}"/>
              </a:ext>
            </a:extLst>
          </p:cNvPr>
          <p:cNvSpPr txBox="1"/>
          <p:nvPr/>
        </p:nvSpPr>
        <p:spPr>
          <a:xfrm>
            <a:off x="10112078" y="2585739"/>
            <a:ext cx="166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Constructor injection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668F9F-280A-82C0-1C95-92B2C7FE4905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10214919" y="2862738"/>
            <a:ext cx="730167" cy="79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86263EE-7A3B-5967-5D53-821A6612C495}"/>
              </a:ext>
            </a:extLst>
          </p:cNvPr>
          <p:cNvSpPr txBox="1"/>
          <p:nvPr/>
        </p:nvSpPr>
        <p:spPr>
          <a:xfrm>
            <a:off x="8213256" y="5829608"/>
            <a:ext cx="3814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class now can work with any logger that implements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ILogger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interface: 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ConsoleLogger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FileLogger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DatabaseLogger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3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51DC334-57CB-2546-5FC6-E6FD84806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2" y="4813975"/>
            <a:ext cx="4854361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9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A36A-F67D-4D7D-0894-7BD87882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2. Tight Coupled Code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(File System Abstraction)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AE5C22F-C7D7-386F-EDF4-0CC6EA835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3" y="3146552"/>
            <a:ext cx="5898429" cy="248812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2BA40D-23CA-883D-618C-B57AAA59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223" y="3146552"/>
            <a:ext cx="4941046" cy="18373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Note: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TextProcessor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coupled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the file system. Now this class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 unit testable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full sense of unit testing as isolated unit of code.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191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21C8C9-B0F3-D28D-608C-A0AAC62DE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896851"/>
          </a:xfrm>
        </p:spPr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2. Loose Coupled Code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(File System Abstraction)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C2281D2-856E-B6D8-595A-939AF9558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598" y="2352709"/>
            <a:ext cx="5555461" cy="4541914"/>
          </a:xfrm>
          <a:prstGeom prst="rect">
            <a:avLst/>
          </a:prstGeom>
        </p:spPr>
      </p:pic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BC28EF0-9047-D70A-4788-D30B2CA66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1" y="2275882"/>
            <a:ext cx="4011425" cy="1443054"/>
          </a:xfrm>
          <a:prstGeom prst="rect">
            <a:avLst/>
          </a:prstGeom>
        </p:spPr>
      </p:pic>
      <p:pic>
        <p:nvPicPr>
          <p:cNvPr id="10" name="Picture 9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7086FD01-B788-D6B7-4926-2BB99207D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504" y="3764584"/>
            <a:ext cx="3557094" cy="874144"/>
          </a:xfrm>
          <a:prstGeom prst="rect">
            <a:avLst/>
          </a:prstGeom>
        </p:spPr>
      </p:pic>
      <p:pic>
        <p:nvPicPr>
          <p:cNvPr id="12" name="Picture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17738A1-50B0-08B6-316F-492820B88A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1" y="5030518"/>
            <a:ext cx="4252302" cy="170868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E84603-368E-C750-2B08-B47346AE9CAF}"/>
              </a:ext>
            </a:extLst>
          </p:cNvPr>
          <p:cNvCxnSpPr>
            <a:cxnSpLocks/>
          </p:cNvCxnSpPr>
          <p:nvPr/>
        </p:nvCxnSpPr>
        <p:spPr>
          <a:xfrm>
            <a:off x="2067697" y="2423257"/>
            <a:ext cx="2199503" cy="120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734834-D5DA-8786-1B65-152FD89F6F40}"/>
              </a:ext>
            </a:extLst>
          </p:cNvPr>
          <p:cNvCxnSpPr>
            <a:cxnSpLocks/>
          </p:cNvCxnSpPr>
          <p:nvPr/>
        </p:nvCxnSpPr>
        <p:spPr>
          <a:xfrm flipV="1">
            <a:off x="1820562" y="3962400"/>
            <a:ext cx="2446638" cy="98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8F08081-9D40-4859-D863-CED6CAED0FBE}"/>
              </a:ext>
            </a:extLst>
          </p:cNvPr>
          <p:cNvSpPr txBox="1"/>
          <p:nvPr/>
        </p:nvSpPr>
        <p:spPr>
          <a:xfrm>
            <a:off x="3689022" y="3004865"/>
            <a:ext cx="115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B7CFE7-E90A-6C15-8DEB-2C837D611ED1}"/>
              </a:ext>
            </a:extLst>
          </p:cNvPr>
          <p:cNvSpPr txBox="1"/>
          <p:nvPr/>
        </p:nvSpPr>
        <p:spPr>
          <a:xfrm>
            <a:off x="1777054" y="4314934"/>
            <a:ext cx="115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319E06-9D5E-A3F0-5465-77A1A994E5A7}"/>
              </a:ext>
            </a:extLst>
          </p:cNvPr>
          <p:cNvCxnSpPr>
            <a:cxnSpLocks/>
          </p:cNvCxnSpPr>
          <p:nvPr/>
        </p:nvCxnSpPr>
        <p:spPr>
          <a:xfrm flipV="1">
            <a:off x="5041557" y="3413562"/>
            <a:ext cx="3654439" cy="54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68551F-1384-0262-ECD3-EACBD41C3506}"/>
              </a:ext>
            </a:extLst>
          </p:cNvPr>
          <p:cNvSpPr txBox="1"/>
          <p:nvPr/>
        </p:nvSpPr>
        <p:spPr>
          <a:xfrm>
            <a:off x="5707241" y="3429000"/>
            <a:ext cx="166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Constructor injection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10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93C2-E1BD-8E0F-AF61-EAC9FD2B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2. Tight Coupled Code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(Database System Abstraction)</a:t>
            </a:r>
            <a:endParaRPr lang="bg-BG" sz="3200" dirty="0"/>
          </a:p>
        </p:txBody>
      </p:sp>
      <p:pic>
        <p:nvPicPr>
          <p:cNvPr id="5" name="Picture 4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711C9F1B-A6B8-2B67-3724-7CDE25638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04" y="2548512"/>
            <a:ext cx="6589099" cy="430948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79B6CA-6AB4-2B2A-D4F5-7E8CA4E95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6303" y="3088887"/>
            <a:ext cx="4941046" cy="20927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Note: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EmployeeProcessor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coupled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the database system. Now this class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 unit testable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full sense of unit testing as isolated unit of code. If we try to test it we have to run real queries to our existing database.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722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DB34-BFC3-C63C-294D-E7A0B8F1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2. Loose Coupled Code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(Database System Abstraction)</a:t>
            </a:r>
            <a:endParaRPr lang="bg-BG" sz="3200" dirty="0"/>
          </a:p>
        </p:txBody>
      </p:sp>
      <p:pic>
        <p:nvPicPr>
          <p:cNvPr id="7" name="Picture 6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42386412-1D60-A399-37F3-94570DFF0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53" y="2540740"/>
            <a:ext cx="5887715" cy="3871374"/>
          </a:xfrm>
          <a:prstGeom prst="rect">
            <a:avLst/>
          </a:prstGeom>
        </p:spPr>
      </p:pic>
      <p:pic>
        <p:nvPicPr>
          <p:cNvPr id="9" name="Picture 8" descr="A close-up of a computer code&#10;&#10;Description automatically generated">
            <a:extLst>
              <a:ext uri="{FF2B5EF4-FFF2-40B4-BE49-F238E27FC236}">
                <a16:creationId xmlns:a16="http://schemas.microsoft.com/office/drawing/2014/main" id="{302A51C2-EDAC-AE7F-5542-32C8A4FF0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151" y="2373646"/>
            <a:ext cx="2888230" cy="1005927"/>
          </a:xfrm>
          <a:prstGeom prst="rect">
            <a:avLst/>
          </a:prstGeom>
        </p:spPr>
      </p:pic>
      <p:pic>
        <p:nvPicPr>
          <p:cNvPr id="11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03D8773-1D0D-A014-72B6-0793C6469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59" y="2785006"/>
            <a:ext cx="4568388" cy="338284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355001-8AE3-C284-3623-5FCE55789BAA}"/>
              </a:ext>
            </a:extLst>
          </p:cNvPr>
          <p:cNvCxnSpPr>
            <a:cxnSpLocks/>
          </p:cNvCxnSpPr>
          <p:nvPr/>
        </p:nvCxnSpPr>
        <p:spPr>
          <a:xfrm>
            <a:off x="6384324" y="2850292"/>
            <a:ext cx="3105665" cy="69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3868F6-BB32-F1C0-C8B3-A11BD7AE2728}"/>
              </a:ext>
            </a:extLst>
          </p:cNvPr>
          <p:cNvSpPr txBox="1"/>
          <p:nvPr/>
        </p:nvSpPr>
        <p:spPr>
          <a:xfrm>
            <a:off x="9441241" y="3379573"/>
            <a:ext cx="166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Constructor injection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78A053-4A20-E4D9-8E85-BE2EFF9509DC}"/>
              </a:ext>
            </a:extLst>
          </p:cNvPr>
          <p:cNvCxnSpPr>
            <a:cxnSpLocks/>
          </p:cNvCxnSpPr>
          <p:nvPr/>
        </p:nvCxnSpPr>
        <p:spPr>
          <a:xfrm>
            <a:off x="2260652" y="2785006"/>
            <a:ext cx="1850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0CDF19-5A39-05C3-D975-84FE353EB80F}"/>
              </a:ext>
            </a:extLst>
          </p:cNvPr>
          <p:cNvSpPr txBox="1"/>
          <p:nvPr/>
        </p:nvSpPr>
        <p:spPr>
          <a:xfrm>
            <a:off x="3164711" y="2540740"/>
            <a:ext cx="115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endParaRPr lang="bg-B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333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295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Dependency Injection</vt:lpstr>
      <vt:lpstr>Benefits of Dependency Injection</vt:lpstr>
      <vt:lpstr>1. Tightly coupled code  (Server Logging example)</vt:lpstr>
      <vt:lpstr>1. Loosely coupled code (Server Logging example)</vt:lpstr>
      <vt:lpstr>2. Tight Coupled Code  (File System Abstraction)</vt:lpstr>
      <vt:lpstr>2. Loose Coupled Code  (File System Abstraction)</vt:lpstr>
      <vt:lpstr>2. Tight Coupled Code  (Database System Abstraction)</vt:lpstr>
      <vt:lpstr>2. Loose Coupled Code  (Database System Abstraction)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</dc:title>
  <dc:creator>Gerasimov, Velizar</dc:creator>
  <cp:lastModifiedBy>Gerasimov, Velizar</cp:lastModifiedBy>
  <cp:revision>51</cp:revision>
  <dcterms:created xsi:type="dcterms:W3CDTF">2024-05-30T11:13:42Z</dcterms:created>
  <dcterms:modified xsi:type="dcterms:W3CDTF">2024-05-31T11:25:59Z</dcterms:modified>
</cp:coreProperties>
</file>