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bg-BG"/>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944305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96FA68-E941-49B7-BC22-BB40477D0799}" type="datetimeFigureOut">
              <a:rPr lang="bg-BG" smtClean="0"/>
              <a:t>1.6.2024 г.</a:t>
            </a:fld>
            <a:endParaRPr lang="bg-BG"/>
          </a:p>
        </p:txBody>
      </p:sp>
      <p:sp>
        <p:nvSpPr>
          <p:cNvPr id="6" name="Footer Placeholder 5"/>
          <p:cNvSpPr>
            <a:spLocks noGrp="1"/>
          </p:cNvSpPr>
          <p:nvPr>
            <p:ph type="ftr" sz="quarter" idx="11"/>
          </p:nvPr>
        </p:nvSpPr>
        <p:spPr/>
        <p:txBody>
          <a:bodyPr/>
          <a:lstStyle/>
          <a:p>
            <a:endParaRPr lang="bg-B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47465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2138731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3458863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255537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F96FA68-E941-49B7-BC22-BB40477D0799}" type="datetimeFigureOut">
              <a:rPr lang="bg-BG" smtClean="0"/>
              <a:t>1.6.2024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087053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F96FA68-E941-49B7-BC22-BB40477D0799}" type="datetimeFigureOut">
              <a:rPr lang="bg-BG" smtClean="0"/>
              <a:t>1.6.2024 г.</a:t>
            </a:fld>
            <a:endParaRPr lang="bg-BG"/>
          </a:p>
        </p:txBody>
      </p:sp>
      <p:sp>
        <p:nvSpPr>
          <p:cNvPr id="8" name="Footer Placeholder 7"/>
          <p:cNvSpPr>
            <a:spLocks noGrp="1"/>
          </p:cNvSpPr>
          <p:nvPr>
            <p:ph type="ftr" sz="quarter" idx="11"/>
          </p:nvPr>
        </p:nvSpPr>
        <p:spPr>
          <a:xfrm>
            <a:off x="561111" y="6391838"/>
            <a:ext cx="3644282" cy="304801"/>
          </a:xfrm>
        </p:spPr>
        <p:txBody>
          <a:bodyPr/>
          <a:lstStyle/>
          <a:p>
            <a:endParaRPr lang="bg-BG"/>
          </a:p>
        </p:txBody>
      </p:sp>
      <p:sp>
        <p:nvSpPr>
          <p:cNvPr id="9" name="Slide Number Placeholder 8"/>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2897066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511760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326670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353008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6FA68-E941-49B7-BC22-BB40477D0799}" type="datetimeFigureOut">
              <a:rPr lang="bg-BG" smtClean="0"/>
              <a:t>1.6.2024 г.</a:t>
            </a:fld>
            <a:endParaRPr lang="bg-BG"/>
          </a:p>
        </p:txBody>
      </p:sp>
      <p:sp>
        <p:nvSpPr>
          <p:cNvPr id="5" name="Footer Placeholder 4"/>
          <p:cNvSpPr>
            <a:spLocks noGrp="1"/>
          </p:cNvSpPr>
          <p:nvPr>
            <p:ph type="ftr" sz="quarter" idx="11"/>
          </p:nvPr>
        </p:nvSpPr>
        <p:spPr/>
        <p:txBody>
          <a:bodyPr/>
          <a:lstStyle/>
          <a:p>
            <a:endParaRPr lang="bg-B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822149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96FA68-E941-49B7-BC22-BB40477D0799}" type="datetimeFigureOut">
              <a:rPr lang="bg-BG" smtClean="0"/>
              <a:t>1.6.2024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40777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96FA68-E941-49B7-BC22-BB40477D0799}" type="datetimeFigureOut">
              <a:rPr lang="bg-BG" smtClean="0"/>
              <a:t>1.6.2024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3205436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96FA68-E941-49B7-BC22-BB40477D0799}" type="datetimeFigureOut">
              <a:rPr lang="bg-BG" smtClean="0"/>
              <a:t>1.6.2024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952836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96FA68-E941-49B7-BC22-BB40477D0799}" type="datetimeFigureOut">
              <a:rPr lang="bg-BG" smtClean="0"/>
              <a:t>1.6.2024 г.</a:t>
            </a:fld>
            <a:endParaRPr lang="bg-BG"/>
          </a:p>
        </p:txBody>
      </p:sp>
      <p:sp>
        <p:nvSpPr>
          <p:cNvPr id="3" name="Footer Placeholder 2"/>
          <p:cNvSpPr>
            <a:spLocks noGrp="1"/>
          </p:cNvSpPr>
          <p:nvPr>
            <p:ph type="ftr" sz="quarter" idx="11"/>
          </p:nvPr>
        </p:nvSpPr>
        <p:spPr/>
        <p:txBody>
          <a:bodyPr/>
          <a:lstStyle/>
          <a:p>
            <a:endParaRPr lang="bg-BG"/>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463424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96FA68-E941-49B7-BC22-BB40477D0799}" type="datetimeFigureOut">
              <a:rPr lang="bg-BG" smtClean="0"/>
              <a:t>1.6.2024 г.</a:t>
            </a:fld>
            <a:endParaRPr lang="bg-BG"/>
          </a:p>
        </p:txBody>
      </p:sp>
      <p:sp>
        <p:nvSpPr>
          <p:cNvPr id="6" name="Footer Placeholder 5"/>
          <p:cNvSpPr>
            <a:spLocks noGrp="1"/>
          </p:cNvSpPr>
          <p:nvPr>
            <p:ph type="ftr" sz="quarter" idx="11"/>
          </p:nvPr>
        </p:nvSpPr>
        <p:spPr/>
        <p:txBody>
          <a:bodyPr/>
          <a:lstStyle/>
          <a:p>
            <a:endParaRPr lang="bg-B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7835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96FA68-E941-49B7-BC22-BB40477D0799}" type="datetimeFigureOut">
              <a:rPr lang="bg-BG" smtClean="0"/>
              <a:t>1.6.2024 г.</a:t>
            </a:fld>
            <a:endParaRPr lang="bg-BG"/>
          </a:p>
        </p:txBody>
      </p:sp>
      <p:sp>
        <p:nvSpPr>
          <p:cNvPr id="6" name="Footer Placeholder 5"/>
          <p:cNvSpPr>
            <a:spLocks noGrp="1"/>
          </p:cNvSpPr>
          <p:nvPr>
            <p:ph type="ftr" sz="quarter" idx="11"/>
          </p:nvPr>
        </p:nvSpPr>
        <p:spPr/>
        <p:txBody>
          <a:bodyPr/>
          <a:lstStyle/>
          <a:p>
            <a:endParaRPr lang="bg-B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01F1BA-2320-42C2-B94F-27859CA73CD1}" type="slidenum">
              <a:rPr lang="bg-BG" smtClean="0"/>
              <a:t>‹#›</a:t>
            </a:fld>
            <a:endParaRPr lang="bg-BG"/>
          </a:p>
        </p:txBody>
      </p:sp>
    </p:spTree>
    <p:extLst>
      <p:ext uri="{BB962C8B-B14F-4D97-AF65-F5344CB8AC3E}">
        <p14:creationId xmlns:p14="http://schemas.microsoft.com/office/powerpoint/2010/main" val="112840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F96FA68-E941-49B7-BC22-BB40477D0799}" type="datetimeFigureOut">
              <a:rPr lang="bg-BG" smtClean="0"/>
              <a:t>1.6.2024 г.</a:t>
            </a:fld>
            <a:endParaRPr lang="bg-BG"/>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bg-BG"/>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01F1BA-2320-42C2-B94F-27859CA73CD1}" type="slidenum">
              <a:rPr lang="bg-BG" smtClean="0"/>
              <a:t>‹#›</a:t>
            </a:fld>
            <a:endParaRPr lang="bg-BG"/>
          </a:p>
        </p:txBody>
      </p:sp>
    </p:spTree>
    <p:extLst>
      <p:ext uri="{BB962C8B-B14F-4D97-AF65-F5344CB8AC3E}">
        <p14:creationId xmlns:p14="http://schemas.microsoft.com/office/powerpoint/2010/main" val="297674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0A5C-59E9-4CAD-D771-C7A9D7EB967F}"/>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Dependency Injection</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8879199-DA1F-AE12-1757-71217682BCA7}"/>
              </a:ext>
            </a:extLst>
          </p:cNvPr>
          <p:cNvSpPr>
            <a:spLocks noGrp="1"/>
          </p:cNvSpPr>
          <p:nvPr>
            <p:ph idx="1"/>
          </p:nvPr>
        </p:nvSpPr>
        <p:spPr>
          <a:xfrm>
            <a:off x="1154954" y="2603500"/>
            <a:ext cx="8825659" cy="3887916"/>
          </a:xfrm>
        </p:spPr>
        <p:txBody>
          <a:bodyPr>
            <a:normAutofit/>
          </a:bodyPr>
          <a:lstStyle/>
          <a:p>
            <a:r>
              <a:rPr lang="en-US" sz="2000" b="1" dirty="0">
                <a:latin typeface="Arial" panose="020B0604020202020204" pitchFamily="34" charset="0"/>
                <a:cs typeface="Arial" panose="020B0604020202020204" pitchFamily="34" charset="0"/>
              </a:rPr>
              <a:t>Dependency Injection </a:t>
            </a:r>
            <a:r>
              <a:rPr lang="en-US" sz="2000" dirty="0">
                <a:latin typeface="Arial" panose="020B0604020202020204" pitchFamily="34" charset="0"/>
                <a:cs typeface="Arial" panose="020B0604020202020204" pitchFamily="34" charset="0"/>
              </a:rPr>
              <a:t>is a set of software design principles and patterns that enable us to develop </a:t>
            </a:r>
            <a:r>
              <a:rPr lang="en-US" sz="2000" b="1" dirty="0">
                <a:latin typeface="Arial" panose="020B0604020202020204" pitchFamily="34" charset="0"/>
                <a:cs typeface="Arial" panose="020B0604020202020204" pitchFamily="34" charset="0"/>
              </a:rPr>
              <a:t>loosely coupled code.</a:t>
            </a:r>
          </a:p>
          <a:p>
            <a:r>
              <a:rPr lang="en-US" sz="2000" b="1" dirty="0">
                <a:latin typeface="Arial" panose="020B0604020202020204" pitchFamily="34" charset="0"/>
                <a:cs typeface="Arial" panose="020B0604020202020204" pitchFamily="34" charset="0"/>
              </a:rPr>
              <a:t>DI</a:t>
            </a:r>
            <a:r>
              <a:rPr lang="en-US" sz="2000" dirty="0">
                <a:latin typeface="Arial" panose="020B0604020202020204" pitchFamily="34" charset="0"/>
                <a:cs typeface="Arial" panose="020B0604020202020204" pitchFamily="34" charset="0"/>
              </a:rPr>
              <a:t> is a programming technique which states that we </a:t>
            </a:r>
            <a:r>
              <a:rPr lang="en-US" sz="2000" b="1" dirty="0">
                <a:latin typeface="Arial" panose="020B0604020202020204" pitchFamily="34" charset="0"/>
                <a:cs typeface="Arial" panose="020B0604020202020204" pitchFamily="34" charset="0"/>
              </a:rPr>
              <a:t>DO NOT </a:t>
            </a:r>
            <a:r>
              <a:rPr lang="en-US" sz="2000" dirty="0">
                <a:latin typeface="Arial" panose="020B0604020202020204" pitchFamily="34" charset="0"/>
                <a:cs typeface="Arial" panose="020B0604020202020204" pitchFamily="34" charset="0"/>
              </a:rPr>
              <a:t>have to create our dependencies, instead we have to </a:t>
            </a:r>
            <a:r>
              <a:rPr lang="en-US" sz="2000" b="1" dirty="0">
                <a:latin typeface="Arial" panose="020B0604020202020204" pitchFamily="34" charset="0"/>
                <a:cs typeface="Arial" panose="020B0604020202020204" pitchFamily="34" charset="0"/>
              </a:rPr>
              <a:t>INJECT</a:t>
            </a:r>
            <a:r>
              <a:rPr lang="en-US" sz="2000" dirty="0">
                <a:latin typeface="Arial" panose="020B0604020202020204" pitchFamily="34" charset="0"/>
                <a:cs typeface="Arial" panose="020B0604020202020204" pitchFamily="34" charset="0"/>
              </a:rPr>
              <a:t> them in our classes from outside through interfaces.  </a:t>
            </a:r>
          </a:p>
          <a:p>
            <a:r>
              <a:rPr lang="en-US" sz="2000" b="1" dirty="0">
                <a:latin typeface="Arial" panose="020B0604020202020204" pitchFamily="34" charset="0"/>
                <a:cs typeface="Arial" panose="020B0604020202020204" pitchFamily="34" charset="0"/>
              </a:rPr>
              <a:t>DI </a:t>
            </a:r>
            <a:r>
              <a:rPr lang="en-US" sz="2000" dirty="0">
                <a:latin typeface="Arial" panose="020B0604020202020204" pitchFamily="34" charset="0"/>
                <a:cs typeface="Arial" panose="020B0604020202020204" pitchFamily="34" charset="0"/>
              </a:rPr>
              <a:t>is an implementation part of </a:t>
            </a:r>
            <a:r>
              <a:rPr lang="en-US" sz="2000" b="1" dirty="0">
                <a:latin typeface="Arial" panose="020B0604020202020204" pitchFamily="34" charset="0"/>
                <a:cs typeface="Arial" panose="020B0604020202020204" pitchFamily="34" charset="0"/>
              </a:rPr>
              <a:t>Dependency Inversion Principle </a:t>
            </a:r>
            <a:r>
              <a:rPr lang="en-US" sz="2000" dirty="0">
                <a:latin typeface="Arial" panose="020B0604020202020204" pitchFamily="34" charset="0"/>
                <a:cs typeface="Arial" panose="020B0604020202020204" pitchFamily="34" charset="0"/>
              </a:rPr>
              <a:t>which states that High-level modules </a:t>
            </a:r>
            <a:r>
              <a:rPr lang="en-US" sz="2000" b="1" dirty="0">
                <a:latin typeface="Arial" panose="020B0604020202020204" pitchFamily="34" charset="0"/>
                <a:cs typeface="Arial" panose="020B0604020202020204" pitchFamily="34" charset="0"/>
              </a:rPr>
              <a:t>SHOULD NOT </a:t>
            </a:r>
            <a:r>
              <a:rPr lang="en-US" sz="2000" dirty="0">
                <a:latin typeface="Arial" panose="020B0604020202020204" pitchFamily="34" charset="0"/>
                <a:cs typeface="Arial" panose="020B0604020202020204" pitchFamily="34" charset="0"/>
              </a:rPr>
              <a:t>depend on low-level modules. Both </a:t>
            </a:r>
            <a:r>
              <a:rPr lang="en-US" sz="2000" b="1" dirty="0">
                <a:latin typeface="Arial" panose="020B0604020202020204" pitchFamily="34" charset="0"/>
                <a:cs typeface="Arial" panose="020B0604020202020204" pitchFamily="34" charset="0"/>
              </a:rPr>
              <a:t>SHOULD</a:t>
            </a:r>
            <a:r>
              <a:rPr lang="en-US" sz="2000" dirty="0">
                <a:latin typeface="Arial" panose="020B0604020202020204" pitchFamily="34" charset="0"/>
                <a:cs typeface="Arial" panose="020B0604020202020204" pitchFamily="34" charset="0"/>
              </a:rPr>
              <a:t> depend on </a:t>
            </a:r>
            <a:r>
              <a:rPr lang="en-US" sz="2000" b="1" dirty="0">
                <a:latin typeface="Arial" panose="020B0604020202020204" pitchFamily="34" charset="0"/>
                <a:cs typeface="Arial" panose="020B0604020202020204" pitchFamily="34" charset="0"/>
              </a:rPr>
              <a:t>abstractions</a:t>
            </a:r>
            <a:r>
              <a:rPr lang="en-US" sz="2000" dirty="0">
                <a:latin typeface="Arial" panose="020B0604020202020204" pitchFamily="34" charset="0"/>
                <a:cs typeface="Arial" panose="020B0604020202020204" pitchFamily="34" charset="0"/>
              </a:rPr>
              <a:t>.</a:t>
            </a:r>
            <a:endParaRPr lang="bg-BG"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1974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6A13-1CE3-5A89-2C87-19A9FA003965}"/>
              </a:ext>
            </a:extLst>
          </p:cNvPr>
          <p:cNvSpPr>
            <a:spLocks noGrp="1"/>
          </p:cNvSpPr>
          <p:nvPr>
            <p:ph type="title"/>
          </p:nvPr>
        </p:nvSpPr>
        <p:spPr/>
        <p:txBody>
          <a:bodyPr/>
          <a:lstStyle/>
          <a:p>
            <a:pPr algn="ctr"/>
            <a:r>
              <a:rPr lang="bg-BG" sz="3200" dirty="0">
                <a:latin typeface="Arial" panose="020B0604020202020204" pitchFamily="34" charset="0"/>
                <a:cs typeface="Arial" panose="020B0604020202020204" pitchFamily="34" charset="0"/>
              </a:rPr>
              <a:t>4</a:t>
            </a:r>
            <a:r>
              <a:rPr lang="en-US" sz="3200" dirty="0">
                <a:latin typeface="Arial" panose="020B0604020202020204" pitchFamily="34" charset="0"/>
                <a:cs typeface="Arial" panose="020B0604020202020204" pitchFamily="34" charset="0"/>
              </a:rPr>
              <a:t>. Tight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(Client Notifier)</a:t>
            </a:r>
            <a:endParaRPr lang="bg-BG" sz="3200" dirty="0"/>
          </a:p>
        </p:txBody>
      </p:sp>
      <p:pic>
        <p:nvPicPr>
          <p:cNvPr id="5" name="Picture 4" descr="A screenshot of a computer program&#10;&#10;Description automatically generated">
            <a:extLst>
              <a:ext uri="{FF2B5EF4-FFF2-40B4-BE49-F238E27FC236}">
                <a16:creationId xmlns:a16="http://schemas.microsoft.com/office/drawing/2014/main" id="{1BAC6D1E-D972-2676-7F16-4849EC83B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1048" y="2335651"/>
            <a:ext cx="4869602" cy="4328535"/>
          </a:xfrm>
          <a:prstGeom prst="rect">
            <a:avLst/>
          </a:prstGeom>
        </p:spPr>
      </p:pic>
      <p:pic>
        <p:nvPicPr>
          <p:cNvPr id="7" name="Picture 6" descr="A screenshot of a chat&#10;&#10;Description automatically generated">
            <a:extLst>
              <a:ext uri="{FF2B5EF4-FFF2-40B4-BE49-F238E27FC236}">
                <a16:creationId xmlns:a16="http://schemas.microsoft.com/office/drawing/2014/main" id="{4EA976F1-94FE-4663-31A3-888A861EC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275" y="2427327"/>
            <a:ext cx="3361573" cy="1230575"/>
          </a:xfrm>
          <a:prstGeom prst="rect">
            <a:avLst/>
          </a:prstGeom>
        </p:spPr>
      </p:pic>
      <p:pic>
        <p:nvPicPr>
          <p:cNvPr id="9" name="Picture 8" descr="A screen shot of a computer&#10;&#10;Description automatically generated">
            <a:extLst>
              <a:ext uri="{FF2B5EF4-FFF2-40B4-BE49-F238E27FC236}">
                <a16:creationId xmlns:a16="http://schemas.microsoft.com/office/drawing/2014/main" id="{6EEC3420-8D8C-C9BA-A120-D0980B977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170" y="5288810"/>
            <a:ext cx="3266519" cy="1375376"/>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5809288B-716C-51CC-6BA6-CDC3BA20D6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3104" y="3746806"/>
            <a:ext cx="3089708" cy="1375376"/>
          </a:xfrm>
          <a:prstGeom prst="rect">
            <a:avLst/>
          </a:prstGeom>
        </p:spPr>
      </p:pic>
    </p:spTree>
    <p:extLst>
      <p:ext uri="{BB962C8B-B14F-4D97-AF65-F5344CB8AC3E}">
        <p14:creationId xmlns:p14="http://schemas.microsoft.com/office/powerpoint/2010/main" val="403001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EEBD-DE5B-6BD7-24F1-BFBACDE5FB1B}"/>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4</a:t>
            </a:r>
            <a:r>
              <a:rPr lang="en-US" sz="36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Loose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(Client Notifier)</a:t>
            </a:r>
            <a:endParaRPr lang="bg-BG" sz="3200" dirty="0"/>
          </a:p>
        </p:txBody>
      </p:sp>
      <p:pic>
        <p:nvPicPr>
          <p:cNvPr id="5" name="Picture 4" descr="A screenshot of a computer program&#10;&#10;Description automatically generated">
            <a:extLst>
              <a:ext uri="{FF2B5EF4-FFF2-40B4-BE49-F238E27FC236}">
                <a16:creationId xmlns:a16="http://schemas.microsoft.com/office/drawing/2014/main" id="{DB6D9DCB-01C1-9765-30FB-99BB44BA4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3739" y="2617885"/>
            <a:ext cx="5628053" cy="3651110"/>
          </a:xfrm>
          <a:prstGeom prst="rect">
            <a:avLst/>
          </a:prstGeom>
        </p:spPr>
      </p:pic>
      <p:pic>
        <p:nvPicPr>
          <p:cNvPr id="7" name="Picture 6" descr="A close up of text&#10;&#10;Description automatically generated">
            <a:extLst>
              <a:ext uri="{FF2B5EF4-FFF2-40B4-BE49-F238E27FC236}">
                <a16:creationId xmlns:a16="http://schemas.microsoft.com/office/drawing/2014/main" id="{2C622ADA-E7BE-4162-394B-F00E84621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8812" y="3801951"/>
            <a:ext cx="2765505" cy="809416"/>
          </a:xfrm>
          <a:prstGeom prst="rect">
            <a:avLst/>
          </a:prstGeom>
        </p:spPr>
      </p:pic>
      <p:pic>
        <p:nvPicPr>
          <p:cNvPr id="9" name="Picture 8" descr="A screen shot of a message&#10;&#10;Description automatically generated">
            <a:extLst>
              <a:ext uri="{FF2B5EF4-FFF2-40B4-BE49-F238E27FC236}">
                <a16:creationId xmlns:a16="http://schemas.microsoft.com/office/drawing/2014/main" id="{F9D1F636-EE0F-2E81-A1E6-E2D52C0818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208" y="2366184"/>
            <a:ext cx="3145790" cy="1154923"/>
          </a:xfrm>
          <a:prstGeom prst="rect">
            <a:avLst/>
          </a:prstGeom>
        </p:spPr>
      </p:pic>
      <p:pic>
        <p:nvPicPr>
          <p:cNvPr id="11" name="Picture 10" descr="A screen shot of a message&#10;&#10;Description automatically generated">
            <a:extLst>
              <a:ext uri="{FF2B5EF4-FFF2-40B4-BE49-F238E27FC236}">
                <a16:creationId xmlns:a16="http://schemas.microsoft.com/office/drawing/2014/main" id="{42311EC2-8F04-AC01-70B7-2D4DF08725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175" y="3791798"/>
            <a:ext cx="2640103" cy="978862"/>
          </a:xfrm>
          <a:prstGeom prst="rect">
            <a:avLst/>
          </a:prstGeom>
        </p:spPr>
      </p:pic>
      <p:pic>
        <p:nvPicPr>
          <p:cNvPr id="13" name="Picture 12" descr="A screen shot of a message&#10;&#10;Description automatically generated">
            <a:extLst>
              <a:ext uri="{FF2B5EF4-FFF2-40B4-BE49-F238E27FC236}">
                <a16:creationId xmlns:a16="http://schemas.microsoft.com/office/drawing/2014/main" id="{06A9A314-DEB6-2580-7B1D-D459D23626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7175" y="5210911"/>
            <a:ext cx="2732141" cy="1058084"/>
          </a:xfrm>
          <a:prstGeom prst="rect">
            <a:avLst/>
          </a:prstGeom>
        </p:spPr>
      </p:pic>
      <p:cxnSp>
        <p:nvCxnSpPr>
          <p:cNvPr id="14" name="Straight Arrow Connector 13">
            <a:extLst>
              <a:ext uri="{FF2B5EF4-FFF2-40B4-BE49-F238E27FC236}">
                <a16:creationId xmlns:a16="http://schemas.microsoft.com/office/drawing/2014/main" id="{C19F79FD-5589-4D8F-85BC-87150F426CEB}"/>
              </a:ext>
            </a:extLst>
          </p:cNvPr>
          <p:cNvCxnSpPr>
            <a:cxnSpLocks/>
          </p:cNvCxnSpPr>
          <p:nvPr/>
        </p:nvCxnSpPr>
        <p:spPr>
          <a:xfrm>
            <a:off x="2059459" y="2617885"/>
            <a:ext cx="2734963" cy="1173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CA4D656-B3D6-EE7A-8240-200FDA53D505}"/>
              </a:ext>
            </a:extLst>
          </p:cNvPr>
          <p:cNvCxnSpPr>
            <a:cxnSpLocks/>
            <a:stCxn id="13" idx="0"/>
          </p:cNvCxnSpPr>
          <p:nvPr/>
        </p:nvCxnSpPr>
        <p:spPr>
          <a:xfrm flipV="1">
            <a:off x="1703246" y="3962400"/>
            <a:ext cx="3033511" cy="1248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42555E-069D-6895-1CAA-43AAAB318965}"/>
              </a:ext>
            </a:extLst>
          </p:cNvPr>
          <p:cNvCxnSpPr>
            <a:cxnSpLocks/>
          </p:cNvCxnSpPr>
          <p:nvPr/>
        </p:nvCxnSpPr>
        <p:spPr>
          <a:xfrm>
            <a:off x="1703246" y="3962400"/>
            <a:ext cx="27616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75A4D0A-DC8B-32B2-8D7B-837C6CF0E372}"/>
              </a:ext>
            </a:extLst>
          </p:cNvPr>
          <p:cNvSpPr txBox="1"/>
          <p:nvPr/>
        </p:nvSpPr>
        <p:spPr>
          <a:xfrm>
            <a:off x="3426940" y="3000584"/>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52D71299-4A54-9DFE-D505-9CC2F08D5A21}"/>
              </a:ext>
            </a:extLst>
          </p:cNvPr>
          <p:cNvSpPr txBox="1"/>
          <p:nvPr/>
        </p:nvSpPr>
        <p:spPr>
          <a:xfrm>
            <a:off x="3069497" y="4714757"/>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3B55B35B-3C3E-6D7A-64C3-E6BACCD98B4C}"/>
              </a:ext>
            </a:extLst>
          </p:cNvPr>
          <p:cNvSpPr txBox="1"/>
          <p:nvPr/>
        </p:nvSpPr>
        <p:spPr>
          <a:xfrm>
            <a:off x="2460464" y="3950285"/>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2029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DE2C-622C-5680-7722-986859E57600}"/>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Suggestions</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9F522C2-265F-2F7B-19C2-E7F433628BA8}"/>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If your project is not started with DI and is not so big, change it to support Dependency Injection. This will give you easier times when the project grows, and your architecture will be better. The code will become testable as well.</a:t>
            </a:r>
          </a:p>
          <a:p>
            <a:r>
              <a:rPr lang="en-US" dirty="0">
                <a:latin typeface="Arial" panose="020B0604020202020204" pitchFamily="34" charset="0"/>
                <a:cs typeface="Arial" panose="020B0604020202020204" pitchFamily="34" charset="0"/>
              </a:rPr>
              <a:t>If you start a new project, have in mind how the code will be extended, maintained and tested. This will help you to design your application. For sure use Dependency Injection. Some engineers use Test Driven Development (TDD).</a:t>
            </a:r>
          </a:p>
          <a:p>
            <a:r>
              <a:rPr lang="en-US" dirty="0">
                <a:latin typeface="Arial" panose="020B0604020202020204" pitchFamily="34" charset="0"/>
                <a:cs typeface="Arial" panose="020B0604020202020204" pitchFamily="34" charset="0"/>
              </a:rPr>
              <a:t>If your application is not very small use DI Container framework like </a:t>
            </a:r>
            <a:r>
              <a:rPr lang="en-US" b="1" dirty="0" err="1">
                <a:latin typeface="Arial" panose="020B0604020202020204" pitchFamily="34" charset="0"/>
                <a:cs typeface="Arial" panose="020B0604020202020204" pitchFamily="34" charset="0"/>
              </a:rPr>
              <a:t>Autofac</a:t>
            </a:r>
            <a:r>
              <a:rPr lang="en-US" dirty="0">
                <a:latin typeface="Arial" panose="020B0604020202020204" pitchFamily="34" charset="0"/>
                <a:cs typeface="Arial" panose="020B0604020202020204" pitchFamily="34" charset="0"/>
              </a:rPr>
              <a:t> or some other framework. .NET has also build in light weight DI Container. The DI Container will help you to resolve your dependencies and to do not make complex, and at some point, unmaintainable dependency graph.</a:t>
            </a:r>
            <a:endParaRPr lang="bg-B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9998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15636-9A1B-6DBD-DB0C-87AACFE10CC9}"/>
              </a:ext>
            </a:extLst>
          </p:cNvPr>
          <p:cNvSpPr>
            <a:spLocks noGrp="1"/>
          </p:cNvSpPr>
          <p:nvPr>
            <p:ph type="title"/>
          </p:nvPr>
        </p:nvSpPr>
        <p:spPr>
          <a:xfrm>
            <a:off x="2078586" y="886300"/>
            <a:ext cx="8825659" cy="706964"/>
          </a:xfrm>
        </p:spPr>
        <p:txBody>
          <a:bodyPr/>
          <a:lstStyle/>
          <a:p>
            <a:r>
              <a:rPr lang="en-US" dirty="0">
                <a:latin typeface="Arial" panose="020B0604020202020204" pitchFamily="34" charset="0"/>
                <a:cs typeface="Arial" panose="020B0604020202020204" pitchFamily="34" charset="0"/>
              </a:rPr>
              <a:t>Benefits of Dependency Injection</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26F7F8-3980-F1A9-5424-9C5EAB675B24}"/>
              </a:ext>
            </a:extLst>
          </p:cNvPr>
          <p:cNvSpPr>
            <a:spLocks noGrp="1"/>
          </p:cNvSpPr>
          <p:nvPr>
            <p:ph idx="1"/>
          </p:nvPr>
        </p:nvSpPr>
        <p:spPr>
          <a:xfrm>
            <a:off x="1154955" y="2603499"/>
            <a:ext cx="4941046" cy="3624305"/>
          </a:xfrm>
        </p:spPr>
        <p:txBody>
          <a:bodyPr>
            <a:normAutofit fontScale="92500" lnSpcReduction="10000"/>
          </a:bodyPr>
          <a:lstStyle/>
          <a:p>
            <a:r>
              <a:rPr lang="en-US" sz="2000" dirty="0">
                <a:latin typeface="Arial" panose="020B0604020202020204" pitchFamily="34" charset="0"/>
                <a:cs typeface="Arial" panose="020B0604020202020204" pitchFamily="34" charset="0"/>
              </a:rPr>
              <a:t>Maintainability</a:t>
            </a:r>
          </a:p>
          <a:p>
            <a:r>
              <a:rPr lang="en-US" sz="2000" dirty="0">
                <a:latin typeface="Arial" panose="020B0604020202020204" pitchFamily="34" charset="0"/>
                <a:cs typeface="Arial" panose="020B0604020202020204" pitchFamily="34" charset="0"/>
              </a:rPr>
              <a:t>Extensibility</a:t>
            </a:r>
          </a:p>
          <a:p>
            <a:r>
              <a:rPr lang="en-US" sz="2000" dirty="0">
                <a:latin typeface="Arial" panose="020B0604020202020204" pitchFamily="34" charset="0"/>
                <a:cs typeface="Arial" panose="020B0604020202020204" pitchFamily="34" charset="0"/>
              </a:rPr>
              <a:t>Testability</a:t>
            </a:r>
          </a:p>
          <a:p>
            <a:r>
              <a:rPr lang="en-US" sz="2000" dirty="0">
                <a:latin typeface="Arial" panose="020B0604020202020204" pitchFamily="34" charset="0"/>
                <a:cs typeface="Arial" panose="020B0604020202020204" pitchFamily="34" charset="0"/>
              </a:rPr>
              <a:t>Loose Coupling</a:t>
            </a:r>
          </a:p>
          <a:p>
            <a:r>
              <a:rPr lang="en-US" sz="2000" dirty="0">
                <a:latin typeface="Arial" panose="020B0604020202020204" pitchFamily="34" charset="0"/>
                <a:cs typeface="Arial" panose="020B0604020202020204" pitchFamily="34" charset="0"/>
              </a:rPr>
              <a:t>Code Reusability</a:t>
            </a:r>
          </a:p>
          <a:p>
            <a:r>
              <a:rPr lang="en-US" sz="2000" dirty="0">
                <a:latin typeface="Arial" panose="020B0604020202020204" pitchFamily="34" charset="0"/>
                <a:cs typeface="Arial" panose="020B0604020202020204" pitchFamily="34" charset="0"/>
              </a:rPr>
              <a:t>Late Binding</a:t>
            </a:r>
          </a:p>
          <a:p>
            <a:pPr marL="0" indent="0">
              <a:buNone/>
            </a:pPr>
            <a:endParaRPr lang="en-US" dirty="0">
              <a:latin typeface="Arial" panose="020B0604020202020204" pitchFamily="34" charset="0"/>
              <a:cs typeface="Arial" panose="020B0604020202020204" pitchFamily="34" charset="0"/>
            </a:endParaRPr>
          </a:p>
          <a:p>
            <a:pPr marL="0" indent="0">
              <a:buNone/>
            </a:pPr>
            <a:r>
              <a:rPr lang="en-US" b="1" i="1" u="sng" dirty="0">
                <a:solidFill>
                  <a:srgbClr val="FF0000"/>
                </a:solidFill>
                <a:latin typeface="Arial" panose="020B0604020202020204" pitchFamily="34" charset="0"/>
                <a:cs typeface="Arial" panose="020B0604020202020204" pitchFamily="34" charset="0"/>
              </a:rPr>
              <a:t>Important Note: </a:t>
            </a:r>
            <a:r>
              <a:rPr lang="en-US" dirty="0">
                <a:latin typeface="Arial" panose="020B0604020202020204" pitchFamily="34" charset="0"/>
                <a:cs typeface="Arial" panose="020B0604020202020204" pitchFamily="34" charset="0"/>
              </a:rPr>
              <a:t>Every software developer that writes Object-Oriented Code </a:t>
            </a:r>
            <a:r>
              <a:rPr lang="en-US" b="1" dirty="0">
                <a:latin typeface="Arial" panose="020B0604020202020204" pitchFamily="34" charset="0"/>
                <a:cs typeface="Arial" panose="020B0604020202020204" pitchFamily="34" charset="0"/>
              </a:rPr>
              <a:t>SHOULD</a:t>
            </a:r>
            <a:r>
              <a:rPr lang="en-US" dirty="0">
                <a:latin typeface="Arial" panose="020B0604020202020204" pitchFamily="34" charset="0"/>
                <a:cs typeface="Arial" panose="020B0604020202020204" pitchFamily="34" charset="0"/>
              </a:rPr>
              <a:t> use dependency injection.</a:t>
            </a:r>
          </a:p>
          <a:p>
            <a:endParaRPr lang="bg-BG" dirty="0"/>
          </a:p>
        </p:txBody>
      </p:sp>
      <p:pic>
        <p:nvPicPr>
          <p:cNvPr id="5" name="Picture 4" descr="A blue sign with white text&#10;&#10;Description automatically generated">
            <a:extLst>
              <a:ext uri="{FF2B5EF4-FFF2-40B4-BE49-F238E27FC236}">
                <a16:creationId xmlns:a16="http://schemas.microsoft.com/office/drawing/2014/main" id="{D3FCAD41-C099-3698-6CAE-9A2773868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1416" y="2461098"/>
            <a:ext cx="5608272" cy="315712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6746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4DB1-3D05-9063-FB8A-7B9C62982B4C}"/>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Why Tightly Coupled code is </a:t>
            </a:r>
            <a:r>
              <a:rPr lang="en-US" dirty="0">
                <a:solidFill>
                  <a:srgbClr val="FF0000"/>
                </a:solidFill>
                <a:latin typeface="Arial" panose="020B0604020202020204" pitchFamily="34" charset="0"/>
                <a:cs typeface="Arial" panose="020B0604020202020204" pitchFamily="34" charset="0"/>
              </a:rPr>
              <a:t>BAD EVIL</a:t>
            </a:r>
            <a:r>
              <a:rPr lang="en-US" dirty="0">
                <a:latin typeface="Arial" panose="020B0604020202020204" pitchFamily="34" charset="0"/>
                <a:cs typeface="Arial" panose="020B0604020202020204" pitchFamily="34" charset="0"/>
              </a:rPr>
              <a:t>?</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C01A3E1-4AAF-4217-0234-CEF83D3285A9}"/>
              </a:ext>
            </a:extLst>
          </p:cNvPr>
          <p:cNvSpPr>
            <a:spLocks noGrp="1"/>
          </p:cNvSpPr>
          <p:nvPr>
            <p:ph idx="1"/>
          </p:nvPr>
        </p:nvSpPr>
        <p:spPr>
          <a:xfrm>
            <a:off x="1154954" y="2603500"/>
            <a:ext cx="4603295" cy="3220651"/>
          </a:xfrm>
        </p:spPr>
        <p:txBody>
          <a:bodyPr>
            <a:normAutofit/>
          </a:bodyPr>
          <a:lstStyle/>
          <a:p>
            <a:r>
              <a:rPr lang="en-US" sz="2400" dirty="0">
                <a:latin typeface="Arial" panose="020B0604020202020204" pitchFamily="34" charset="0"/>
                <a:cs typeface="Arial" panose="020B0604020202020204" pitchFamily="34" charset="0"/>
              </a:rPr>
              <a:t>NOT Flexible</a:t>
            </a:r>
          </a:p>
          <a:p>
            <a:r>
              <a:rPr lang="en-US" sz="2400" dirty="0">
                <a:latin typeface="Arial" panose="020B0604020202020204" pitchFamily="34" charset="0"/>
                <a:cs typeface="Arial" panose="020B0604020202020204" pitchFamily="34" charset="0"/>
              </a:rPr>
              <a:t>NOT Maintainable</a:t>
            </a:r>
          </a:p>
          <a:p>
            <a:r>
              <a:rPr lang="en-US" sz="2400" dirty="0">
                <a:latin typeface="Arial" panose="020B0604020202020204" pitchFamily="34" charset="0"/>
                <a:cs typeface="Arial" panose="020B0604020202020204" pitchFamily="34" charset="0"/>
              </a:rPr>
              <a:t>NOT Testable</a:t>
            </a:r>
          </a:p>
          <a:p>
            <a:r>
              <a:rPr lang="en-US" sz="2400" dirty="0">
                <a:latin typeface="Arial" panose="020B0604020202020204" pitchFamily="34" charset="0"/>
                <a:cs typeface="Arial" panose="020B0604020202020204" pitchFamily="34" charset="0"/>
              </a:rPr>
              <a:t>NOT Scalable</a:t>
            </a:r>
          </a:p>
          <a:p>
            <a:r>
              <a:rPr lang="en-US" sz="2400" dirty="0">
                <a:latin typeface="Arial" panose="020B0604020202020204" pitchFamily="34" charset="0"/>
                <a:cs typeface="Arial" panose="020B0604020202020204" pitchFamily="34" charset="0"/>
              </a:rPr>
              <a:t>Poor separation of concerns</a:t>
            </a:r>
          </a:p>
          <a:p>
            <a:endParaRPr lang="bg-BG" sz="2400" dirty="0">
              <a:latin typeface="Arial" panose="020B0604020202020204" pitchFamily="34" charset="0"/>
              <a:cs typeface="Arial" panose="020B0604020202020204" pitchFamily="34" charset="0"/>
            </a:endParaRPr>
          </a:p>
        </p:txBody>
      </p:sp>
      <p:pic>
        <p:nvPicPr>
          <p:cNvPr id="5" name="Picture 4" descr="A yellow emoji with a sad face and thumb down&#10;&#10;Description automatically generated">
            <a:extLst>
              <a:ext uri="{FF2B5EF4-FFF2-40B4-BE49-F238E27FC236}">
                <a16:creationId xmlns:a16="http://schemas.microsoft.com/office/drawing/2014/main" id="{D40A905A-C891-451D-8BA3-D105D0B3A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639" y="2603500"/>
            <a:ext cx="3893831" cy="389383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85310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5FEB-7FA3-DBCA-4C65-D8574DBA5CD9}"/>
              </a:ext>
            </a:extLst>
          </p:cNvPr>
          <p:cNvSpPr>
            <a:spLocks noGrp="1"/>
          </p:cNvSpPr>
          <p:nvPr>
            <p:ph type="title"/>
          </p:nvPr>
        </p:nvSpPr>
        <p:spPr>
          <a:xfrm>
            <a:off x="1212619" y="779844"/>
            <a:ext cx="8761413" cy="986937"/>
          </a:xfrm>
        </p:spPr>
        <p:txBody>
          <a:bodyPr/>
          <a:lstStyle/>
          <a:p>
            <a:pPr algn="ctr"/>
            <a:r>
              <a:rPr lang="en-US" sz="3200" dirty="0">
                <a:latin typeface="Arial" panose="020B0604020202020204" pitchFamily="34" charset="0"/>
                <a:cs typeface="Arial" panose="020B0604020202020204" pitchFamily="34" charset="0"/>
              </a:rPr>
              <a:t>1. Tightly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(Server Logging)</a:t>
            </a:r>
            <a:endParaRPr lang="bg-BG" sz="3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AA36CCB-6CDE-6A7F-72E7-16D7DD3D9590}"/>
              </a:ext>
            </a:extLst>
          </p:cNvPr>
          <p:cNvSpPr txBox="1"/>
          <p:nvPr/>
        </p:nvSpPr>
        <p:spPr>
          <a:xfrm>
            <a:off x="988539" y="5061467"/>
            <a:ext cx="4044779" cy="523220"/>
          </a:xfrm>
          <a:prstGeom prst="rect">
            <a:avLst/>
          </a:prstGeom>
          <a:noFill/>
        </p:spPr>
        <p:txBody>
          <a:bodyPr wrap="square" rtlCol="0">
            <a:spAutoFit/>
          </a:bodyPr>
          <a:lstStyle/>
          <a:p>
            <a:r>
              <a:rPr lang="en-US" sz="2800" dirty="0">
                <a:solidFill>
                  <a:srgbClr val="FF0000"/>
                </a:solidFill>
                <a:latin typeface="Arial" panose="020B0604020202020204" pitchFamily="34" charset="0"/>
                <a:cs typeface="Arial" panose="020B0604020202020204" pitchFamily="34" charset="0"/>
              </a:rPr>
              <a:t>Do not program like this!</a:t>
            </a:r>
            <a:endParaRPr lang="bg-BG" sz="2800" dirty="0">
              <a:solidFill>
                <a:srgbClr val="FF0000"/>
              </a:solidFill>
              <a:latin typeface="Arial" panose="020B0604020202020204" pitchFamily="34" charset="0"/>
              <a:cs typeface="Arial" panose="020B0604020202020204" pitchFamily="34" charset="0"/>
            </a:endParaRPr>
          </a:p>
        </p:txBody>
      </p:sp>
      <p:pic>
        <p:nvPicPr>
          <p:cNvPr id="4" name="Picture 3" descr="A screen shot of a computer program&#10;&#10;Description automatically generated">
            <a:extLst>
              <a:ext uri="{FF2B5EF4-FFF2-40B4-BE49-F238E27FC236}">
                <a16:creationId xmlns:a16="http://schemas.microsoft.com/office/drawing/2014/main" id="{87D63AC5-7D5F-E085-CA6C-32825AF0D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16" y="2310602"/>
            <a:ext cx="4721470" cy="2273300"/>
          </a:xfrm>
          <a:prstGeom prst="rect">
            <a:avLst/>
          </a:prstGeom>
        </p:spPr>
      </p:pic>
      <p:pic>
        <p:nvPicPr>
          <p:cNvPr id="9" name="Picture 8" descr="A screen shot of a computer program&#10;&#10;Description automatically generated">
            <a:extLst>
              <a:ext uri="{FF2B5EF4-FFF2-40B4-BE49-F238E27FC236}">
                <a16:creationId xmlns:a16="http://schemas.microsoft.com/office/drawing/2014/main" id="{9C19135B-D101-2670-D90D-8259C1ED0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521" y="2310602"/>
            <a:ext cx="6155917" cy="4149937"/>
          </a:xfrm>
          <a:prstGeom prst="rect">
            <a:avLst/>
          </a:prstGeom>
        </p:spPr>
      </p:pic>
    </p:spTree>
    <p:extLst>
      <p:ext uri="{BB962C8B-B14F-4D97-AF65-F5344CB8AC3E}">
        <p14:creationId xmlns:p14="http://schemas.microsoft.com/office/powerpoint/2010/main" val="175421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06E9-54BD-0372-D656-404D958E8CA0}"/>
              </a:ext>
            </a:extLst>
          </p:cNvPr>
          <p:cNvSpPr>
            <a:spLocks noGrp="1"/>
          </p:cNvSpPr>
          <p:nvPr>
            <p:ph type="title"/>
          </p:nvPr>
        </p:nvSpPr>
        <p:spPr>
          <a:xfrm>
            <a:off x="1033376" y="927651"/>
            <a:ext cx="8761413" cy="706964"/>
          </a:xfrm>
        </p:spPr>
        <p:txBody>
          <a:bodyPr/>
          <a:lstStyle/>
          <a:p>
            <a:pPr algn="ctr"/>
            <a:r>
              <a:rPr lang="en-US" sz="3200" dirty="0">
                <a:latin typeface="Arial" panose="020B0604020202020204" pitchFamily="34" charset="0"/>
                <a:cs typeface="Arial" panose="020B0604020202020204" pitchFamily="34" charset="0"/>
              </a:rPr>
              <a:t>1. Loosely coupled code</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(Server Logging)</a:t>
            </a:r>
            <a:endParaRPr lang="bg-BG" sz="3200" dirty="0"/>
          </a:p>
        </p:txBody>
      </p:sp>
      <p:pic>
        <p:nvPicPr>
          <p:cNvPr id="13" name="Picture 12" descr="A screen shot of a computer code&#10;&#10;Description automatically generated">
            <a:extLst>
              <a:ext uri="{FF2B5EF4-FFF2-40B4-BE49-F238E27FC236}">
                <a16:creationId xmlns:a16="http://schemas.microsoft.com/office/drawing/2014/main" id="{452E58CB-4800-F9E2-FDF8-763D7A555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06" y="2356981"/>
            <a:ext cx="3406435" cy="1600339"/>
          </a:xfrm>
          <a:prstGeom prst="rect">
            <a:avLst/>
          </a:prstGeom>
        </p:spPr>
      </p:pic>
      <p:pic>
        <p:nvPicPr>
          <p:cNvPr id="15" name="Picture 14" descr="A close-up of a computer code&#10;&#10;Description automatically generated">
            <a:extLst>
              <a:ext uri="{FF2B5EF4-FFF2-40B4-BE49-F238E27FC236}">
                <a16:creationId xmlns:a16="http://schemas.microsoft.com/office/drawing/2014/main" id="{11B95F98-13CD-0036-5004-1A0C4F2A5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695" y="3586593"/>
            <a:ext cx="2880610" cy="1036410"/>
          </a:xfrm>
          <a:prstGeom prst="rect">
            <a:avLst/>
          </a:prstGeom>
        </p:spPr>
      </p:pic>
      <p:cxnSp>
        <p:nvCxnSpPr>
          <p:cNvPr id="17" name="Straight Arrow Connector 16">
            <a:extLst>
              <a:ext uri="{FF2B5EF4-FFF2-40B4-BE49-F238E27FC236}">
                <a16:creationId xmlns:a16="http://schemas.microsoft.com/office/drawing/2014/main" id="{08A40B53-BD44-C7AA-46E4-A253DD3C23C8}"/>
              </a:ext>
            </a:extLst>
          </p:cNvPr>
          <p:cNvCxnSpPr>
            <a:cxnSpLocks/>
          </p:cNvCxnSpPr>
          <p:nvPr/>
        </p:nvCxnSpPr>
        <p:spPr>
          <a:xfrm>
            <a:off x="2636108" y="2586681"/>
            <a:ext cx="1909252" cy="1070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BBC51A8-1952-373D-360E-D766F1B4D509}"/>
              </a:ext>
            </a:extLst>
          </p:cNvPr>
          <p:cNvCxnSpPr>
            <a:cxnSpLocks/>
          </p:cNvCxnSpPr>
          <p:nvPr/>
        </p:nvCxnSpPr>
        <p:spPr>
          <a:xfrm flipV="1">
            <a:off x="2564160" y="4104798"/>
            <a:ext cx="1981200" cy="623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71C8D29-5402-EDBE-5046-26293CB689CA}"/>
              </a:ext>
            </a:extLst>
          </p:cNvPr>
          <p:cNvCxnSpPr>
            <a:cxnSpLocks/>
          </p:cNvCxnSpPr>
          <p:nvPr/>
        </p:nvCxnSpPr>
        <p:spPr>
          <a:xfrm flipV="1">
            <a:off x="7003171" y="3086637"/>
            <a:ext cx="2239683" cy="570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60E842A-127E-0E6C-56FF-A648DD4CDA1D}"/>
              </a:ext>
            </a:extLst>
          </p:cNvPr>
          <p:cNvSpPr txBox="1"/>
          <p:nvPr/>
        </p:nvSpPr>
        <p:spPr>
          <a:xfrm>
            <a:off x="3740110" y="2948138"/>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6E629DF1-CB81-028A-4AF8-8CAF6254DD58}"/>
              </a:ext>
            </a:extLst>
          </p:cNvPr>
          <p:cNvSpPr txBox="1"/>
          <p:nvPr/>
        </p:nvSpPr>
        <p:spPr>
          <a:xfrm>
            <a:off x="3140031" y="4018772"/>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7C6069AC-B44C-B877-1534-92B740EF3C6F}"/>
              </a:ext>
            </a:extLst>
          </p:cNvPr>
          <p:cNvSpPr txBox="1"/>
          <p:nvPr/>
        </p:nvSpPr>
        <p:spPr>
          <a:xfrm>
            <a:off x="10120315" y="2250445"/>
            <a:ext cx="166601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Constructor injection</a:t>
            </a:r>
            <a:endParaRPr lang="bg-BG" sz="12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986263EE-7A3B-5967-5D53-821A6612C495}"/>
              </a:ext>
            </a:extLst>
          </p:cNvPr>
          <p:cNvSpPr txBox="1"/>
          <p:nvPr/>
        </p:nvSpPr>
        <p:spPr>
          <a:xfrm>
            <a:off x="8213256" y="5829608"/>
            <a:ext cx="3814119"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This class now can work with any logger that implements </a:t>
            </a:r>
            <a:r>
              <a:rPr lang="en-US" sz="1400" dirty="0" err="1">
                <a:latin typeface="Arial" panose="020B0604020202020204" pitchFamily="34" charset="0"/>
                <a:cs typeface="Arial" panose="020B0604020202020204" pitchFamily="34" charset="0"/>
              </a:rPr>
              <a:t>ILogger</a:t>
            </a:r>
            <a:r>
              <a:rPr lang="en-US" sz="1400" dirty="0">
                <a:latin typeface="Arial" panose="020B0604020202020204" pitchFamily="34" charset="0"/>
                <a:cs typeface="Arial" panose="020B0604020202020204" pitchFamily="34" charset="0"/>
              </a:rPr>
              <a:t> interface: </a:t>
            </a:r>
            <a:r>
              <a:rPr lang="en-US" sz="1400" dirty="0" err="1">
                <a:solidFill>
                  <a:srgbClr val="0070C0"/>
                </a:solidFill>
                <a:latin typeface="Arial" panose="020B0604020202020204" pitchFamily="34" charset="0"/>
                <a:cs typeface="Arial" panose="020B0604020202020204" pitchFamily="34" charset="0"/>
              </a:rPr>
              <a:t>ConsoleLogger</a:t>
            </a:r>
            <a:r>
              <a:rPr lang="en-US" sz="1400" dirty="0">
                <a:latin typeface="Arial" panose="020B0604020202020204" pitchFamily="34" charset="0"/>
                <a:cs typeface="Arial" panose="020B0604020202020204" pitchFamily="34" charset="0"/>
              </a:rPr>
              <a:t>, </a:t>
            </a:r>
            <a:r>
              <a:rPr lang="en-US" sz="1400" dirty="0" err="1">
                <a:solidFill>
                  <a:schemeClr val="accent1">
                    <a:lumMod val="60000"/>
                    <a:lumOff val="40000"/>
                  </a:schemeClr>
                </a:solidFill>
                <a:latin typeface="Arial" panose="020B0604020202020204" pitchFamily="34" charset="0"/>
                <a:cs typeface="Arial" panose="020B0604020202020204" pitchFamily="34" charset="0"/>
              </a:rPr>
              <a:t>FileLogger</a:t>
            </a:r>
            <a:r>
              <a:rPr lang="en-US" sz="1400" dirty="0">
                <a:latin typeface="Arial" panose="020B0604020202020204" pitchFamily="34" charset="0"/>
                <a:cs typeface="Arial" panose="020B0604020202020204" pitchFamily="34" charset="0"/>
              </a:rPr>
              <a:t>, </a:t>
            </a:r>
            <a:r>
              <a:rPr lang="en-US" sz="1400" dirty="0" err="1">
                <a:solidFill>
                  <a:srgbClr val="00B050"/>
                </a:solidFill>
                <a:latin typeface="Arial" panose="020B0604020202020204" pitchFamily="34" charset="0"/>
                <a:cs typeface="Arial" panose="020B0604020202020204" pitchFamily="34" charset="0"/>
              </a:rPr>
              <a:t>DatabaseLogger</a:t>
            </a:r>
            <a:r>
              <a:rPr lang="en-US" sz="1400" dirty="0">
                <a:latin typeface="Arial" panose="020B0604020202020204" pitchFamily="34" charset="0"/>
                <a:cs typeface="Arial" panose="020B0604020202020204" pitchFamily="34" charset="0"/>
              </a:rPr>
              <a:t>, etc.</a:t>
            </a:r>
            <a:endParaRPr lang="bg-BG" sz="1400" dirty="0">
              <a:latin typeface="Arial" panose="020B0604020202020204" pitchFamily="34" charset="0"/>
              <a:cs typeface="Arial" panose="020B0604020202020204" pitchFamily="34" charset="0"/>
            </a:endParaRPr>
          </a:p>
        </p:txBody>
      </p:sp>
      <p:pic>
        <p:nvPicPr>
          <p:cNvPr id="38" name="Picture 37" descr="A screenshot of a computer program&#10;&#10;Description automatically generated">
            <a:extLst>
              <a:ext uri="{FF2B5EF4-FFF2-40B4-BE49-F238E27FC236}">
                <a16:creationId xmlns:a16="http://schemas.microsoft.com/office/drawing/2014/main" id="{751DC334-57CB-2546-5FC6-E6FD848063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402" y="4813975"/>
            <a:ext cx="4854361" cy="1615580"/>
          </a:xfrm>
          <a:prstGeom prst="rect">
            <a:avLst/>
          </a:prstGeom>
        </p:spPr>
      </p:pic>
      <p:pic>
        <p:nvPicPr>
          <p:cNvPr id="4" name="Picture 3" descr="A computer screen shot of text&#10;&#10;Description automatically generated">
            <a:extLst>
              <a:ext uri="{FF2B5EF4-FFF2-40B4-BE49-F238E27FC236}">
                <a16:creationId xmlns:a16="http://schemas.microsoft.com/office/drawing/2014/main" id="{74488E16-F481-B7DC-D7E6-92F49F633E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5574" y="2565231"/>
            <a:ext cx="4290299" cy="3226589"/>
          </a:xfrm>
          <a:prstGeom prst="rect">
            <a:avLst/>
          </a:prstGeom>
        </p:spPr>
      </p:pic>
      <p:cxnSp>
        <p:nvCxnSpPr>
          <p:cNvPr id="9" name="Straight Arrow Connector 8">
            <a:extLst>
              <a:ext uri="{FF2B5EF4-FFF2-40B4-BE49-F238E27FC236}">
                <a16:creationId xmlns:a16="http://schemas.microsoft.com/office/drawing/2014/main" id="{8136BFA6-963B-EEB3-30CE-8B6466BCC4CC}"/>
              </a:ext>
            </a:extLst>
          </p:cNvPr>
          <p:cNvCxnSpPr>
            <a:cxnSpLocks/>
          </p:cNvCxnSpPr>
          <p:nvPr/>
        </p:nvCxnSpPr>
        <p:spPr>
          <a:xfrm flipH="1">
            <a:off x="9933569" y="2657299"/>
            <a:ext cx="660290" cy="83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29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CA36A-F67D-4D7D-0894-7BD87882A0C1}"/>
              </a:ext>
            </a:extLst>
          </p:cNvPr>
          <p:cNvSpPr>
            <a:spLocks noGrp="1"/>
          </p:cNvSpPr>
          <p:nvPr>
            <p:ph type="title"/>
          </p:nvPr>
        </p:nvSpPr>
        <p:spPr/>
        <p:txBody>
          <a:bodyPr/>
          <a:lstStyle/>
          <a:p>
            <a:pPr algn="ctr"/>
            <a:r>
              <a:rPr lang="en-US" sz="3200" dirty="0">
                <a:latin typeface="Arial" panose="020B0604020202020204" pitchFamily="34" charset="0"/>
                <a:cs typeface="Arial" panose="020B0604020202020204" pitchFamily="34" charset="0"/>
              </a:rPr>
              <a:t>2. Tight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(File System Abstraction)</a:t>
            </a:r>
            <a:endParaRPr lang="bg-BG" sz="3200" dirty="0">
              <a:latin typeface="Arial" panose="020B0604020202020204" pitchFamily="34" charset="0"/>
              <a:cs typeface="Arial" panose="020B0604020202020204" pitchFamily="34" charset="0"/>
            </a:endParaRPr>
          </a:p>
        </p:txBody>
      </p:sp>
      <p:pic>
        <p:nvPicPr>
          <p:cNvPr id="5" name="Picture 4" descr="A screenshot of a computer program&#10;&#10;Description automatically generated">
            <a:extLst>
              <a:ext uri="{FF2B5EF4-FFF2-40B4-BE49-F238E27FC236}">
                <a16:creationId xmlns:a16="http://schemas.microsoft.com/office/drawing/2014/main" id="{9AE5C22F-C7D7-386F-EDF4-0CC6EA835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63" y="3146552"/>
            <a:ext cx="5898429" cy="2488128"/>
          </a:xfrm>
          <a:prstGeom prst="rect">
            <a:avLst/>
          </a:prstGeom>
        </p:spPr>
      </p:pic>
      <p:sp>
        <p:nvSpPr>
          <p:cNvPr id="6" name="Content Placeholder 2">
            <a:extLst>
              <a:ext uri="{FF2B5EF4-FFF2-40B4-BE49-F238E27FC236}">
                <a16:creationId xmlns:a16="http://schemas.microsoft.com/office/drawing/2014/main" id="{5D2BA40D-23CA-883D-618C-B57AAA59FC8A}"/>
              </a:ext>
            </a:extLst>
          </p:cNvPr>
          <p:cNvSpPr>
            <a:spLocks noGrp="1"/>
          </p:cNvSpPr>
          <p:nvPr>
            <p:ph idx="1"/>
          </p:nvPr>
        </p:nvSpPr>
        <p:spPr>
          <a:xfrm>
            <a:off x="6539223" y="3146552"/>
            <a:ext cx="4941046" cy="1837339"/>
          </a:xfrm>
        </p:spPr>
        <p:txBody>
          <a:bodyPr>
            <a:normAutofit/>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b="1" i="1" u="sng" dirty="0">
                <a:solidFill>
                  <a:srgbClr val="FF0000"/>
                </a:solidFill>
                <a:latin typeface="Arial" panose="020B0604020202020204" pitchFamily="34" charset="0"/>
                <a:cs typeface="Arial" panose="020B0604020202020204" pitchFamily="34" charset="0"/>
              </a:rPr>
              <a:t>Important Note: </a:t>
            </a:r>
            <a:r>
              <a:rPr lang="en-US" b="1" dirty="0" err="1">
                <a:latin typeface="Arial" panose="020B0604020202020204" pitchFamily="34" charset="0"/>
                <a:cs typeface="Arial" panose="020B0604020202020204" pitchFamily="34" charset="0"/>
              </a:rPr>
              <a:t>TextProcessor</a:t>
            </a:r>
            <a:r>
              <a:rPr lang="en-US" dirty="0">
                <a:latin typeface="Arial" panose="020B0604020202020204" pitchFamily="34" charset="0"/>
                <a:cs typeface="Arial" panose="020B0604020202020204" pitchFamily="34" charset="0"/>
              </a:rPr>
              <a:t> class is </a:t>
            </a:r>
            <a:r>
              <a:rPr lang="en-US" b="1" dirty="0">
                <a:latin typeface="Arial" panose="020B0604020202020204" pitchFamily="34" charset="0"/>
                <a:cs typeface="Arial" panose="020B0604020202020204" pitchFamily="34" charset="0"/>
              </a:rPr>
              <a:t>tight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coupled</a:t>
            </a:r>
            <a:r>
              <a:rPr lang="en-US" dirty="0">
                <a:latin typeface="Arial" panose="020B0604020202020204" pitchFamily="34" charset="0"/>
                <a:cs typeface="Arial" panose="020B0604020202020204" pitchFamily="34" charset="0"/>
              </a:rPr>
              <a:t> to the file system. Now this class is </a:t>
            </a:r>
            <a:r>
              <a:rPr lang="en-US" b="1" dirty="0">
                <a:latin typeface="Arial" panose="020B0604020202020204" pitchFamily="34" charset="0"/>
                <a:cs typeface="Arial" panose="020B0604020202020204" pitchFamily="34" charset="0"/>
              </a:rPr>
              <a:t>not unit testable</a:t>
            </a:r>
            <a:r>
              <a:rPr lang="en-US" dirty="0">
                <a:latin typeface="Arial" panose="020B0604020202020204" pitchFamily="34" charset="0"/>
                <a:cs typeface="Arial" panose="020B0604020202020204" pitchFamily="34" charset="0"/>
              </a:rPr>
              <a:t> in the full sense of unit testing as isolated unit of code.</a:t>
            </a:r>
          </a:p>
          <a:p>
            <a:endParaRPr lang="bg-BG" dirty="0"/>
          </a:p>
        </p:txBody>
      </p:sp>
    </p:spTree>
    <p:extLst>
      <p:ext uri="{BB962C8B-B14F-4D97-AF65-F5344CB8AC3E}">
        <p14:creationId xmlns:p14="http://schemas.microsoft.com/office/powerpoint/2010/main" val="243191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21C8C9-B0F3-D28D-608C-A0AAC62DEECF}"/>
              </a:ext>
            </a:extLst>
          </p:cNvPr>
          <p:cNvSpPr>
            <a:spLocks noGrp="1"/>
          </p:cNvSpPr>
          <p:nvPr>
            <p:ph type="title"/>
          </p:nvPr>
        </p:nvSpPr>
        <p:spPr>
          <a:xfrm>
            <a:off x="1155700" y="973138"/>
            <a:ext cx="8761413" cy="896851"/>
          </a:xfrm>
        </p:spPr>
        <p:txBody>
          <a:bodyPr/>
          <a:lstStyle/>
          <a:p>
            <a:pPr algn="ctr"/>
            <a:r>
              <a:rPr lang="en-US" sz="3200" dirty="0">
                <a:latin typeface="Arial" panose="020B0604020202020204" pitchFamily="34" charset="0"/>
                <a:cs typeface="Arial" panose="020B0604020202020204" pitchFamily="34" charset="0"/>
              </a:rPr>
              <a:t>2. Loose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(File System Abstraction)</a:t>
            </a:r>
            <a:endParaRPr lang="bg-BG" sz="3200" dirty="0">
              <a:latin typeface="Arial" panose="020B0604020202020204" pitchFamily="34" charset="0"/>
              <a:cs typeface="Arial" panose="020B0604020202020204" pitchFamily="34" charset="0"/>
            </a:endParaRPr>
          </a:p>
        </p:txBody>
      </p:sp>
      <p:pic>
        <p:nvPicPr>
          <p:cNvPr id="6" name="Picture 5" descr="A screenshot of a computer program&#10;&#10;Description automatically generated">
            <a:extLst>
              <a:ext uri="{FF2B5EF4-FFF2-40B4-BE49-F238E27FC236}">
                <a16:creationId xmlns:a16="http://schemas.microsoft.com/office/drawing/2014/main" id="{6C2281D2-856E-B6D8-595A-939AF9558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1598" y="2352709"/>
            <a:ext cx="5555461" cy="4541914"/>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2BC28EF0-9047-D70A-4788-D30B2CA66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41" y="2275882"/>
            <a:ext cx="4011425" cy="1443054"/>
          </a:xfrm>
          <a:prstGeom prst="rect">
            <a:avLst/>
          </a:prstGeom>
        </p:spPr>
      </p:pic>
      <p:pic>
        <p:nvPicPr>
          <p:cNvPr id="10" name="Picture 9" descr="A close-up of a computer screen&#10;&#10;Description automatically generated">
            <a:extLst>
              <a:ext uri="{FF2B5EF4-FFF2-40B4-BE49-F238E27FC236}">
                <a16:creationId xmlns:a16="http://schemas.microsoft.com/office/drawing/2014/main" id="{7086FD01-B788-D6B7-4926-2BB99207D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504" y="3764584"/>
            <a:ext cx="3557094" cy="874144"/>
          </a:xfrm>
          <a:prstGeom prst="rect">
            <a:avLst/>
          </a:prstGeom>
        </p:spPr>
      </p:pic>
      <p:pic>
        <p:nvPicPr>
          <p:cNvPr id="12" name="Picture 11" descr="A screen shot of a computer code&#10;&#10;Description automatically generated">
            <a:extLst>
              <a:ext uri="{FF2B5EF4-FFF2-40B4-BE49-F238E27FC236}">
                <a16:creationId xmlns:a16="http://schemas.microsoft.com/office/drawing/2014/main" id="{C17738A1-50B0-08B6-316F-492820B88A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081" y="5030518"/>
            <a:ext cx="4252302" cy="1708687"/>
          </a:xfrm>
          <a:prstGeom prst="rect">
            <a:avLst/>
          </a:prstGeom>
        </p:spPr>
      </p:pic>
      <p:cxnSp>
        <p:nvCxnSpPr>
          <p:cNvPr id="14" name="Straight Arrow Connector 13">
            <a:extLst>
              <a:ext uri="{FF2B5EF4-FFF2-40B4-BE49-F238E27FC236}">
                <a16:creationId xmlns:a16="http://schemas.microsoft.com/office/drawing/2014/main" id="{B3E84603-368E-C750-2B08-B47346AE9CAF}"/>
              </a:ext>
            </a:extLst>
          </p:cNvPr>
          <p:cNvCxnSpPr>
            <a:cxnSpLocks/>
          </p:cNvCxnSpPr>
          <p:nvPr/>
        </p:nvCxnSpPr>
        <p:spPr>
          <a:xfrm>
            <a:off x="2067697" y="2423257"/>
            <a:ext cx="2199503" cy="1209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6734834-D5DA-8786-1B65-152FD89F6F40}"/>
              </a:ext>
            </a:extLst>
          </p:cNvPr>
          <p:cNvCxnSpPr>
            <a:cxnSpLocks/>
          </p:cNvCxnSpPr>
          <p:nvPr/>
        </p:nvCxnSpPr>
        <p:spPr>
          <a:xfrm flipV="1">
            <a:off x="1820562" y="3962400"/>
            <a:ext cx="2446638" cy="982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8F08081-9D40-4859-D863-CED6CAED0FBE}"/>
              </a:ext>
            </a:extLst>
          </p:cNvPr>
          <p:cNvSpPr txBox="1"/>
          <p:nvPr/>
        </p:nvSpPr>
        <p:spPr>
          <a:xfrm>
            <a:off x="3689022" y="3004865"/>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74B7CFE7-E90A-6C15-8DEB-2C837D611ED1}"/>
              </a:ext>
            </a:extLst>
          </p:cNvPr>
          <p:cNvSpPr txBox="1"/>
          <p:nvPr/>
        </p:nvSpPr>
        <p:spPr>
          <a:xfrm>
            <a:off x="1777054" y="4314934"/>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cxnSp>
        <p:nvCxnSpPr>
          <p:cNvPr id="24" name="Straight Arrow Connector 23">
            <a:extLst>
              <a:ext uri="{FF2B5EF4-FFF2-40B4-BE49-F238E27FC236}">
                <a16:creationId xmlns:a16="http://schemas.microsoft.com/office/drawing/2014/main" id="{EB319E06-9D5E-A3F0-5465-77A1A994E5A7}"/>
              </a:ext>
            </a:extLst>
          </p:cNvPr>
          <p:cNvCxnSpPr>
            <a:cxnSpLocks/>
          </p:cNvCxnSpPr>
          <p:nvPr/>
        </p:nvCxnSpPr>
        <p:spPr>
          <a:xfrm flipV="1">
            <a:off x="5041557" y="3413562"/>
            <a:ext cx="3654439" cy="548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A68551F-1384-0262-ECD3-EACBD41C3506}"/>
              </a:ext>
            </a:extLst>
          </p:cNvPr>
          <p:cNvSpPr txBox="1"/>
          <p:nvPr/>
        </p:nvSpPr>
        <p:spPr>
          <a:xfrm>
            <a:off x="5707241" y="3429000"/>
            <a:ext cx="166601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Constructor injection</a:t>
            </a:r>
            <a:endParaRPr lang="bg-BG"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2104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93C2-E1BD-8E0F-AF61-EAC9FD2BFD74}"/>
              </a:ext>
            </a:extLst>
          </p:cNvPr>
          <p:cNvSpPr>
            <a:spLocks noGrp="1"/>
          </p:cNvSpPr>
          <p:nvPr>
            <p:ph type="title"/>
          </p:nvPr>
        </p:nvSpPr>
        <p:spPr/>
        <p:txBody>
          <a:bodyPr/>
          <a:lstStyle/>
          <a:p>
            <a:pPr algn="ctr"/>
            <a:r>
              <a:rPr lang="bg-BG" sz="3200" dirty="0">
                <a:latin typeface="Arial" panose="020B0604020202020204" pitchFamily="34" charset="0"/>
                <a:cs typeface="Arial" panose="020B0604020202020204" pitchFamily="34" charset="0"/>
              </a:rPr>
              <a:t>3</a:t>
            </a:r>
            <a:r>
              <a:rPr lang="en-US" sz="3200" dirty="0">
                <a:latin typeface="Arial" panose="020B0604020202020204" pitchFamily="34" charset="0"/>
                <a:cs typeface="Arial" panose="020B0604020202020204" pitchFamily="34" charset="0"/>
              </a:rPr>
              <a:t>. Tight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(Database System Abstraction)</a:t>
            </a:r>
            <a:endParaRPr lang="bg-BG" sz="3200" dirty="0"/>
          </a:p>
        </p:txBody>
      </p:sp>
      <p:pic>
        <p:nvPicPr>
          <p:cNvPr id="5" name="Picture 4" descr="A computer screen shot of code&#10;&#10;Description automatically generated">
            <a:extLst>
              <a:ext uri="{FF2B5EF4-FFF2-40B4-BE49-F238E27FC236}">
                <a16:creationId xmlns:a16="http://schemas.microsoft.com/office/drawing/2014/main" id="{711C9F1B-A6B8-2B67-3724-7CDE25638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204" y="2548512"/>
            <a:ext cx="6589099" cy="4309488"/>
          </a:xfrm>
          <a:prstGeom prst="rect">
            <a:avLst/>
          </a:prstGeom>
        </p:spPr>
      </p:pic>
      <p:sp>
        <p:nvSpPr>
          <p:cNvPr id="6" name="Content Placeholder 2">
            <a:extLst>
              <a:ext uri="{FF2B5EF4-FFF2-40B4-BE49-F238E27FC236}">
                <a16:creationId xmlns:a16="http://schemas.microsoft.com/office/drawing/2014/main" id="{5679B6CA-6AB4-2B2A-D4F5-7E8CA4E95DC5}"/>
              </a:ext>
            </a:extLst>
          </p:cNvPr>
          <p:cNvSpPr>
            <a:spLocks noGrp="1"/>
          </p:cNvSpPr>
          <p:nvPr>
            <p:ph idx="1"/>
          </p:nvPr>
        </p:nvSpPr>
        <p:spPr>
          <a:xfrm>
            <a:off x="7076303" y="3088887"/>
            <a:ext cx="4941046" cy="2092713"/>
          </a:xfrm>
        </p:spPr>
        <p:txBody>
          <a:bodyPr>
            <a:normAutofit lnSpcReduction="10000"/>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b="1" i="1" u="sng" dirty="0">
                <a:solidFill>
                  <a:srgbClr val="FF0000"/>
                </a:solidFill>
                <a:latin typeface="Arial" panose="020B0604020202020204" pitchFamily="34" charset="0"/>
                <a:cs typeface="Arial" panose="020B0604020202020204" pitchFamily="34" charset="0"/>
              </a:rPr>
              <a:t>Important Note: </a:t>
            </a:r>
            <a:r>
              <a:rPr lang="en-US" b="1" dirty="0" err="1">
                <a:latin typeface="Arial" panose="020B0604020202020204" pitchFamily="34" charset="0"/>
                <a:cs typeface="Arial" panose="020B0604020202020204" pitchFamily="34" charset="0"/>
              </a:rPr>
              <a:t>EmployeeProcessor</a:t>
            </a:r>
            <a:r>
              <a:rPr lang="en-US" dirty="0">
                <a:latin typeface="Arial" panose="020B0604020202020204" pitchFamily="34" charset="0"/>
                <a:cs typeface="Arial" panose="020B0604020202020204" pitchFamily="34" charset="0"/>
              </a:rPr>
              <a:t> class is </a:t>
            </a:r>
            <a:r>
              <a:rPr lang="en-US" b="1" dirty="0">
                <a:latin typeface="Arial" panose="020B0604020202020204" pitchFamily="34" charset="0"/>
                <a:cs typeface="Arial" panose="020B0604020202020204" pitchFamily="34" charset="0"/>
              </a:rPr>
              <a:t>tight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coupled</a:t>
            </a:r>
            <a:r>
              <a:rPr lang="en-US" dirty="0">
                <a:latin typeface="Arial" panose="020B0604020202020204" pitchFamily="34" charset="0"/>
                <a:cs typeface="Arial" panose="020B0604020202020204" pitchFamily="34" charset="0"/>
              </a:rPr>
              <a:t> to the database system. Now this class is </a:t>
            </a:r>
            <a:r>
              <a:rPr lang="en-US" b="1" dirty="0">
                <a:latin typeface="Arial" panose="020B0604020202020204" pitchFamily="34" charset="0"/>
                <a:cs typeface="Arial" panose="020B0604020202020204" pitchFamily="34" charset="0"/>
              </a:rPr>
              <a:t>not unit testable</a:t>
            </a:r>
            <a:r>
              <a:rPr lang="en-US" dirty="0">
                <a:latin typeface="Arial" panose="020B0604020202020204" pitchFamily="34" charset="0"/>
                <a:cs typeface="Arial" panose="020B0604020202020204" pitchFamily="34" charset="0"/>
              </a:rPr>
              <a:t> in the full sense of unit testing as isolated unit of code. If we try to test it we have to run real queries to our existing database.</a:t>
            </a:r>
          </a:p>
          <a:p>
            <a:endParaRPr lang="bg-BG" dirty="0"/>
          </a:p>
        </p:txBody>
      </p:sp>
    </p:spTree>
    <p:extLst>
      <p:ext uri="{BB962C8B-B14F-4D97-AF65-F5344CB8AC3E}">
        <p14:creationId xmlns:p14="http://schemas.microsoft.com/office/powerpoint/2010/main" val="1297223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DB34-BFC3-C63C-294D-E7A0B8F136AC}"/>
              </a:ext>
            </a:extLst>
          </p:cNvPr>
          <p:cNvSpPr>
            <a:spLocks noGrp="1"/>
          </p:cNvSpPr>
          <p:nvPr>
            <p:ph type="title"/>
          </p:nvPr>
        </p:nvSpPr>
        <p:spPr/>
        <p:txBody>
          <a:bodyPr/>
          <a:lstStyle/>
          <a:p>
            <a:pPr algn="ctr"/>
            <a:r>
              <a:rPr lang="bg-BG" sz="3200" dirty="0">
                <a:latin typeface="Arial" panose="020B0604020202020204" pitchFamily="34" charset="0"/>
                <a:cs typeface="Arial" panose="020B0604020202020204" pitchFamily="34" charset="0"/>
              </a:rPr>
              <a:t>3</a:t>
            </a:r>
            <a:r>
              <a:rPr lang="en-US" sz="3200" dirty="0">
                <a:latin typeface="Arial" panose="020B0604020202020204" pitchFamily="34" charset="0"/>
                <a:cs typeface="Arial" panose="020B0604020202020204" pitchFamily="34" charset="0"/>
              </a:rPr>
              <a:t>. Loose Coupled Code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(Database System Abstraction)</a:t>
            </a:r>
            <a:endParaRPr lang="bg-BG" sz="3200" dirty="0"/>
          </a:p>
        </p:txBody>
      </p:sp>
      <p:pic>
        <p:nvPicPr>
          <p:cNvPr id="7" name="Picture 6" descr="A computer screen shot of a code&#10;&#10;Description automatically generated">
            <a:extLst>
              <a:ext uri="{FF2B5EF4-FFF2-40B4-BE49-F238E27FC236}">
                <a16:creationId xmlns:a16="http://schemas.microsoft.com/office/drawing/2014/main" id="{42386412-1D60-A399-37F3-94570DFF0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853" y="2540740"/>
            <a:ext cx="5887715" cy="3871374"/>
          </a:xfrm>
          <a:prstGeom prst="rect">
            <a:avLst/>
          </a:prstGeom>
        </p:spPr>
      </p:pic>
      <p:pic>
        <p:nvPicPr>
          <p:cNvPr id="9" name="Picture 8" descr="A close-up of a computer code&#10;&#10;Description automatically generated">
            <a:extLst>
              <a:ext uri="{FF2B5EF4-FFF2-40B4-BE49-F238E27FC236}">
                <a16:creationId xmlns:a16="http://schemas.microsoft.com/office/drawing/2014/main" id="{302A51C2-EDAC-AE7F-5542-32C8A4FF08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1151" y="2373646"/>
            <a:ext cx="2888230" cy="1005927"/>
          </a:xfrm>
          <a:prstGeom prst="rect">
            <a:avLst/>
          </a:prstGeom>
        </p:spPr>
      </p:pic>
      <p:pic>
        <p:nvPicPr>
          <p:cNvPr id="11" name="Picture 10" descr="A screenshot of a computer code&#10;&#10;Description automatically generated">
            <a:extLst>
              <a:ext uri="{FF2B5EF4-FFF2-40B4-BE49-F238E27FC236}">
                <a16:creationId xmlns:a16="http://schemas.microsoft.com/office/drawing/2014/main" id="{703D8773-1D0D-A014-72B6-0793C6469E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1759" y="2785006"/>
            <a:ext cx="4568388" cy="3382841"/>
          </a:xfrm>
          <a:prstGeom prst="rect">
            <a:avLst/>
          </a:prstGeom>
        </p:spPr>
      </p:pic>
      <p:cxnSp>
        <p:nvCxnSpPr>
          <p:cNvPr id="12" name="Straight Arrow Connector 11">
            <a:extLst>
              <a:ext uri="{FF2B5EF4-FFF2-40B4-BE49-F238E27FC236}">
                <a16:creationId xmlns:a16="http://schemas.microsoft.com/office/drawing/2014/main" id="{E6355001-8AE3-C284-3623-5FCE55789BAA}"/>
              </a:ext>
            </a:extLst>
          </p:cNvPr>
          <p:cNvCxnSpPr>
            <a:cxnSpLocks/>
          </p:cNvCxnSpPr>
          <p:nvPr/>
        </p:nvCxnSpPr>
        <p:spPr>
          <a:xfrm>
            <a:off x="6384324" y="2850292"/>
            <a:ext cx="3105665" cy="696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E3868F6-BB32-F1C0-C8B3-A11BD7AE2728}"/>
              </a:ext>
            </a:extLst>
          </p:cNvPr>
          <p:cNvSpPr txBox="1"/>
          <p:nvPr/>
        </p:nvSpPr>
        <p:spPr>
          <a:xfrm>
            <a:off x="9441241" y="3379573"/>
            <a:ext cx="166601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Constructor injection</a:t>
            </a:r>
            <a:endParaRPr lang="bg-BG" sz="1200" dirty="0">
              <a:latin typeface="Arial" panose="020B0604020202020204" pitchFamily="34" charset="0"/>
              <a:cs typeface="Arial" panose="020B0604020202020204" pitchFamily="34" charset="0"/>
            </a:endParaRPr>
          </a:p>
        </p:txBody>
      </p:sp>
      <p:cxnSp>
        <p:nvCxnSpPr>
          <p:cNvPr id="16" name="Straight Arrow Connector 15">
            <a:extLst>
              <a:ext uri="{FF2B5EF4-FFF2-40B4-BE49-F238E27FC236}">
                <a16:creationId xmlns:a16="http://schemas.microsoft.com/office/drawing/2014/main" id="{A278A053-4A20-E4D9-8E85-BE2EFF9509DC}"/>
              </a:ext>
            </a:extLst>
          </p:cNvPr>
          <p:cNvCxnSpPr>
            <a:cxnSpLocks/>
          </p:cNvCxnSpPr>
          <p:nvPr/>
        </p:nvCxnSpPr>
        <p:spPr>
          <a:xfrm>
            <a:off x="2260652" y="2785006"/>
            <a:ext cx="1850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80CDF19-5A39-05C3-D975-84FE353EB80F}"/>
              </a:ext>
            </a:extLst>
          </p:cNvPr>
          <p:cNvSpPr txBox="1"/>
          <p:nvPr/>
        </p:nvSpPr>
        <p:spPr>
          <a:xfrm>
            <a:off x="3164711" y="2540740"/>
            <a:ext cx="11563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implements</a:t>
            </a:r>
            <a:endParaRPr lang="bg-BG"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7333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Metadata/LabelInfo.xml><?xml version="1.0" encoding="utf-8"?>
<clbl:labelList xmlns:clbl="http://schemas.microsoft.com/office/2020/mipLabelMetadata">
  <clbl:label id="{78ba2ad2-1b1e-4cec-9ee3-2fdbfa21151f}" enabled="1" method="Privileged" siteId="{8c09d8d5-1d78-4adf-9d10-a13cdacb0929}" contentBits="0" removed="0"/>
</clbl:labelList>
</file>

<file path=docProps/app.xml><?xml version="1.0" encoding="utf-8"?>
<Properties xmlns="http://schemas.openxmlformats.org/officeDocument/2006/extended-properties" xmlns:vt="http://schemas.openxmlformats.org/officeDocument/2006/docPropsVTypes">
  <Template>Ion Boardroom</Template>
  <TotalTime>0</TotalTime>
  <Words>484</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Dependency Injection</vt:lpstr>
      <vt:lpstr>Benefits of Dependency Injection</vt:lpstr>
      <vt:lpstr>Why Tightly Coupled code is BAD EVIL?</vt:lpstr>
      <vt:lpstr>1. Tightly coupled code  (Server Logging)</vt:lpstr>
      <vt:lpstr>1. Loosely coupled code (Server Logging)</vt:lpstr>
      <vt:lpstr>2. Tight Coupled Code  (File System Abstraction)</vt:lpstr>
      <vt:lpstr>2. Loose Coupled Code  (File System Abstraction)</vt:lpstr>
      <vt:lpstr>3. Tight Coupled Code  (Database System Abstraction)</vt:lpstr>
      <vt:lpstr>3. Loose Coupled Code  (Database System Abstraction)</vt:lpstr>
      <vt:lpstr>4. Tight Coupled Code  (Client Notifier)</vt:lpstr>
      <vt:lpstr>4. Loose Coupled Code  (Client Notifier)</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Dependency Injection</dc:title>
  <dc:creator>Gerasimov, Velizar</dc:creator>
  <cp:lastModifiedBy>Gerasimov, Velizar</cp:lastModifiedBy>
  <cp:revision>81</cp:revision>
  <dcterms:created xsi:type="dcterms:W3CDTF">2024-05-30T11:13:42Z</dcterms:created>
  <dcterms:modified xsi:type="dcterms:W3CDTF">2024-06-01T18:22:43Z</dcterms:modified>
</cp:coreProperties>
</file>