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F96FA68-E941-49B7-BC22-BB40477D0799}" type="datetimeFigureOut">
              <a:rPr lang="bg-BG" smtClean="0"/>
              <a:t>31.5.2024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D01F1BA-2320-42C2-B94F-27859CA73C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44305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A68-E941-49B7-BC22-BB40477D0799}" type="datetimeFigureOut">
              <a:rPr lang="bg-BG" smtClean="0"/>
              <a:t>31.5.2024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F1BA-2320-42C2-B94F-27859CA73C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74658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A68-E941-49B7-BC22-BB40477D0799}" type="datetimeFigureOut">
              <a:rPr lang="bg-BG" smtClean="0"/>
              <a:t>31.5.2024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F1BA-2320-42C2-B94F-27859CA73C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38731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A68-E941-49B7-BC22-BB40477D0799}" type="datetimeFigureOut">
              <a:rPr lang="bg-BG" smtClean="0"/>
              <a:t>31.5.2024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F1BA-2320-42C2-B94F-27859CA73C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58863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A68-E941-49B7-BC22-BB40477D0799}" type="datetimeFigureOut">
              <a:rPr lang="bg-BG" smtClean="0"/>
              <a:t>31.5.2024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F1BA-2320-42C2-B94F-27859CA73C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55537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A68-E941-49B7-BC22-BB40477D0799}" type="datetimeFigureOut">
              <a:rPr lang="bg-BG" smtClean="0"/>
              <a:t>31.5.2024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F1BA-2320-42C2-B94F-27859CA73C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87053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A68-E941-49B7-BC22-BB40477D0799}" type="datetimeFigureOut">
              <a:rPr lang="bg-BG" smtClean="0"/>
              <a:t>31.5.2024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F1BA-2320-42C2-B94F-27859CA73C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97066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F96FA68-E941-49B7-BC22-BB40477D0799}" type="datetimeFigureOut">
              <a:rPr lang="bg-BG" smtClean="0"/>
              <a:t>31.5.2024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F1BA-2320-42C2-B94F-27859CA73C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117602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F96FA68-E941-49B7-BC22-BB40477D0799}" type="datetimeFigureOut">
              <a:rPr lang="bg-BG" smtClean="0"/>
              <a:t>31.5.2024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F1BA-2320-42C2-B94F-27859CA73C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6703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A68-E941-49B7-BC22-BB40477D0799}" type="datetimeFigureOut">
              <a:rPr lang="bg-BG" smtClean="0"/>
              <a:t>31.5.2024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F1BA-2320-42C2-B94F-27859CA73C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30089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A68-E941-49B7-BC22-BB40477D0799}" type="datetimeFigureOut">
              <a:rPr lang="bg-BG" smtClean="0"/>
              <a:t>31.5.2024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F1BA-2320-42C2-B94F-27859CA73C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22149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A68-E941-49B7-BC22-BB40477D0799}" type="datetimeFigureOut">
              <a:rPr lang="bg-BG" smtClean="0"/>
              <a:t>31.5.2024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F1BA-2320-42C2-B94F-27859CA73C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07774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A68-E941-49B7-BC22-BB40477D0799}" type="datetimeFigureOut">
              <a:rPr lang="bg-BG" smtClean="0"/>
              <a:t>31.5.2024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F1BA-2320-42C2-B94F-27859CA73C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05436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A68-E941-49B7-BC22-BB40477D0799}" type="datetimeFigureOut">
              <a:rPr lang="bg-BG" smtClean="0"/>
              <a:t>31.5.2024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F1BA-2320-42C2-B94F-27859CA73C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52836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A68-E941-49B7-BC22-BB40477D0799}" type="datetimeFigureOut">
              <a:rPr lang="bg-BG" smtClean="0"/>
              <a:t>31.5.2024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F1BA-2320-42C2-B94F-27859CA73C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63424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A68-E941-49B7-BC22-BB40477D0799}" type="datetimeFigureOut">
              <a:rPr lang="bg-BG" smtClean="0"/>
              <a:t>31.5.2024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F1BA-2320-42C2-B94F-27859CA73C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835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A68-E941-49B7-BC22-BB40477D0799}" type="datetimeFigureOut">
              <a:rPr lang="bg-BG" smtClean="0"/>
              <a:t>31.5.2024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F1BA-2320-42C2-B94F-27859CA73C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2840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F96FA68-E941-49B7-BC22-BB40477D0799}" type="datetimeFigureOut">
              <a:rPr lang="bg-BG" smtClean="0"/>
              <a:t>31.5.2024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bg-BG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D01F1BA-2320-42C2-B94F-27859CA73C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7674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E0A5C-59E9-4CAD-D771-C7A9D7EB9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Dependency Injection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79199-DA1F-AE12-1757-71217682B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887916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Dependency Injection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 a set of software design principles and patterns that enable us to develop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loosely coupled code.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a programming technique which states that we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DO NOT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have to create our dependencies, instead we have to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INJECT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them in our classes from outside through interfaces.  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DI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 an implementation part of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Dependency Inversion Principle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which states that High-level modules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SHOULD NOT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depend on low-level modules. Both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SHOULD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depend on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abstractions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bg-BG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974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6EEBD-DE5B-6BD7-24F1-BFBACDE5F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Loose Coupled Code 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(Client Notifier)</a:t>
            </a:r>
            <a:endParaRPr lang="bg-BG" sz="3200" dirty="0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B6D9DCB-01C1-9765-30FB-99BB44BA4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739" y="2617885"/>
            <a:ext cx="5628053" cy="3651110"/>
          </a:xfrm>
          <a:prstGeom prst="rect">
            <a:avLst/>
          </a:prstGeom>
        </p:spPr>
      </p:pic>
      <p:pic>
        <p:nvPicPr>
          <p:cNvPr id="7" name="Picture 6" descr="A close up of text&#10;&#10;Description automatically generated">
            <a:extLst>
              <a:ext uri="{FF2B5EF4-FFF2-40B4-BE49-F238E27FC236}">
                <a16:creationId xmlns:a16="http://schemas.microsoft.com/office/drawing/2014/main" id="{2C622ADA-E7BE-4162-394B-F00E84621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812" y="3801951"/>
            <a:ext cx="2765505" cy="809416"/>
          </a:xfrm>
          <a:prstGeom prst="rect">
            <a:avLst/>
          </a:prstGeom>
        </p:spPr>
      </p:pic>
      <p:pic>
        <p:nvPicPr>
          <p:cNvPr id="9" name="Picture 8" descr="A screen shot of a message&#10;&#10;Description automatically generated">
            <a:extLst>
              <a:ext uri="{FF2B5EF4-FFF2-40B4-BE49-F238E27FC236}">
                <a16:creationId xmlns:a16="http://schemas.microsoft.com/office/drawing/2014/main" id="{F9D1F636-EE0F-2E81-A1E6-E2D52C0818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08" y="2366184"/>
            <a:ext cx="3145790" cy="1154923"/>
          </a:xfrm>
          <a:prstGeom prst="rect">
            <a:avLst/>
          </a:prstGeom>
        </p:spPr>
      </p:pic>
      <p:pic>
        <p:nvPicPr>
          <p:cNvPr id="11" name="Picture 10" descr="A screen shot of a message&#10;&#10;Description automatically generated">
            <a:extLst>
              <a:ext uri="{FF2B5EF4-FFF2-40B4-BE49-F238E27FC236}">
                <a16:creationId xmlns:a16="http://schemas.microsoft.com/office/drawing/2014/main" id="{42311EC2-8F04-AC01-70B7-2D4DF08725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75" y="3791798"/>
            <a:ext cx="2640103" cy="978862"/>
          </a:xfrm>
          <a:prstGeom prst="rect">
            <a:avLst/>
          </a:prstGeom>
        </p:spPr>
      </p:pic>
      <p:pic>
        <p:nvPicPr>
          <p:cNvPr id="13" name="Picture 12" descr="A screen shot of a message&#10;&#10;Description automatically generated">
            <a:extLst>
              <a:ext uri="{FF2B5EF4-FFF2-40B4-BE49-F238E27FC236}">
                <a16:creationId xmlns:a16="http://schemas.microsoft.com/office/drawing/2014/main" id="{06A9A314-DEB6-2580-7B1D-D459D23626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75" y="5210911"/>
            <a:ext cx="2732141" cy="1058084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9F79FD-5589-4D8F-85BC-87150F426CEB}"/>
              </a:ext>
            </a:extLst>
          </p:cNvPr>
          <p:cNvCxnSpPr>
            <a:cxnSpLocks/>
          </p:cNvCxnSpPr>
          <p:nvPr/>
        </p:nvCxnSpPr>
        <p:spPr>
          <a:xfrm>
            <a:off x="2059459" y="2617885"/>
            <a:ext cx="2734963" cy="1173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CA4D656-B3D6-EE7A-8240-200FDA53D505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1703246" y="3962400"/>
            <a:ext cx="3033511" cy="124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42555E-069D-6895-1CAA-43AAAB318965}"/>
              </a:ext>
            </a:extLst>
          </p:cNvPr>
          <p:cNvCxnSpPr>
            <a:cxnSpLocks/>
          </p:cNvCxnSpPr>
          <p:nvPr/>
        </p:nvCxnSpPr>
        <p:spPr>
          <a:xfrm>
            <a:off x="1703246" y="3962400"/>
            <a:ext cx="2761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75A4D0A-DC8B-32B2-8D7B-837C6CF0E372}"/>
              </a:ext>
            </a:extLst>
          </p:cNvPr>
          <p:cNvSpPr txBox="1"/>
          <p:nvPr/>
        </p:nvSpPr>
        <p:spPr>
          <a:xfrm>
            <a:off x="3426940" y="3000584"/>
            <a:ext cx="1156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implements</a:t>
            </a:r>
            <a:endParaRPr lang="bg-B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D71299-4A54-9DFE-D505-9CC2F08D5A21}"/>
              </a:ext>
            </a:extLst>
          </p:cNvPr>
          <p:cNvSpPr txBox="1"/>
          <p:nvPr/>
        </p:nvSpPr>
        <p:spPr>
          <a:xfrm>
            <a:off x="3069497" y="4714757"/>
            <a:ext cx="1156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implements</a:t>
            </a:r>
            <a:endParaRPr lang="bg-B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55B35B-3C3E-6D7A-64C3-E6BACCD98B4C}"/>
              </a:ext>
            </a:extLst>
          </p:cNvPr>
          <p:cNvSpPr txBox="1"/>
          <p:nvPr/>
        </p:nvSpPr>
        <p:spPr>
          <a:xfrm>
            <a:off x="2460464" y="3950285"/>
            <a:ext cx="1156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implements</a:t>
            </a:r>
            <a:endParaRPr lang="bg-B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029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15636-9A1B-6DBD-DB0C-87AACFE10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586" y="886300"/>
            <a:ext cx="8825659" cy="7069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Benefits of Dependency Injection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6F7F8-3980-F1A9-5424-9C5EAB675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499"/>
            <a:ext cx="4941046" cy="3624305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Maintainability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Extensibility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Testability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Loose Coupling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Code Reusability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Late Binding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 Note: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Every software developer that writes Object-Oriented Code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SHOULD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use dependency injection.</a:t>
            </a:r>
          </a:p>
          <a:p>
            <a:endParaRPr lang="bg-BG" dirty="0"/>
          </a:p>
        </p:txBody>
      </p:sp>
      <p:pic>
        <p:nvPicPr>
          <p:cNvPr id="5" name="Picture 4" descr="A blue sign with white text&#10;&#10;Description automatically generated">
            <a:extLst>
              <a:ext uri="{FF2B5EF4-FFF2-40B4-BE49-F238E27FC236}">
                <a16:creationId xmlns:a16="http://schemas.microsoft.com/office/drawing/2014/main" id="{D3FCAD41-C099-3698-6CAE-9A2773868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416" y="2461098"/>
            <a:ext cx="5608272" cy="315712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67464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65FEB-7FA3-DBCA-4C65-D8574DBA5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619" y="779844"/>
            <a:ext cx="8761413" cy="986937"/>
          </a:xfrm>
        </p:spPr>
        <p:txBody>
          <a:bodyPr/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1. Tightly coupled code 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(Server Logging)</a:t>
            </a:r>
            <a:endParaRPr lang="bg-BG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A36CCB-6CDE-6A7F-72E7-16D7DD3D9590}"/>
              </a:ext>
            </a:extLst>
          </p:cNvPr>
          <p:cNvSpPr txBox="1"/>
          <p:nvPr/>
        </p:nvSpPr>
        <p:spPr>
          <a:xfrm>
            <a:off x="988539" y="5061467"/>
            <a:ext cx="4044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not program like this!</a:t>
            </a:r>
            <a:endParaRPr lang="bg-BG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87D63AC5-7D5F-E085-CA6C-32825AF0D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16" y="2310602"/>
            <a:ext cx="4721470" cy="2273300"/>
          </a:xfrm>
          <a:prstGeom prst="rect">
            <a:avLst/>
          </a:prstGeom>
        </p:spPr>
      </p:pic>
      <p:pic>
        <p:nvPicPr>
          <p:cNvPr id="9" name="Picture 8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9C19135B-D101-2670-D90D-8259C1ED0A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521" y="2310602"/>
            <a:ext cx="6155917" cy="414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216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006E9-54BD-0372-D656-404D958E8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376" y="927651"/>
            <a:ext cx="8761413" cy="706964"/>
          </a:xfrm>
        </p:spPr>
        <p:txBody>
          <a:bodyPr/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1. Loosely coupled code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(Server Logging)</a:t>
            </a:r>
            <a:endParaRPr lang="bg-BG" sz="3200" dirty="0"/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40B8D8B-C12D-6D64-46E8-71EA45E9F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917" y="2866550"/>
            <a:ext cx="3741744" cy="3017782"/>
          </a:xfrm>
          <a:prstGeom prst="rect">
            <a:avLst/>
          </a:prstGeom>
        </p:spPr>
      </p:pic>
      <p:pic>
        <p:nvPicPr>
          <p:cNvPr id="13" name="Picture 12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452E58CB-4800-F9E2-FDF8-763D7A5555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06" y="2356981"/>
            <a:ext cx="3406435" cy="1600339"/>
          </a:xfrm>
          <a:prstGeom prst="rect">
            <a:avLst/>
          </a:prstGeom>
        </p:spPr>
      </p:pic>
      <p:pic>
        <p:nvPicPr>
          <p:cNvPr id="15" name="Picture 14" descr="A close-up of a computer code&#10;&#10;Description automatically generated">
            <a:extLst>
              <a:ext uri="{FF2B5EF4-FFF2-40B4-BE49-F238E27FC236}">
                <a16:creationId xmlns:a16="http://schemas.microsoft.com/office/drawing/2014/main" id="{11B95F98-13CD-0036-5004-1A0C4F2A5D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360" y="3586593"/>
            <a:ext cx="2880610" cy="103641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8A40B53-BD44-C7AA-46E4-A253DD3C23C8}"/>
              </a:ext>
            </a:extLst>
          </p:cNvPr>
          <p:cNvCxnSpPr>
            <a:cxnSpLocks/>
          </p:cNvCxnSpPr>
          <p:nvPr/>
        </p:nvCxnSpPr>
        <p:spPr>
          <a:xfrm>
            <a:off x="2636108" y="2586681"/>
            <a:ext cx="1909252" cy="1070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BC51A8-1952-373D-360E-D766F1B4D509}"/>
              </a:ext>
            </a:extLst>
          </p:cNvPr>
          <p:cNvCxnSpPr>
            <a:cxnSpLocks/>
          </p:cNvCxnSpPr>
          <p:nvPr/>
        </p:nvCxnSpPr>
        <p:spPr>
          <a:xfrm flipV="1">
            <a:off x="2564160" y="4104798"/>
            <a:ext cx="1981200" cy="623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71C8D29-5402-EDBE-5046-26293CB689CA}"/>
              </a:ext>
            </a:extLst>
          </p:cNvPr>
          <p:cNvCxnSpPr>
            <a:cxnSpLocks/>
          </p:cNvCxnSpPr>
          <p:nvPr/>
        </p:nvCxnSpPr>
        <p:spPr>
          <a:xfrm flipV="1">
            <a:off x="6767562" y="3505508"/>
            <a:ext cx="2117124" cy="303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60E842A-127E-0E6C-56FF-A648DD4CDA1D}"/>
              </a:ext>
            </a:extLst>
          </p:cNvPr>
          <p:cNvSpPr txBox="1"/>
          <p:nvPr/>
        </p:nvSpPr>
        <p:spPr>
          <a:xfrm>
            <a:off x="3740110" y="2948138"/>
            <a:ext cx="1156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implements</a:t>
            </a:r>
            <a:endParaRPr lang="bg-B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629DF1-CB81-028A-4AF8-8CAF6254DD58}"/>
              </a:ext>
            </a:extLst>
          </p:cNvPr>
          <p:cNvSpPr txBox="1"/>
          <p:nvPr/>
        </p:nvSpPr>
        <p:spPr>
          <a:xfrm>
            <a:off x="3140031" y="4018772"/>
            <a:ext cx="1156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implements</a:t>
            </a:r>
            <a:endParaRPr lang="bg-B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6069AC-B44C-B877-1534-92B740EF3C6F}"/>
              </a:ext>
            </a:extLst>
          </p:cNvPr>
          <p:cNvSpPr txBox="1"/>
          <p:nvPr/>
        </p:nvSpPr>
        <p:spPr>
          <a:xfrm>
            <a:off x="10112078" y="2585739"/>
            <a:ext cx="1666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Constructor injection</a:t>
            </a:r>
            <a:endParaRPr lang="bg-B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3668F9F-280A-82C0-1C95-92B2C7FE4905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10214919" y="2862738"/>
            <a:ext cx="730167" cy="794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86263EE-7A3B-5967-5D53-821A6612C495}"/>
              </a:ext>
            </a:extLst>
          </p:cNvPr>
          <p:cNvSpPr txBox="1"/>
          <p:nvPr/>
        </p:nvSpPr>
        <p:spPr>
          <a:xfrm>
            <a:off x="8213256" y="5829608"/>
            <a:ext cx="3814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This class now can work with any logger that implements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ILogger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interface: </a:t>
            </a:r>
            <a:r>
              <a:rPr lang="en-US" sz="1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ConsoleLogger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FileLogger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DatabaseLogger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etc.</a:t>
            </a:r>
            <a:endParaRPr lang="bg-B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Picture 3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51DC334-57CB-2546-5FC6-E6FD848063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02" y="4813975"/>
            <a:ext cx="4854361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296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CA36A-F67D-4D7D-0894-7BD87882A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2. Tight Coupled Code 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(File System Abstraction)</a:t>
            </a:r>
            <a:endParaRPr lang="bg-BG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AE5C22F-C7D7-386F-EDF4-0CC6EA835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63" y="3146552"/>
            <a:ext cx="5898429" cy="248812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2BA40D-23CA-883D-618C-B57AAA59F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9223" y="3146552"/>
            <a:ext cx="4941046" cy="18373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 Note: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TextProcessor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class is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tight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coupled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the file system. Now this class is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not unit testable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the full sense of unit testing as isolated unit of code.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31914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C21C8C9-B0F3-D28D-608C-A0AAC62DE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700" y="973138"/>
            <a:ext cx="8761413" cy="896851"/>
          </a:xfrm>
        </p:spPr>
        <p:txBody>
          <a:bodyPr/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2. Loose Coupled Code 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(File System Abstraction)</a:t>
            </a:r>
            <a:endParaRPr lang="bg-BG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C2281D2-856E-B6D8-595A-939AF9558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598" y="2352709"/>
            <a:ext cx="5555461" cy="4541914"/>
          </a:xfrm>
          <a:prstGeom prst="rect">
            <a:avLst/>
          </a:prstGeom>
        </p:spPr>
      </p:pic>
      <p:pic>
        <p:nvPicPr>
          <p:cNvPr id="8" name="Picture 7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BC28EF0-9047-D70A-4788-D30B2CA666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41" y="2275882"/>
            <a:ext cx="4011425" cy="1443054"/>
          </a:xfrm>
          <a:prstGeom prst="rect">
            <a:avLst/>
          </a:prstGeom>
        </p:spPr>
      </p:pic>
      <p:pic>
        <p:nvPicPr>
          <p:cNvPr id="10" name="Picture 9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7086FD01-B788-D6B7-4926-2BB99207D9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504" y="3764584"/>
            <a:ext cx="3557094" cy="874144"/>
          </a:xfrm>
          <a:prstGeom prst="rect">
            <a:avLst/>
          </a:prstGeom>
        </p:spPr>
      </p:pic>
      <p:pic>
        <p:nvPicPr>
          <p:cNvPr id="12" name="Picture 11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C17738A1-50B0-08B6-316F-492820B88A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81" y="5030518"/>
            <a:ext cx="4252302" cy="170868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E84603-368E-C750-2B08-B47346AE9CAF}"/>
              </a:ext>
            </a:extLst>
          </p:cNvPr>
          <p:cNvCxnSpPr>
            <a:cxnSpLocks/>
          </p:cNvCxnSpPr>
          <p:nvPr/>
        </p:nvCxnSpPr>
        <p:spPr>
          <a:xfrm>
            <a:off x="2067697" y="2423257"/>
            <a:ext cx="2199503" cy="1209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6734834-D5DA-8786-1B65-152FD89F6F40}"/>
              </a:ext>
            </a:extLst>
          </p:cNvPr>
          <p:cNvCxnSpPr>
            <a:cxnSpLocks/>
          </p:cNvCxnSpPr>
          <p:nvPr/>
        </p:nvCxnSpPr>
        <p:spPr>
          <a:xfrm flipV="1">
            <a:off x="1820562" y="3962400"/>
            <a:ext cx="2446638" cy="982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8F08081-9D40-4859-D863-CED6CAED0FBE}"/>
              </a:ext>
            </a:extLst>
          </p:cNvPr>
          <p:cNvSpPr txBox="1"/>
          <p:nvPr/>
        </p:nvSpPr>
        <p:spPr>
          <a:xfrm>
            <a:off x="3689022" y="3004865"/>
            <a:ext cx="1156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implements</a:t>
            </a:r>
            <a:endParaRPr lang="bg-B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B7CFE7-E90A-6C15-8DEB-2C837D611ED1}"/>
              </a:ext>
            </a:extLst>
          </p:cNvPr>
          <p:cNvSpPr txBox="1"/>
          <p:nvPr/>
        </p:nvSpPr>
        <p:spPr>
          <a:xfrm>
            <a:off x="1777054" y="4314934"/>
            <a:ext cx="1156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implements</a:t>
            </a:r>
            <a:endParaRPr lang="bg-B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B319E06-9D5E-A3F0-5465-77A1A994E5A7}"/>
              </a:ext>
            </a:extLst>
          </p:cNvPr>
          <p:cNvCxnSpPr>
            <a:cxnSpLocks/>
          </p:cNvCxnSpPr>
          <p:nvPr/>
        </p:nvCxnSpPr>
        <p:spPr>
          <a:xfrm flipV="1">
            <a:off x="5041557" y="3413562"/>
            <a:ext cx="3654439" cy="548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A68551F-1384-0262-ECD3-EACBD41C3506}"/>
              </a:ext>
            </a:extLst>
          </p:cNvPr>
          <p:cNvSpPr txBox="1"/>
          <p:nvPr/>
        </p:nvSpPr>
        <p:spPr>
          <a:xfrm>
            <a:off x="5707241" y="3429000"/>
            <a:ext cx="1666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Constructor injection</a:t>
            </a:r>
            <a:endParaRPr lang="bg-B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104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93C2-E1BD-8E0F-AF61-EAC9FD2BF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2. Tight Coupled Code 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(Database System Abstraction)</a:t>
            </a:r>
            <a:endParaRPr lang="bg-BG" sz="3200" dirty="0"/>
          </a:p>
        </p:txBody>
      </p:sp>
      <p:pic>
        <p:nvPicPr>
          <p:cNvPr id="5" name="Picture 4" descr="A computer screen shot of code&#10;&#10;Description automatically generated">
            <a:extLst>
              <a:ext uri="{FF2B5EF4-FFF2-40B4-BE49-F238E27FC236}">
                <a16:creationId xmlns:a16="http://schemas.microsoft.com/office/drawing/2014/main" id="{711C9F1B-A6B8-2B67-3724-7CDE25638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04" y="2548512"/>
            <a:ext cx="6589099" cy="430948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79B6CA-6AB4-2B2A-D4F5-7E8CA4E95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6303" y="3088887"/>
            <a:ext cx="4941046" cy="20927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 Note: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EmployeeProcessor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class is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tight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coupled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the database system. Now this class is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not unit testable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the full sense of unit testing as isolated unit of code. If we try to test it we have to run real queries to our existing database.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97223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0DB34-BFC3-C63C-294D-E7A0B8F13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2. Loose Coupled Code 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(Database System Abstraction)</a:t>
            </a:r>
            <a:endParaRPr lang="bg-BG" sz="3200" dirty="0"/>
          </a:p>
        </p:txBody>
      </p:sp>
      <p:pic>
        <p:nvPicPr>
          <p:cNvPr id="7" name="Picture 6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42386412-1D60-A399-37F3-94570DFF0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53" y="2540740"/>
            <a:ext cx="5887715" cy="3871374"/>
          </a:xfrm>
          <a:prstGeom prst="rect">
            <a:avLst/>
          </a:prstGeom>
        </p:spPr>
      </p:pic>
      <p:pic>
        <p:nvPicPr>
          <p:cNvPr id="9" name="Picture 8" descr="A close-up of a computer code&#10;&#10;Description automatically generated">
            <a:extLst>
              <a:ext uri="{FF2B5EF4-FFF2-40B4-BE49-F238E27FC236}">
                <a16:creationId xmlns:a16="http://schemas.microsoft.com/office/drawing/2014/main" id="{302A51C2-EDAC-AE7F-5542-32C8A4FF08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151" y="2373646"/>
            <a:ext cx="2888230" cy="1005927"/>
          </a:xfrm>
          <a:prstGeom prst="rect">
            <a:avLst/>
          </a:prstGeom>
        </p:spPr>
      </p:pic>
      <p:pic>
        <p:nvPicPr>
          <p:cNvPr id="11" name="Picture 10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703D8773-1D0D-A014-72B6-0793C6469E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759" y="2785006"/>
            <a:ext cx="4568388" cy="338284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355001-8AE3-C284-3623-5FCE55789BAA}"/>
              </a:ext>
            </a:extLst>
          </p:cNvPr>
          <p:cNvCxnSpPr>
            <a:cxnSpLocks/>
          </p:cNvCxnSpPr>
          <p:nvPr/>
        </p:nvCxnSpPr>
        <p:spPr>
          <a:xfrm>
            <a:off x="6384324" y="2850292"/>
            <a:ext cx="3105665" cy="696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E3868F6-BB32-F1C0-C8B3-A11BD7AE2728}"/>
              </a:ext>
            </a:extLst>
          </p:cNvPr>
          <p:cNvSpPr txBox="1"/>
          <p:nvPr/>
        </p:nvSpPr>
        <p:spPr>
          <a:xfrm>
            <a:off x="9441241" y="3379573"/>
            <a:ext cx="1666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Constructor injection</a:t>
            </a:r>
            <a:endParaRPr lang="bg-B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278A053-4A20-E4D9-8E85-BE2EFF9509DC}"/>
              </a:ext>
            </a:extLst>
          </p:cNvPr>
          <p:cNvCxnSpPr>
            <a:cxnSpLocks/>
          </p:cNvCxnSpPr>
          <p:nvPr/>
        </p:nvCxnSpPr>
        <p:spPr>
          <a:xfrm>
            <a:off x="2260652" y="2785006"/>
            <a:ext cx="1850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80CDF19-5A39-05C3-D975-84FE353EB80F}"/>
              </a:ext>
            </a:extLst>
          </p:cNvPr>
          <p:cNvSpPr txBox="1"/>
          <p:nvPr/>
        </p:nvSpPr>
        <p:spPr>
          <a:xfrm>
            <a:off x="3164711" y="2540740"/>
            <a:ext cx="1156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implements</a:t>
            </a:r>
            <a:endParaRPr lang="bg-B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333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36A13-1CE3-5A89-2C87-19A9FA003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2. Tight Coupled Code 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(Client Notifier)</a:t>
            </a:r>
            <a:endParaRPr lang="bg-BG" sz="3200" dirty="0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BAC6D1E-D972-2676-7F16-4849EC83B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048" y="2335651"/>
            <a:ext cx="4869602" cy="4328535"/>
          </a:xfrm>
          <a:prstGeom prst="rect">
            <a:avLst/>
          </a:prstGeom>
        </p:spPr>
      </p:pic>
      <p:pic>
        <p:nvPicPr>
          <p:cNvPr id="7" name="Picture 6" descr="A screenshot of a chat&#10;&#10;Description automatically generated">
            <a:extLst>
              <a:ext uri="{FF2B5EF4-FFF2-40B4-BE49-F238E27FC236}">
                <a16:creationId xmlns:a16="http://schemas.microsoft.com/office/drawing/2014/main" id="{4EA976F1-94FE-4663-31A3-888A861EC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75" y="2427327"/>
            <a:ext cx="3361573" cy="1230575"/>
          </a:xfrm>
          <a:prstGeom prst="rect">
            <a:avLst/>
          </a:prstGeom>
        </p:spPr>
      </p:pic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6EEC3420-8D8C-C9BA-A120-D0980B977A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70" y="5288810"/>
            <a:ext cx="3266519" cy="1375376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5809288B-716C-51CC-6BA6-CDC3BA20D6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104" y="3746806"/>
            <a:ext cx="3089708" cy="137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016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Metadata/LabelInfo.xml><?xml version="1.0" encoding="utf-8"?>
<clbl:labelList xmlns:clbl="http://schemas.microsoft.com/office/2020/mipLabelMetadata">
  <clbl:label id="{78ba2ad2-1b1e-4cec-9ee3-2fdbfa21151f}" enabled="1" method="Privileged" siteId="{8c09d8d5-1d78-4adf-9d10-a13cdacb0929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316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Dependency Injection</vt:lpstr>
      <vt:lpstr>Benefits of Dependency Injection</vt:lpstr>
      <vt:lpstr>1. Tightly coupled code  (Server Logging)</vt:lpstr>
      <vt:lpstr>1. Loosely coupled code (Server Logging)</vt:lpstr>
      <vt:lpstr>2. Tight Coupled Code  (File System Abstraction)</vt:lpstr>
      <vt:lpstr>2. Loose Coupled Code  (File System Abstraction)</vt:lpstr>
      <vt:lpstr>2. Tight Coupled Code  (Database System Abstraction)</vt:lpstr>
      <vt:lpstr>2. Loose Coupled Code  (Database System Abstraction)</vt:lpstr>
      <vt:lpstr>2. Tight Coupled Code  (Client Notifier)</vt:lpstr>
      <vt:lpstr>2. Loose Coupled Code  (Client Notifier)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Dependency Injection</dc:title>
  <dc:creator>Gerasimov, Velizar</dc:creator>
  <cp:lastModifiedBy>Gerasimov, Velizar</cp:lastModifiedBy>
  <cp:revision>65</cp:revision>
  <dcterms:created xsi:type="dcterms:W3CDTF">2024-05-30T11:13:42Z</dcterms:created>
  <dcterms:modified xsi:type="dcterms:W3CDTF">2024-05-31T13:54:16Z</dcterms:modified>
</cp:coreProperties>
</file>