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297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401" r:id="rId31"/>
    <p:sldId id="405" r:id="rId32"/>
    <p:sldId id="49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8A47C9C-4146-4EC9-BDC3-18BD557C6BB6}">
          <p14:sldIdLst>
            <p14:sldId id="297"/>
            <p14:sldId id="298"/>
            <p14:sldId id="299"/>
          </p14:sldIdLst>
        </p14:section>
        <p14:section name="Multidimensional Arrays" id="{05CA58BE-330E-4D44-82E0-FFEEEACFE7C7}">
          <p14:sldIdLst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Jagged Arrays" id="{EFD46B6E-AFE4-41E5-98A1-8AF61AAF3EC5}">
          <p14:sldIdLst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</p14:sldIdLst>
        </p14:section>
        <p14:section name="Conclusion" id="{1FE278EC-BCC9-41C3-A98C-0219EF768654}">
          <p14:sldIdLst>
            <p14:sldId id="325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88" d="100"/>
          <a:sy n="88" d="100"/>
        </p:scale>
        <p:origin x="542" y="5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26.5.2021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A16C6E-547B-43D7-90A3-9379FCDCBA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02853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FAD8C2E-97CA-4D10-965A-2AB41AFFF2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93986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3BE3B95-901F-425D-8C16-8DA93F5914F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46867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4FB60FD-15D7-46D1-B48D-924BD04BBE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8413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12F5439-269B-4181-A0C3-516126EC36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6913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D6B6DD2-8AC0-4FF7-9C39-97B0DECDF4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68122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26996CB-44AF-4382-952F-09A2255CB8F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20661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94BA74E-465C-434D-A6DD-E84D2A4DDA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7206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F309A2A-8E72-4A58-933D-5C56619E2E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56621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CE8F2F2-33D4-43C8-852A-5F66B51E9E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4272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AE26C9C-0C59-449A-9BE2-257309F2DB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7673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52/Multidimensional-Arrays-Lab" TargetMode="External"/><Relationship Id="rId2" Type="http://schemas.openxmlformats.org/officeDocument/2006/relationships/hyperlink" Target="https://en.wikipedia.org/wiki/Pascal's_triangle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9483" y="1325890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Processing Matrices and Jagged Arrays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Multidimensional Arrays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4" descr="Image result for 3d cube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9128">
            <a:off x="4673847" y="2102885"/>
            <a:ext cx="2844307" cy="323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48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Foreach iterates through </a:t>
            </a:r>
            <a:br>
              <a:rPr lang="en-GB" dirty="0"/>
            </a:br>
            <a:r>
              <a:rPr lang="en-GB" dirty="0"/>
              <a:t>all elements in the matrix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Matrix – Example (2)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3321A3C-4A5A-4C7A-8E33-50ABBB80F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426226"/>
            <a:ext cx="56388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int[,] matrix = 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 5, 2, 3, 1 },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 1, 9, 2, 4 },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 9, 8, 6, 9 }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foreach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element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1E5F48-D0E2-4E8D-A641-AE97660CC7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459" y="2337852"/>
            <a:ext cx="3962400" cy="39624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ED322251-801C-4FED-9F10-75DEE86DB4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327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a matrix from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number of rows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number of columns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sum of all numbers </a:t>
            </a:r>
            <a:r>
              <a:rPr lang="en-US" dirty="0"/>
              <a:t>in the matrix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Matrix Elements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10235" y="4243454"/>
            <a:ext cx="31623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3, 6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7, 1, 3, 3, 2, 1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1, 3, 9, 8, 5, 6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4, 6, 7, 9, 1, 0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885175" y="4461546"/>
            <a:ext cx="6096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76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202478" y="4884724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7D2E5C09-8360-4DEA-A5A6-E7C09AD58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5990" y="4276879"/>
            <a:ext cx="20193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3, 4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1, 2, 3, 1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1, 2, 2, 4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2, 2, 2, 2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7C78E728-4C80-4C1E-A090-52B864B2D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9690" y="4462245"/>
            <a:ext cx="6096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24</a:t>
            </a: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D05B5DF9-2BE9-4947-98E5-13EC1035F465}"/>
              </a:ext>
            </a:extLst>
          </p:cNvPr>
          <p:cNvSpPr/>
          <p:nvPr/>
        </p:nvSpPr>
        <p:spPr>
          <a:xfrm>
            <a:off x="8463890" y="4884724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095D4CAE-22CD-455D-99B4-2DE28425FFB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96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1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Elements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60453" y="1333980"/>
            <a:ext cx="9271094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400" noProof="1"/>
              <a:t>int[] sizes = Console.ReadLine().Split(", ")</a:t>
            </a:r>
          </a:p>
          <a:p>
            <a:r>
              <a:rPr lang="en-GB" sz="2400" noProof="1"/>
              <a:t>                     .Select(int.Parse).ToArray();</a:t>
            </a:r>
            <a:endParaRPr lang="bg-BG" sz="2400" noProof="1"/>
          </a:p>
          <a:p>
            <a:r>
              <a:rPr lang="en-US" sz="2400" noProof="1"/>
              <a:t>int[,] matrix = new int[sizes[0], sizes[1]];</a:t>
            </a:r>
          </a:p>
          <a:p>
            <a:r>
              <a:rPr lang="en-US" sz="2400" noProof="1"/>
              <a:t>for (int row = 0; row &lt; matrix.GetLength(0); row++)</a:t>
            </a:r>
            <a:r>
              <a:rPr lang="bg-BG" sz="2400" noProof="1"/>
              <a:t> </a:t>
            </a:r>
            <a:r>
              <a:rPr lang="en-US" sz="2400" noProof="1"/>
              <a:t>{</a:t>
            </a:r>
          </a:p>
          <a:p>
            <a:r>
              <a:rPr lang="en-US" sz="2400" noProof="1"/>
              <a:t>  int[] colElements = </a:t>
            </a:r>
            <a:r>
              <a:rPr lang="en-GB" sz="2400" noProof="1"/>
              <a:t>Console.ReadLine().Split(", ")</a:t>
            </a:r>
          </a:p>
          <a:p>
            <a:r>
              <a:rPr lang="en-GB" sz="2400" noProof="1"/>
              <a:t>                        .Select(int.Parse).ToArray();</a:t>
            </a:r>
            <a:endParaRPr lang="en-US" sz="2400" noProof="1"/>
          </a:p>
          <a:p>
            <a:r>
              <a:rPr lang="en-US" sz="2400" noProof="1"/>
              <a:t>  for (int col = 0; col &lt; matrix.GetLength(1); col++)</a:t>
            </a:r>
          </a:p>
          <a:p>
            <a:r>
              <a:rPr lang="en-US" sz="2400" noProof="1"/>
              <a:t>    matrix[row, col] = colElements[col];</a:t>
            </a:r>
          </a:p>
          <a:p>
            <a:r>
              <a:rPr lang="en-US" sz="2400" noProof="1"/>
              <a:t>}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9018029" y="5029201"/>
            <a:ext cx="2761314" cy="727481"/>
          </a:xfrm>
          <a:prstGeom prst="wedgeRoundRectCallout">
            <a:avLst>
              <a:gd name="adj1" fmla="val -53875"/>
              <a:gd name="adj2" fmla="val -457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Gets length of 1st dimension (cols)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9144000" y="2342243"/>
            <a:ext cx="2971800" cy="727481"/>
          </a:xfrm>
          <a:prstGeom prst="wedgeRoundRectCallout">
            <a:avLst>
              <a:gd name="adj1" fmla="val -59170"/>
              <a:gd name="adj2" fmla="val 42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Gets length of 0th  dimension (rows)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365FBF4-AF64-43D6-9A4A-33120396A1C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51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Elements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11000" y="1584000"/>
            <a:ext cx="10035000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noProof="1"/>
              <a:t>int sum = 0;</a:t>
            </a:r>
          </a:p>
          <a:p>
            <a:r>
              <a:rPr lang="en-US" sz="2400" noProof="1"/>
              <a:t>for (int row = 0; row &lt; matrix.GetLength(0); row++)</a:t>
            </a:r>
            <a:r>
              <a:rPr lang="bg-BG" sz="2400" noProof="1"/>
              <a:t> </a:t>
            </a:r>
            <a:endParaRPr lang="en-GB" sz="2400" noProof="1"/>
          </a:p>
          <a:p>
            <a:r>
              <a:rPr lang="en-US" sz="2400" noProof="1"/>
              <a:t>{</a:t>
            </a:r>
          </a:p>
          <a:p>
            <a:r>
              <a:rPr lang="en-US" sz="2400" noProof="1"/>
              <a:t>  for (int col = 0; col &lt; matrix.GetLength(1); col++)</a:t>
            </a:r>
          </a:p>
          <a:p>
            <a:r>
              <a:rPr lang="en-US" sz="2400" noProof="1"/>
              <a:t>    sum += matrix[row, col];</a:t>
            </a:r>
          </a:p>
          <a:p>
            <a:r>
              <a:rPr lang="en-US" sz="2400" noProof="1"/>
              <a:t>}</a:t>
            </a:r>
          </a:p>
          <a:p>
            <a:r>
              <a:rPr lang="en-US" sz="2400" noProof="1"/>
              <a:t>Console.WriteLine(matrix.GetLength(0));</a:t>
            </a:r>
          </a:p>
          <a:p>
            <a:r>
              <a:rPr lang="en-US" sz="2400" noProof="1"/>
              <a:t>Console.WriteLine(matrix.GetLength(1));</a:t>
            </a:r>
          </a:p>
          <a:p>
            <a:r>
              <a:rPr lang="en-US" sz="2400" noProof="1"/>
              <a:t>Console.WriteLine(sum);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7FBEAA2-4BE5-4AB8-B4FF-67FB1E50731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34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matrix sizes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a matrix from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sum of all numbers </a:t>
            </a:r>
            <a:r>
              <a:rPr lang="en-US" dirty="0"/>
              <a:t>in matrix columns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Matrix Columns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62000" y="3782634"/>
            <a:ext cx="21717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3, 6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7 1 3 3 2 1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1 3 9 8 5 6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4 6 7 9 1 0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704038" y="3413302"/>
            <a:ext cx="6096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19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3090269" y="4418677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167C2DEF-5F86-4897-9F12-1257BE49C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0561" y="3782634"/>
            <a:ext cx="1223369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3, 3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1 2 3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4 5 6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7 8 9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1FC03C8B-AFB0-43B1-8A39-78F23458E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4269" y="3967299"/>
            <a:ext cx="6096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686209EA-B5AE-4AC6-9159-EC3D81B4440F}"/>
              </a:ext>
            </a:extLst>
          </p:cNvPr>
          <p:cNvSpPr/>
          <p:nvPr/>
        </p:nvSpPr>
        <p:spPr>
          <a:xfrm>
            <a:off x="6880499" y="4418677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78B18AD-CC8B-4323-A582-DFC87F3788A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37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1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Columns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3520" y="1539000"/>
            <a:ext cx="11582400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noProof="1"/>
              <a:t>var sizes = Console.ReadLine()</a:t>
            </a:r>
          </a:p>
          <a:p>
            <a:r>
              <a:rPr lang="en-US" sz="2400" noProof="1"/>
              <a:t>                   .Split(", ").Select(int.Parse).ToArray();</a:t>
            </a:r>
          </a:p>
          <a:p>
            <a:r>
              <a:rPr lang="en-US" sz="2400" noProof="1">
                <a:solidFill>
                  <a:schemeClr val="bg1"/>
                </a:solidFill>
              </a:rPr>
              <a:t>int[,]</a:t>
            </a:r>
            <a:r>
              <a:rPr lang="en-US" sz="2400" noProof="1"/>
              <a:t> matrix = new int[sizes[0], sizes[1]];</a:t>
            </a:r>
          </a:p>
          <a:p>
            <a:r>
              <a:rPr lang="en-US" sz="2400" noProof="1"/>
              <a:t>for (int r = 0; r &lt; matrix.</a:t>
            </a:r>
            <a:r>
              <a:rPr lang="en-US" sz="2400" noProof="1">
                <a:solidFill>
                  <a:schemeClr val="bg1"/>
                </a:solidFill>
              </a:rPr>
              <a:t>GetLength(0)</a:t>
            </a:r>
            <a:r>
              <a:rPr lang="en-US" sz="2400" noProof="1"/>
              <a:t>; r++) {</a:t>
            </a:r>
          </a:p>
          <a:p>
            <a:r>
              <a:rPr lang="en-US" sz="2400" noProof="1"/>
              <a:t>  var col = Console.ReadLine().Split().Select(int.Parse).ToArray();</a:t>
            </a:r>
          </a:p>
          <a:p>
            <a:r>
              <a:rPr lang="en-US" sz="2400" noProof="1"/>
              <a:t>  for (int c = 0; c &lt; matrix.</a:t>
            </a:r>
            <a:r>
              <a:rPr lang="en-US" sz="2400" noProof="1">
                <a:solidFill>
                  <a:schemeClr val="bg1"/>
                </a:solidFill>
              </a:rPr>
              <a:t>GetLength(1)</a:t>
            </a:r>
            <a:r>
              <a:rPr lang="en-US" sz="2400" noProof="1"/>
              <a:t>; c++) {</a:t>
            </a:r>
          </a:p>
          <a:p>
            <a:r>
              <a:rPr lang="en-US" sz="2400" noProof="1"/>
              <a:t>    matrix</a:t>
            </a:r>
            <a:r>
              <a:rPr lang="en-US" sz="2400" noProof="1">
                <a:solidFill>
                  <a:schemeClr val="bg1"/>
                </a:solidFill>
              </a:rPr>
              <a:t>[r, c]</a:t>
            </a:r>
            <a:r>
              <a:rPr lang="en-US" sz="2400" noProof="1"/>
              <a:t> = col[c];</a:t>
            </a:r>
          </a:p>
          <a:p>
            <a:r>
              <a:rPr lang="en-US" sz="2400" noProof="1"/>
              <a:t>  }</a:t>
            </a:r>
          </a:p>
          <a:p>
            <a:r>
              <a:rPr lang="en-US" sz="2400" noProof="1"/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8218117-F8DC-413D-951E-42D390D4899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05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Columns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91000" y="2034000"/>
            <a:ext cx="9668238" cy="37258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nb-NO" dirty="0"/>
              <a:t>for (int c = 0; c &lt; matrix.</a:t>
            </a:r>
            <a:r>
              <a:rPr lang="nb-NO" dirty="0">
                <a:solidFill>
                  <a:schemeClr val="bg1"/>
                </a:solidFill>
              </a:rPr>
              <a:t>GetLength(1)</a:t>
            </a:r>
            <a:r>
              <a:rPr lang="nb-NO" dirty="0"/>
              <a:t>; c++) </a:t>
            </a:r>
            <a:r>
              <a:rPr lang="en-GB" dirty="0"/>
              <a:t>{</a:t>
            </a:r>
          </a:p>
          <a:p>
            <a:r>
              <a:rPr lang="en-GB" dirty="0"/>
              <a:t>  int sum = 0;</a:t>
            </a:r>
          </a:p>
          <a:p>
            <a:r>
              <a:rPr lang="pt-BR" dirty="0"/>
              <a:t>  for (int r = 0; r &lt; matrix.</a:t>
            </a:r>
            <a:r>
              <a:rPr lang="pt-BR" dirty="0">
                <a:solidFill>
                  <a:schemeClr val="bg1"/>
                </a:solidFill>
              </a:rPr>
              <a:t>GetLength(0)</a:t>
            </a:r>
            <a:r>
              <a:rPr lang="pt-BR" dirty="0"/>
              <a:t>; r++) {</a:t>
            </a:r>
          </a:p>
          <a:p>
            <a:r>
              <a:rPr lang="en-GB" dirty="0"/>
              <a:t>    sum += matrix</a:t>
            </a:r>
            <a:r>
              <a:rPr lang="en-GB" dirty="0">
                <a:solidFill>
                  <a:schemeClr val="bg1"/>
                </a:solidFill>
              </a:rPr>
              <a:t>[r, c]</a:t>
            </a:r>
            <a:r>
              <a:rPr lang="en-GB" dirty="0"/>
              <a:t>;</a:t>
            </a:r>
          </a:p>
          <a:p>
            <a:r>
              <a:rPr lang="en-GB" dirty="0"/>
              <a:t>  }</a:t>
            </a:r>
          </a:p>
          <a:p>
            <a:r>
              <a:rPr lang="en-GB" dirty="0"/>
              <a:t>  Console.WriteLine(sum);</a:t>
            </a:r>
          </a:p>
          <a:p>
            <a:r>
              <a:rPr lang="en-GB" dirty="0"/>
              <a:t>}</a:t>
            </a:r>
            <a:endParaRPr lang="en-US" sz="2400" noProof="1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D3864A1-726B-4A33-99F1-E7CD6906B1E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46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Find </a:t>
            </a:r>
            <a:r>
              <a:rPr lang="en-US" b="1" dirty="0">
                <a:solidFill>
                  <a:schemeClr val="bg1"/>
                </a:solidFill>
              </a:rPr>
              <a:t>2x2 square </a:t>
            </a:r>
            <a:r>
              <a:rPr lang="en-US" dirty="0"/>
              <a:t>with max sum in given matrix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Read matrix from the console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Find </a:t>
            </a:r>
            <a:r>
              <a:rPr lang="en-US" b="1" dirty="0">
                <a:solidFill>
                  <a:schemeClr val="bg1"/>
                </a:solidFill>
              </a:rPr>
              <a:t>biggest sum </a:t>
            </a:r>
            <a:r>
              <a:rPr lang="en-US" dirty="0"/>
              <a:t>of 2x2 submatrix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Print the result like a new matrix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Square with Maximum Sum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395345" y="3909301"/>
            <a:ext cx="37719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int[,] matrix =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{7, 1, 3, 3, 2, 1},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{1, 3, 9, 8, 5, 6},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{4, 6, 7, 9, 1, 0} 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019800" y="4284047"/>
            <a:ext cx="7620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9 8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7 9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33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74556B66-36FE-484C-B5B9-D8BD438A1A91}"/>
              </a:ext>
            </a:extLst>
          </p:cNvPr>
          <p:cNvSpPr/>
          <p:nvPr/>
        </p:nvSpPr>
        <p:spPr>
          <a:xfrm>
            <a:off x="5364922" y="4730010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692F84EC-B16C-455B-BE47-2574A047FA5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69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Square with Maximum Sum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326000" y="1584000"/>
            <a:ext cx="9448802" cy="47116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noProof="1">
                <a:solidFill>
                  <a:schemeClr val="accent2"/>
                </a:solidFill>
              </a:rPr>
              <a:t>//</a:t>
            </a:r>
            <a:r>
              <a:rPr lang="en-US" sz="2200" noProof="1">
                <a:solidFill>
                  <a:schemeClr val="accent2"/>
                </a:solidFill>
              </a:rPr>
              <a:t> TODO: </a:t>
            </a:r>
            <a:r>
              <a:rPr lang="en-US" sz="2200" i="1" noProof="1">
                <a:solidFill>
                  <a:schemeClr val="accent2"/>
                </a:solidFill>
              </a:rPr>
              <a:t>Read the input from the console</a:t>
            </a:r>
            <a:endParaRPr lang="bg-BG" sz="2200" i="1" noProof="1">
              <a:solidFill>
                <a:schemeClr val="accent2"/>
              </a:solidFill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for (int row = 0; row &lt; matrix.GetLength(0) - 1; row++)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for (int col = 0; col &lt; matrix.GetLength(1) - 1; col++)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  var newSquareSum = matrix[row, col] +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                     matrix[row + 1, col] +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                     matrix[row, col + 1] +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                     matrix[row + 1, col + 1];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chemeClr val="tx1">
                    <a:lumMod val="75000"/>
                  </a:schemeClr>
                </a:solidFill>
              </a:rPr>
              <a:t>    </a:t>
            </a:r>
            <a:r>
              <a:rPr lang="en-US" sz="2200" i="1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TODO:</a:t>
            </a:r>
            <a:r>
              <a:rPr lang="en-US" sz="2200" i="1" noProof="1">
                <a:solidFill>
                  <a:schemeClr val="accent2"/>
                </a:solidFill>
              </a:rPr>
              <a:t> Check if the sum is bigger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chemeClr val="accent2"/>
                </a:solidFill>
              </a:rPr>
              <a:t>// TODO: </a:t>
            </a:r>
            <a:r>
              <a:rPr lang="en-US" sz="2200" i="1" noProof="1">
                <a:solidFill>
                  <a:schemeClr val="accent2"/>
                </a:solidFill>
              </a:rPr>
              <a:t>Print the square with the max sum</a:t>
            </a:r>
            <a:r>
              <a:rPr lang="en-US" sz="2200" noProof="1">
                <a:solidFill>
                  <a:schemeClr val="tx1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8539646-77F3-41E2-9C4F-296A8C3A460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23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2ECE79B-CB25-402D-B64B-3819FB649913}"/>
              </a:ext>
            </a:extLst>
          </p:cNvPr>
          <p:cNvGrpSpPr/>
          <p:nvPr/>
        </p:nvGrpSpPr>
        <p:grpSpPr>
          <a:xfrm>
            <a:off x="4724400" y="1878436"/>
            <a:ext cx="2938792" cy="1507921"/>
            <a:chOff x="4722812" y="1878435"/>
            <a:chExt cx="2938792" cy="1507921"/>
          </a:xfrm>
        </p:grpSpPr>
        <p:pic>
          <p:nvPicPr>
            <p:cNvPr id="28" name="Picture 1" descr="C:\Trash\array.png">
              <a:extLst>
                <a:ext uri="{FF2B5EF4-FFF2-40B4-BE49-F238E27FC236}">
                  <a16:creationId xmlns:a16="http://schemas.microsoft.com/office/drawing/2014/main" id="{33C086ED-0AA7-493D-B798-0BE07E1AB5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22812" y="1878435"/>
              <a:ext cx="1747891" cy="533658"/>
            </a:xfrm>
            <a:prstGeom prst="rect">
              <a:avLst/>
            </a:prstGeom>
          </p:spPr>
        </p:pic>
        <p:pic>
          <p:nvPicPr>
            <p:cNvPr id="29" name="Picture 1" descr="C:\Trash\array.png">
              <a:extLst>
                <a:ext uri="{FF2B5EF4-FFF2-40B4-BE49-F238E27FC236}">
                  <a16:creationId xmlns:a16="http://schemas.microsoft.com/office/drawing/2014/main" id="{45D650B7-A8F5-432E-9CC8-1A3725121C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22812" y="2367893"/>
              <a:ext cx="2307271" cy="533658"/>
            </a:xfrm>
            <a:prstGeom prst="rect">
              <a:avLst/>
            </a:prstGeom>
          </p:spPr>
        </p:pic>
        <p:pic>
          <p:nvPicPr>
            <p:cNvPr id="32" name="Picture 1" descr="C:\Trash\array.png">
              <a:extLst>
                <a:ext uri="{FF2B5EF4-FFF2-40B4-BE49-F238E27FC236}">
                  <a16:creationId xmlns:a16="http://schemas.microsoft.com/office/drawing/2014/main" id="{9B17AA04-D4AA-435C-B5EC-15E3D79492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25203" y="2852698"/>
              <a:ext cx="2936401" cy="533658"/>
            </a:xfrm>
            <a:prstGeom prst="rect">
              <a:avLst/>
            </a:prstGeom>
          </p:spPr>
        </p:pic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2EA55B3F-657E-445A-9EF6-27CE1F35985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Jagged Arrays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B4552313-CB7B-4258-A65C-E99359BC1A8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Usage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7257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600" dirty="0"/>
              <a:t>Multidimensional Arrays</a:t>
            </a:r>
          </a:p>
          <a:p>
            <a:pPr lvl="1"/>
            <a:r>
              <a:rPr lang="en-GB" sz="3400" dirty="0"/>
              <a:t>Creating</a:t>
            </a:r>
          </a:p>
          <a:p>
            <a:pPr lvl="1"/>
            <a:r>
              <a:rPr lang="en-GB" sz="3400" dirty="0"/>
              <a:t>Accessing Elements</a:t>
            </a:r>
          </a:p>
          <a:p>
            <a:pPr lvl="1"/>
            <a:r>
              <a:rPr lang="en-GB" sz="3400" dirty="0"/>
              <a:t>Reading and Printing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Jagged Arrays (Arrays of Arrays)</a:t>
            </a:r>
          </a:p>
          <a:p>
            <a:pPr lvl="1"/>
            <a:r>
              <a:rPr lang="en-GB" sz="3400" dirty="0"/>
              <a:t>Creating</a:t>
            </a:r>
          </a:p>
          <a:p>
            <a:pPr lvl="1"/>
            <a:r>
              <a:rPr lang="en-GB" sz="3400" dirty="0"/>
              <a:t>Accessing Elements</a:t>
            </a:r>
          </a:p>
          <a:p>
            <a:pPr lvl="1"/>
            <a:r>
              <a:rPr lang="en-GB" sz="3400" dirty="0"/>
              <a:t>Reading and Printing</a:t>
            </a:r>
            <a:endParaRPr lang="en-US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80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66659" y="1247495"/>
            <a:ext cx="9927138" cy="5276048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Jagged arrays </a:t>
            </a:r>
            <a:r>
              <a:rPr lang="en-US" dirty="0"/>
              <a:t>are multidimensional arrays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But each dimension has different size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A jagged array is an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array of arrays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Each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/>
              <a:t>of the arrays has </a:t>
            </a:r>
            <a:r>
              <a:rPr lang="en-US" b="1" dirty="0">
                <a:solidFill>
                  <a:schemeClr val="bg1"/>
                </a:solidFill>
              </a:rPr>
              <a:t>different length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buClr>
                <a:srgbClr val="234465"/>
              </a:buClr>
            </a:pPr>
            <a:endParaRPr lang="bg-BG" b="1" dirty="0">
              <a:solidFill>
                <a:schemeClr val="bg1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rgbClr val="234465"/>
              </a:buClr>
            </a:pPr>
            <a:endParaRPr lang="bg-BG" b="1" dirty="0">
              <a:solidFill>
                <a:schemeClr val="bg1"/>
              </a:solidFill>
            </a:endParaRP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Accessing element</a:t>
            </a:r>
          </a:p>
          <a:p>
            <a:pPr lvl="1">
              <a:buClr>
                <a:srgbClr val="234465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Jagged Array</a:t>
            </a:r>
            <a:endParaRPr lang="bg-BG" dirty="0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3012208" y="3882741"/>
            <a:ext cx="5369792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int[][] jagged = new int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[3][]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jagged[0] = new int[3];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jagged[1] = new int[2];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1F5EEB1-1A4B-41B6-BFA2-94ADAF15C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2208" y="5710536"/>
            <a:ext cx="5369792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element = jagged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[0][0]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2D66C723-6911-4A8B-B68F-F2E91B3DF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9060" y="6315536"/>
            <a:ext cx="1635340" cy="416015"/>
          </a:xfrm>
          <a:prstGeom prst="wedgeRoundRectCallout">
            <a:avLst>
              <a:gd name="adj1" fmla="val -59940"/>
              <a:gd name="adj2" fmla="val -550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Row Index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D799F1EB-BDD7-460C-928D-3EA8EB246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5354" y="5222853"/>
            <a:ext cx="1486246" cy="416015"/>
          </a:xfrm>
          <a:prstGeom prst="wedgeRoundRectCallout">
            <a:avLst>
              <a:gd name="adj1" fmla="val -60547"/>
              <a:gd name="adj2" fmla="val 579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Col Index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0ABC2C7E-E891-4649-9ABC-9154C695078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52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Filling a Jagged Array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46000" y="1719000"/>
            <a:ext cx="96774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int[][] jagged = new int[5][];</a:t>
            </a:r>
          </a:p>
          <a:p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 (int row = 0; row &lt; jagged.Length; row++)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string[] inputNumbers = Console.ReadLine().Split(' ');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jagged[row] = new int[inputNumbers.Length];</a:t>
            </a:r>
          </a:p>
          <a:p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for (int col = 0; col &lt; jagged[row].Lenght; col++)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jagged[row][col] = int.Parse(inputNumbers[col]);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57A0753-A58A-42B0-BE16-C7BBEBD761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30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6D050D-E39B-4832-965A-F47A19FC3A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For-loop</a:t>
            </a:r>
          </a:p>
          <a:p>
            <a:endParaRPr lang="en-GB" dirty="0"/>
          </a:p>
          <a:p>
            <a:endParaRPr lang="en-GB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r>
              <a:rPr lang="en-GB" dirty="0"/>
              <a:t>Foreach loop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B22CC7-102D-46D7-AB8A-C9B7030B8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Printing а Jagged Array – Example</a:t>
            </a:r>
            <a:endParaRPr lang="en-GB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C236908F-E1CD-40F7-A75F-41503EEED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1" y="1871008"/>
            <a:ext cx="9104457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int[][]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matrix = ReadMatrix();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 (int row = 0; row &lt; matrix.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for (int col = 0; col &lt; matrix[row].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Console.Write("{0} ",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matrix[row][col]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Console.WriteLine();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015A88DB-A146-4803-AAFF-495A514BA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103" y="4487679"/>
            <a:ext cx="9104457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int[][]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matrix = ReadMatrix();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foreach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 row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Console.WriteLine(string.Join(" ", row));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D15F48C9-EE66-46F7-B0EA-59EBAAA10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430701"/>
            <a:ext cx="2590800" cy="727481"/>
          </a:xfrm>
          <a:prstGeom prst="wedgeRoundRectCallout">
            <a:avLst>
              <a:gd name="adj1" fmla="val -59170"/>
              <a:gd name="adj2" fmla="val 42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</a:rPr>
              <a:t>Implement custom method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B6FD9143-864C-46C4-95DD-D97797BE15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15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D4BD25A-49B3-4AF8-985E-0900D46C7A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300" dirty="0"/>
              <a:t>On the first line you will get rows</a:t>
            </a:r>
          </a:p>
          <a:p>
            <a:r>
              <a:rPr lang="en-GB" sz="3300" dirty="0"/>
              <a:t>On next lines you will get elements for each row</a:t>
            </a:r>
          </a:p>
          <a:p>
            <a:r>
              <a:rPr lang="en-GB" sz="3300" dirty="0"/>
              <a:t>Until you receive "</a:t>
            </a:r>
            <a:r>
              <a:rPr lang="en-GB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r>
              <a:rPr lang="en-GB" sz="3300" dirty="0"/>
              <a:t>", read commands</a:t>
            </a:r>
          </a:p>
          <a:p>
            <a:pPr lvl="1"/>
            <a:r>
              <a:rPr lang="en-GB" sz="3100" dirty="0"/>
              <a:t>Add </a:t>
            </a:r>
            <a:r>
              <a:rPr lang="en-GB" sz="31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GB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row</a:t>
            </a:r>
            <a:r>
              <a:rPr lang="en-GB" sz="3100" dirty="0">
                <a:solidFill>
                  <a:schemeClr val="bg1"/>
                </a:solidFill>
                <a:latin typeface="Consolas" panose="020B0609020204030204" pitchFamily="49" charset="0"/>
              </a:rPr>
              <a:t>} {</a:t>
            </a:r>
            <a:r>
              <a:rPr lang="en-GB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col</a:t>
            </a:r>
            <a:r>
              <a:rPr lang="en-GB" sz="3100" dirty="0">
                <a:solidFill>
                  <a:schemeClr val="bg1"/>
                </a:solidFill>
                <a:latin typeface="Consolas" panose="020B0609020204030204" pitchFamily="49" charset="0"/>
              </a:rPr>
              <a:t>} {</a:t>
            </a:r>
            <a:r>
              <a:rPr lang="en-GB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GB" sz="31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GB" sz="3100" dirty="0"/>
              <a:t>Subtract </a:t>
            </a:r>
            <a:r>
              <a:rPr lang="en-GB" sz="31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GB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row</a:t>
            </a:r>
            <a:r>
              <a:rPr lang="en-GB" sz="3100" dirty="0">
                <a:solidFill>
                  <a:schemeClr val="bg1"/>
                </a:solidFill>
                <a:latin typeface="Consolas" panose="020B0609020204030204" pitchFamily="49" charset="0"/>
              </a:rPr>
              <a:t>} {</a:t>
            </a:r>
            <a:r>
              <a:rPr lang="en-GB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col</a:t>
            </a:r>
            <a:r>
              <a:rPr lang="en-GB" sz="3100" dirty="0">
                <a:solidFill>
                  <a:schemeClr val="bg1"/>
                </a:solidFill>
                <a:latin typeface="Consolas" panose="020B0609020204030204" pitchFamily="49" charset="0"/>
              </a:rPr>
              <a:t>} {</a:t>
            </a:r>
            <a:r>
              <a:rPr lang="en-GB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GB" sz="31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3300" dirty="0"/>
              <a:t>If the coordinates are invalid print </a:t>
            </a:r>
            <a:r>
              <a:rPr lang="en-GB" sz="3300" dirty="0">
                <a:solidFill>
                  <a:schemeClr val="bg1"/>
                </a:solidFill>
              </a:rPr>
              <a:t>"</a:t>
            </a:r>
            <a:r>
              <a:rPr lang="en-GB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Invalid coordinates</a:t>
            </a:r>
            <a:r>
              <a:rPr lang="en-GB" sz="3300" dirty="0">
                <a:solidFill>
                  <a:schemeClr val="bg1"/>
                </a:solidFill>
              </a:rPr>
              <a:t>"</a:t>
            </a:r>
          </a:p>
          <a:p>
            <a:r>
              <a:rPr lang="en-GB" sz="3300" dirty="0"/>
              <a:t>When you receive "END" you should print the jagged array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86C0692-EF38-4EB9-A136-51B3C648A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Jagged-Array Modification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7D0F9C-492C-49CA-B976-F4EF7E4EC857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07137E99-BEEE-4DAB-8AD0-EC6BA1FC79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132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76000" y="1674000"/>
            <a:ext cx="10395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int rowSize = int.Parse(Console.ReadLine());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int[][]</a:t>
            </a:r>
            <a:r>
              <a:rPr lang="en-US" sz="2400" b="1" noProof="1">
                <a:latin typeface="Consolas" panose="020B0609020204030204" pitchFamily="49" charset="0"/>
              </a:rPr>
              <a:t> matrix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new int[rowSize][]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  <a:p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for (int r = 0; r &lt; rowSize; r++)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int[] col = Console.ReadLine()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              .Split()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              .Select(int.Parse)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              .ToArray();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matrix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[r]</a:t>
            </a:r>
            <a:r>
              <a:rPr lang="en-US" sz="2400" b="1" noProof="1">
                <a:latin typeface="Consolas" panose="020B0609020204030204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col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</a:t>
            </a:r>
          </a:p>
          <a:p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continues on the next slide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Jagged-Array Modification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37FB0E7-23FA-40DF-B28C-75AC472A98F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92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51000" y="1613353"/>
            <a:ext cx="10665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string line;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while ((line = Console.ReadLine()) != "END")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string[] tokens = line.Split();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string command = tokens[0];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int row = int.Parse(tokens[1]);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int col = int.Parse(tokens[2]);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int value = int.Parse(tokens[3]);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if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row &lt; 0</a:t>
            </a:r>
            <a:r>
              <a:rPr lang="en-US" sz="2400" b="1" noProof="1">
                <a:latin typeface="Consolas" panose="020B0609020204030204" pitchFamily="49" charset="0"/>
              </a:rPr>
              <a:t> ||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row &gt;= matrix.Length</a:t>
            </a:r>
            <a:r>
              <a:rPr lang="en-US" sz="2400" b="1" noProof="1">
                <a:latin typeface="Consolas" panose="020B0609020204030204" pitchFamily="49" charset="0"/>
              </a:rPr>
              <a:t> || … 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{ Console.WriteLine("Invalid coordinates"); }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else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{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400" b="1" noProof="1">
                <a:solidFill>
                  <a:schemeClr val="accent2"/>
                </a:solidFill>
                <a:latin typeface="Consolas" panose="020B0609020204030204" pitchFamily="49" charset="0"/>
              </a:rPr>
              <a:t>TODO: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 Execute the command</a:t>
            </a:r>
            <a:r>
              <a:rPr lang="en-US" sz="2400" b="1" noProof="1">
                <a:latin typeface="Consolas" panose="020B0609020204030204" pitchFamily="49" charset="0"/>
              </a:rPr>
              <a:t> }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</a:t>
            </a:r>
          </a:p>
          <a:p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400" b="1" noProof="1">
                <a:solidFill>
                  <a:schemeClr val="accent2"/>
                </a:solidFill>
                <a:latin typeface="Consolas" panose="020B0609020204030204" pitchFamily="49" charset="0"/>
              </a:rPr>
              <a:t>TODO: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 Print the matrix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Jagged-Array Modification (2)</a:t>
            </a: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06403315-4B3A-47DC-91B4-7112A5E5E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1000" y="3567879"/>
            <a:ext cx="2209800" cy="492297"/>
          </a:xfrm>
          <a:prstGeom prst="wedgeRoundRectCallout">
            <a:avLst>
              <a:gd name="adj1" fmla="val -55148"/>
              <a:gd name="adj2" fmla="val 533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</a:rPr>
              <a:t>Check the col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6B567CF-4067-4D19-BDE9-E6CB3096D9F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22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1549D77-9514-47EC-BEF5-93290E3B5C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Write a program, which prints on the console a </a:t>
            </a:r>
            <a:r>
              <a:rPr lang="en-GB" b="1" dirty="0">
                <a:hlinkClick r:id="rId2"/>
              </a:rPr>
              <a:t>Pascal Triangle</a:t>
            </a:r>
            <a:endParaRPr lang="en-GB" b="1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DCDFDD0-16D8-4C4C-9F7A-E598ABA63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Pascal Triangle</a:t>
            </a:r>
            <a:endParaRPr lang="en-GB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273E3D2B-9963-405E-A538-8B536ED3B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0779" y="3220999"/>
            <a:ext cx="381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3F1E9547-10BA-4F0D-8A47-561D43681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801" y="2667000"/>
            <a:ext cx="14732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1 1 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1 2 1 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1 3 3 1</a:t>
            </a:r>
          </a:p>
        </p:txBody>
      </p:sp>
      <p:sp>
        <p:nvSpPr>
          <p:cNvPr id="13" name="Right Arrow 11">
            <a:extLst>
              <a:ext uri="{FF2B5EF4-FFF2-40B4-BE49-F238E27FC236}">
                <a16:creationId xmlns:a16="http://schemas.microsoft.com/office/drawing/2014/main" id="{8243EB4B-3592-4FC7-9046-4A2F20B2B31F}"/>
              </a:ext>
            </a:extLst>
          </p:cNvPr>
          <p:cNvSpPr/>
          <p:nvPr/>
        </p:nvSpPr>
        <p:spPr>
          <a:xfrm>
            <a:off x="5234179" y="3312904"/>
            <a:ext cx="381000" cy="2778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255F5CF7-6599-415B-B31D-08C85E7B8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778" y="3192711"/>
            <a:ext cx="381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5471CBA2-0E79-4006-99A4-07045DE0D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286000"/>
            <a:ext cx="2376342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1 2 1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1 3 3 1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1 4 6 4 1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1 5 10 10 5 1</a:t>
            </a:r>
          </a:p>
        </p:txBody>
      </p:sp>
      <p:sp>
        <p:nvSpPr>
          <p:cNvPr id="16" name="Right Arrow 11">
            <a:extLst>
              <a:ext uri="{FF2B5EF4-FFF2-40B4-BE49-F238E27FC236}">
                <a16:creationId xmlns:a16="http://schemas.microsoft.com/office/drawing/2014/main" id="{4853D094-307C-49EC-9243-6724CD2A2B5A}"/>
              </a:ext>
            </a:extLst>
          </p:cNvPr>
          <p:cNvSpPr/>
          <p:nvPr/>
        </p:nvSpPr>
        <p:spPr>
          <a:xfrm>
            <a:off x="1296289" y="3282516"/>
            <a:ext cx="381000" cy="2778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5F3426-FD81-4994-95D9-C720267AC59E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https://judge.softuni.bg/Contests/1452/Multidimensional-Arrays-Lab</a:t>
            </a:r>
            <a:endParaRPr lang="en-US" sz="2000" dirty="0"/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1F852B4F-D3F5-4222-BFA5-98C4836B1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638" y="3220999"/>
            <a:ext cx="381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1EE8E5B4-C2BE-4794-840F-B15BF4956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9660" y="3024664"/>
            <a:ext cx="80154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1 1</a:t>
            </a:r>
          </a:p>
        </p:txBody>
      </p:sp>
      <p:sp>
        <p:nvSpPr>
          <p:cNvPr id="22" name="Right Arrow 11">
            <a:extLst>
              <a:ext uri="{FF2B5EF4-FFF2-40B4-BE49-F238E27FC236}">
                <a16:creationId xmlns:a16="http://schemas.microsoft.com/office/drawing/2014/main" id="{BA50F2A6-00CF-4B21-8EB6-CA4FC9E57C57}"/>
              </a:ext>
            </a:extLst>
          </p:cNvPr>
          <p:cNvSpPr/>
          <p:nvPr/>
        </p:nvSpPr>
        <p:spPr>
          <a:xfrm>
            <a:off x="8268038" y="3312904"/>
            <a:ext cx="381000" cy="2778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0F2541DD-974A-46E5-B88D-9CBD5C5916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150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0" grpId="0" animBg="1"/>
      <p:bldP spid="21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757948" y="1371600"/>
            <a:ext cx="8681453" cy="46782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height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long[][]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triangle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long[height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][];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currentWidth = 1;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 (long row = 0; row &lt; height;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triangle[row] = new long[currentWidth]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long[] currentRow = triangle[row];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currentRow[0] = 1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currentRow[currentRow.Length - 1] = 1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currentWidth++;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Fill elements for each row (next slide)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Pascal Triangle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22D5C93-C12A-49A7-AB52-8040993C29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02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96000" y="1719000"/>
            <a:ext cx="108204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currentRow.Length &gt; 2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for (int i = 1; i &lt; currentRow.Length - 1;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long[] previousRow = triangle[row - 1]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long prevoiousRowSum = previousRow[i] + previousRow[i - 1];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currentRow[i] = prevoiousRowSum;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Print triangle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foreach (long[] row in triangle)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Console.WriteLine(string.Join(" ", row));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Pascal Triangle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6D6C765-6958-4CEF-8A98-267A2018D3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40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Multidimensional arrays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Have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more than one </a:t>
            </a:r>
            <a:r>
              <a:rPr lang="en-US" sz="3400" dirty="0">
                <a:solidFill>
                  <a:schemeClr val="bg2"/>
                </a:solidFill>
              </a:rPr>
              <a:t>dimension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Two-dimensional arrays are like tables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with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rows</a:t>
            </a:r>
            <a:r>
              <a:rPr lang="en-US" sz="3400" dirty="0">
                <a:solidFill>
                  <a:schemeClr val="bg2"/>
                </a:solidFill>
              </a:rPr>
              <a:t> and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columns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Jagged arrays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Arrays of arrays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Each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element</a:t>
            </a:r>
            <a:r>
              <a:rPr lang="en-US" sz="3400" dirty="0">
                <a:solidFill>
                  <a:schemeClr val="bg2"/>
                </a:solidFill>
              </a:rPr>
              <a:t> is an array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itself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FD7C7963-1AA4-4407-A047-5402489ED7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133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csharp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DE9936A-65E5-48CC-A54D-8B22CE3677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603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52698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6EC1AFD-968E-4457-ACF6-A6DF5F2BA4B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18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02ED582-D20A-48DF-8500-E30D3A6396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486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E5D2E52-1E1F-4D82-805F-7F64C972670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Usage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800"/>
              <a:t>Multidimensional Arrays </a:t>
            </a:r>
            <a:endParaRPr lang="bg-BG" sz="4800" dirty="0"/>
          </a:p>
        </p:txBody>
      </p:sp>
      <p:pic>
        <p:nvPicPr>
          <p:cNvPr id="1028" name="Picture 4" descr="Image result for 3d cube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1" y="1143000"/>
            <a:ext cx="2751997" cy="31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09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134">
            <a:extLst>
              <a:ext uri="{FF2B5EF4-FFF2-40B4-BE49-F238E27FC236}">
                <a16:creationId xmlns:a16="http://schemas.microsoft.com/office/drawing/2014/main" id="{EB714165-403D-4C77-AB21-81217711A6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7275012"/>
              </p:ext>
            </p:extLst>
          </p:nvPr>
        </p:nvGraphicFramePr>
        <p:xfrm>
          <a:off x="2963125" y="4158835"/>
          <a:ext cx="6732390" cy="2146087"/>
        </p:xfrm>
        <a:graphic>
          <a:graphicData uri="http://schemas.openxmlformats.org/drawingml/2006/table">
            <a:tbl>
              <a:tblPr/>
              <a:tblGrid>
                <a:gridCol w="772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2867334220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2074526016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4042967301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4178697039"/>
                    </a:ext>
                  </a:extLst>
                </a:gridCol>
              </a:tblGrid>
              <a:tr h="587697">
                <a:tc row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ROWS</a:t>
                      </a:r>
                    </a:p>
                  </a:txBody>
                  <a:tcPr marL="142726" marR="142726" vert="wordArtVert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COLS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742">
                <a:tc vMerge="1"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1" lang="bg-BG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bg-BG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bg-BG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bg-BG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bg-BG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777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1" lang="bg-BG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bg-BG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bg-BG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bg-BG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bg-BG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777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vert="wordArtVert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bg-BG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bg-BG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bg-BG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bg-BG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bg-BG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72949"/>
                  </a:ext>
                </a:extLst>
              </a:tr>
            </a:tbl>
          </a:graphicData>
        </a:graphic>
      </p:graphicFrame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Array is a systematic arrangement of similar objects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Multidimensional arrays </a:t>
            </a:r>
            <a:br>
              <a:rPr lang="en-US" sz="3200" dirty="0"/>
            </a:br>
            <a:r>
              <a:rPr lang="en-US" sz="3200" dirty="0"/>
              <a:t>have more than one dimension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most used multidimensional arrays are </a:t>
            </a:r>
            <a:br>
              <a:rPr lang="en-US" sz="3000" dirty="0"/>
            </a:br>
            <a:r>
              <a:rPr lang="en-US" sz="3000" dirty="0"/>
              <a:t>the 2-dimensional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Multidimensional Array?</a:t>
            </a:r>
            <a:endParaRPr lang="bg-BG" dirty="0"/>
          </a:p>
        </p:txBody>
      </p:sp>
      <p:sp>
        <p:nvSpPr>
          <p:cNvPr id="30" name="AutoShape 23"/>
          <p:cNvSpPr>
            <a:spLocks noChangeArrowheads="1"/>
          </p:cNvSpPr>
          <p:nvPr/>
        </p:nvSpPr>
        <p:spPr bwMode="auto">
          <a:xfrm>
            <a:off x="9372600" y="6385196"/>
            <a:ext cx="1635340" cy="416015"/>
          </a:xfrm>
          <a:prstGeom prst="wedgeRoundRectCallout">
            <a:avLst>
              <a:gd name="adj1" fmla="val -73278"/>
              <a:gd name="adj2" fmla="val -570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Row Index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31" name="AutoShape 23"/>
          <p:cNvSpPr>
            <a:spLocks noChangeArrowheads="1"/>
          </p:cNvSpPr>
          <p:nvPr/>
        </p:nvSpPr>
        <p:spPr bwMode="auto">
          <a:xfrm>
            <a:off x="9848957" y="5693003"/>
            <a:ext cx="1486246" cy="416015"/>
          </a:xfrm>
          <a:prstGeom prst="wedgeRoundRectCallout">
            <a:avLst>
              <a:gd name="adj1" fmla="val -66191"/>
              <a:gd name="adj2" fmla="val 317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Col Index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2D133F5A-5EAD-4675-ACD9-C4D355F554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87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Creating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 multidimensional array</a:t>
            </a:r>
          </a:p>
          <a:p>
            <a:pPr marL="837962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200" dirty="0"/>
              <a:t>Use the </a:t>
            </a:r>
            <a:r>
              <a:rPr lang="en-US" sz="3200" b="1" dirty="0">
                <a:solidFill>
                  <a:schemeClr val="bg1"/>
                </a:solidFill>
              </a:rPr>
              <a:t>new</a:t>
            </a:r>
            <a:r>
              <a:rPr lang="en-US" sz="3200" dirty="0"/>
              <a:t> keyword</a:t>
            </a:r>
          </a:p>
          <a:p>
            <a:pPr marL="837962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200" dirty="0"/>
              <a:t>Must specify the size of each dimension</a:t>
            </a:r>
          </a:p>
          <a:p>
            <a:pPr marL="837962" lvl="1" indent="-457200">
              <a:lnSpc>
                <a:spcPct val="100000"/>
              </a:lnSpc>
              <a:spcAft>
                <a:spcPts val="0"/>
              </a:spcAft>
              <a:buClr>
                <a:srgbClr val="234465"/>
              </a:buClr>
            </a:pPr>
            <a:endParaRPr lang="en-US" sz="3200" dirty="0"/>
          </a:p>
          <a:p>
            <a:pPr marL="837962" lvl="1" indent="-457200">
              <a:lnSpc>
                <a:spcPct val="100000"/>
              </a:lnSpc>
              <a:spcAft>
                <a:spcPts val="0"/>
              </a:spcAft>
              <a:buClr>
                <a:srgbClr val="234465"/>
              </a:buClr>
            </a:pPr>
            <a:endParaRPr lang="en-US" sz="3200" dirty="0"/>
          </a:p>
          <a:p>
            <a:pPr marL="837962" lvl="1" indent="-457200">
              <a:lnSpc>
                <a:spcPct val="100000"/>
              </a:lnSpc>
              <a:spcAft>
                <a:spcPts val="0"/>
              </a:spcAft>
              <a:buClr>
                <a:srgbClr val="234465"/>
              </a:buClr>
            </a:pPr>
            <a:endParaRPr lang="en-US" sz="3200" dirty="0"/>
          </a:p>
          <a:p>
            <a:pPr marL="837962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200" dirty="0"/>
              <a:t>This syntax is</a:t>
            </a:r>
            <a:r>
              <a:rPr lang="bg-BG" sz="3200" dirty="0"/>
              <a:t> </a:t>
            </a:r>
            <a:r>
              <a:rPr lang="en-GB" sz="3200" dirty="0"/>
              <a:t>specific only to C#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Multidimensional Arrays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811000" y="3077977"/>
            <a:ext cx="7696199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int[,]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intMatrix = new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int[3, 4]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float[,]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floatMatrix = new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float[8, 2]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string[,,]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stringCube = new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string[5, 5, 5]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BA74511-B3E1-4577-A0BD-C3B56F71184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32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6"/>
            <a:ext cx="11864918" cy="56618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Initializing with values: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100000"/>
              </a:lnSpc>
              <a:buClr>
                <a:srgbClr val="234465"/>
              </a:buClr>
            </a:pPr>
            <a:endParaRPr lang="en-US" dirty="0"/>
          </a:p>
          <a:p>
            <a:pPr>
              <a:lnSpc>
                <a:spcPct val="100000"/>
              </a:lnSpc>
              <a:buClr>
                <a:srgbClr val="234465"/>
              </a:buClr>
            </a:pPr>
            <a:endParaRPr lang="en-US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Multidimensional arrays represent a </a:t>
            </a:r>
            <a:r>
              <a:rPr lang="en-US" b="1" dirty="0">
                <a:solidFill>
                  <a:schemeClr val="bg1"/>
                </a:solidFill>
              </a:rPr>
              <a:t>rows with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The rows represent the first dimension and </a:t>
            </a:r>
            <a:br>
              <a:rPr lang="en-US" dirty="0"/>
            </a:br>
            <a:r>
              <a:rPr lang="en-US" dirty="0"/>
              <a:t>the columns - the second (</a:t>
            </a:r>
            <a:r>
              <a:rPr lang="en-US" b="1" dirty="0">
                <a:solidFill>
                  <a:schemeClr val="bg1"/>
                </a:solidFill>
              </a:rPr>
              <a:t>the one inside the first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Initializing Multidimensional Arrays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86000" y="1899000"/>
            <a:ext cx="9630000" cy="230977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int[,]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matrix =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{1, 2, 3, 4},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row 0 values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{5, 6, 7, 8}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row 1 values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93FF543-7888-4A58-8507-77801FB6A1B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44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6"/>
            <a:ext cx="11808021" cy="566187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Accessing N-dimensional array element: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Getting element value: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4465"/>
              </a:buClr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Setting element value: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Elements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95098" y="1800201"/>
            <a:ext cx="5781902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nDimensionalArray[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2200" b="1" baseline="-25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 … , index</a:t>
            </a:r>
            <a:r>
              <a:rPr lang="en-US" sz="2200" b="1" baseline="-25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]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95098" y="2859495"/>
            <a:ext cx="7229702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int[,]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array =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{{1, 2}, {3, 4}}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int element11 = array[1, 1];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element11 = 4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95098" y="4466774"/>
            <a:ext cx="879956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int[,] array = new int[3, 4];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 (int row = 0; row &lt; array.GetLength(0);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for (int col = 0; col &lt; array.GetLength(1);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array[row, col] = row + col;</a:t>
            </a:r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id="{34D2CF81-C9F0-4F1E-B17F-3A13F5C39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9371" y="4094844"/>
            <a:ext cx="2667000" cy="743860"/>
          </a:xfrm>
          <a:prstGeom prst="wedgeRoundRectCallout">
            <a:avLst>
              <a:gd name="adj1" fmla="val -58344"/>
              <a:gd name="adj2" fmla="val 450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</a:rPr>
              <a:t>Returns the length of the dimension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83EDEBC2-A5DF-429A-AA09-16ECF41F80C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47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Matrix – Example (1)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86000" y="1621067"/>
            <a:ext cx="10665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int[,]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matrix = </a:t>
            </a:r>
          </a:p>
          <a:p>
            <a:pPr lvl="6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 { 5, 2, 3, 1 },</a:t>
            </a:r>
          </a:p>
          <a:p>
            <a:pPr lvl="6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 1, 9, 2, 4 },</a:t>
            </a:r>
          </a:p>
          <a:p>
            <a:pPr lvl="6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 9, 8, 6, 11 }  }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 (int row = 0; row &lt; matrix.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GetLength(0)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for (int col = 0; col &lt; matrix.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GetLength(1)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Console.Write("{0} ",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matrix[row, col]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478DC41-CA0D-42F8-9046-8CFCB4F16B9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50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3710</TotalTime>
  <Words>2192</Words>
  <Application>Microsoft Office PowerPoint</Application>
  <PresentationFormat>Widescreen</PresentationFormat>
  <Paragraphs>416</Paragraphs>
  <Slides>32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Multidimensional Arrays</vt:lpstr>
      <vt:lpstr>Table of Contents</vt:lpstr>
      <vt:lpstr>Have a Question?</vt:lpstr>
      <vt:lpstr>Multidimensional Arrays </vt:lpstr>
      <vt:lpstr>What is Multidimensional Array?</vt:lpstr>
      <vt:lpstr>Creating Multidimensional Arrays</vt:lpstr>
      <vt:lpstr>Initializing Multidimensional Arrays</vt:lpstr>
      <vt:lpstr>Accessing Elements</vt:lpstr>
      <vt:lpstr>Printing Matrix – Example (1)</vt:lpstr>
      <vt:lpstr>Printing Matrix – Example (2)</vt:lpstr>
      <vt:lpstr>Problem: Sum Matrix Elements</vt:lpstr>
      <vt:lpstr>Solution: Sum Matrix Elements (1)</vt:lpstr>
      <vt:lpstr>Solution: Sum Matrix Elements (2)</vt:lpstr>
      <vt:lpstr>Problem: Sum Matrix Columns</vt:lpstr>
      <vt:lpstr>Solution: Sum Matrix Columns (1)</vt:lpstr>
      <vt:lpstr>Solution: Sum Matrix Columns (2)</vt:lpstr>
      <vt:lpstr>Problem: Square with Maximum Sum</vt:lpstr>
      <vt:lpstr>Solution: Square with Maximum Sum</vt:lpstr>
      <vt:lpstr>Jagged Arrays</vt:lpstr>
      <vt:lpstr>What is Jagged Array</vt:lpstr>
      <vt:lpstr>Filling a Jagged Array</vt:lpstr>
      <vt:lpstr>Printing а Jagged Array – Example</vt:lpstr>
      <vt:lpstr>Problem: Jagged-Array Modification</vt:lpstr>
      <vt:lpstr>Solution: Jagged-Array Modification (1)</vt:lpstr>
      <vt:lpstr>Solution: Jagged-Array Modification (2)</vt:lpstr>
      <vt:lpstr>Problem: Pascal Triangle</vt:lpstr>
      <vt:lpstr>Solution: Pascal Triangle (1)</vt:lpstr>
      <vt:lpstr>Solution: Pascal Triangle (2)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Back-End - Intro to NodeJS</dc:title>
  <dc:subject>Intro to NodeJS</dc:subject>
  <dc:creator>Software University</dc:creator>
  <cp:keywords>Node.js; ExpressJS; JS; Back-End;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Kristiqn Ivanov</cp:lastModifiedBy>
  <cp:revision>14</cp:revision>
  <dcterms:created xsi:type="dcterms:W3CDTF">2018-05-23T13:08:44Z</dcterms:created>
  <dcterms:modified xsi:type="dcterms:W3CDTF">2021-05-26T07:19:04Z</dcterms:modified>
  <cp:category>programming;education;software engineering;software development</cp:category>
</cp:coreProperties>
</file>