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693" r:id="rId2"/>
    <p:sldId id="257" r:id="rId3"/>
    <p:sldId id="258" r:id="rId4"/>
    <p:sldId id="259" r:id="rId5"/>
    <p:sldId id="620" r:id="rId6"/>
    <p:sldId id="260" r:id="rId7"/>
    <p:sldId id="263" r:id="rId8"/>
    <p:sldId id="262" r:id="rId9"/>
    <p:sldId id="261" r:id="rId10"/>
    <p:sldId id="264" r:id="rId11"/>
    <p:sldId id="265" r:id="rId12"/>
    <p:sldId id="691" r:id="rId13"/>
    <p:sldId id="495" r:id="rId14"/>
    <p:sldId id="496" r:id="rId15"/>
    <p:sldId id="497" r:id="rId16"/>
    <p:sldId id="690" r:id="rId17"/>
    <p:sldId id="267" r:id="rId18"/>
    <p:sldId id="692" r:id="rId19"/>
    <p:sldId id="401" r:id="rId20"/>
    <p:sldId id="318" r:id="rId21"/>
    <p:sldId id="319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4162A8-AC29-4883-B9F3-72F1F3330AF2}">
          <p14:sldIdLst>
            <p14:sldId id="693"/>
            <p14:sldId id="257"/>
            <p14:sldId id="258"/>
          </p14:sldIdLst>
        </p14:section>
        <p14:section name="MVC" id="{754B2B94-8FBC-4857-A390-6AD0B5A5F6D1}">
          <p14:sldIdLst>
            <p14:sldId id="259"/>
            <p14:sldId id="620"/>
            <p14:sldId id="260"/>
            <p14:sldId id="263"/>
            <p14:sldId id="262"/>
            <p14:sldId id="261"/>
            <p14:sldId id="264"/>
            <p14:sldId id="265"/>
            <p14:sldId id="691"/>
            <p14:sldId id="495"/>
            <p14:sldId id="496"/>
            <p14:sldId id="497"/>
            <p14:sldId id="690"/>
            <p14:sldId id="267"/>
          </p14:sldIdLst>
        </p14:section>
        <p14:section name="Conclusion" id="{05A14A8F-CF8A-4298-B340-3AC50207B6A2}">
          <p14:sldIdLst>
            <p14:sldId id="692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156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CC42764-9C78-4816-BD63-37A5D091C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74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96FA7-06E2-43DA-8503-3AB1BE83C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7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b="1" dirty="0"/>
              <a:t>important concept </a:t>
            </a:r>
            <a:r>
              <a:rPr lang="en-US" dirty="0"/>
              <a:t>from software development is 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is an architectural pattern for </a:t>
            </a:r>
            <a:r>
              <a:rPr lang="en-US" b="1" dirty="0"/>
              <a:t>structuring Web back-end apps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dividing their logic into 3 separate components: </a:t>
            </a:r>
            <a:r>
              <a:rPr lang="en-US" b="1" dirty="0"/>
              <a:t>models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pattern </a:t>
            </a:r>
            <a:r>
              <a:rPr lang="en-US" dirty="0"/>
              <a:t>is illustrated at the </a:t>
            </a:r>
            <a:r>
              <a:rPr lang="en-US" b="1" dirty="0"/>
              <a:t>diagram</a:t>
            </a:r>
            <a:r>
              <a:rPr lang="en-US" b="0" dirty="0"/>
              <a:t>, which shows the interactions between the MVC components.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MVC is complex </a:t>
            </a:r>
            <a:r>
              <a:rPr lang="en-US" dirty="0"/>
              <a:t>and some </a:t>
            </a:r>
            <a:r>
              <a:rPr lang="en-US" b="1" dirty="0"/>
              <a:t>developers need time </a:t>
            </a:r>
            <a:r>
              <a:rPr lang="en-US" dirty="0"/>
              <a:t>to understand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shall spend significant time, effort and practical work to learn it, </a:t>
            </a:r>
            <a:r>
              <a:rPr lang="en-US" b="1" dirty="0"/>
              <a:t>later at SoftUni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now, let's briefly explain the MVC pattern.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splits the app into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models</a:t>
            </a:r>
            <a:r>
              <a:rPr lang="en-US" dirty="0"/>
              <a:t>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interact with the </a:t>
            </a:r>
            <a:r>
              <a:rPr lang="en-US" b="1" dirty="0"/>
              <a:t>controllers</a:t>
            </a:r>
            <a:r>
              <a:rPr lang="en-US" dirty="0"/>
              <a:t>, which modify the data in the </a:t>
            </a:r>
            <a:r>
              <a:rPr lang="en-US" b="1" dirty="0"/>
              <a:t>models </a:t>
            </a:r>
            <a:r>
              <a:rPr lang="en-US" dirty="0"/>
              <a:t>and visualize the data using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For example, let's take a </a:t>
            </a:r>
            <a:r>
              <a:rPr lang="en-US" b="1" dirty="0"/>
              <a:t>phonebook app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Users see the phonebook entries on the screen. They are rendered by a </a:t>
            </a:r>
            <a:r>
              <a:rPr lang="en-US" b="1" dirty="0"/>
              <a:t>view</a:t>
            </a:r>
            <a:r>
              <a:rPr lang="bg-BG" dirty="0"/>
              <a:t> </a:t>
            </a:r>
            <a:r>
              <a:rPr lang="en-US" dirty="0"/>
              <a:t>component</a:t>
            </a:r>
            <a:r>
              <a:rPr lang="bg-BG" dirty="0"/>
              <a:t>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app </a:t>
            </a:r>
            <a:r>
              <a:rPr lang="en-US" b="1" dirty="0"/>
              <a:t>model </a:t>
            </a:r>
            <a:r>
              <a:rPr lang="en-US" dirty="0"/>
              <a:t>holds the phonebook entries. This is the </a:t>
            </a:r>
            <a:r>
              <a:rPr lang="en-US" b="1" dirty="0"/>
              <a:t>data model</a:t>
            </a:r>
            <a:r>
              <a:rPr lang="en-US" dirty="0"/>
              <a:t> behind the views.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Controllers </a:t>
            </a:r>
            <a:r>
              <a:rPr lang="en-US" dirty="0"/>
              <a:t>are responsible for handling the </a:t>
            </a:r>
            <a:r>
              <a:rPr lang="en-US" b="1" dirty="0"/>
              <a:t>user actions</a:t>
            </a:r>
            <a:r>
              <a:rPr lang="en-US" dirty="0"/>
              <a:t>, such as "view the phonebook", "search", and "add new entry".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models </a:t>
            </a:r>
            <a:r>
              <a:rPr lang="en-US" dirty="0"/>
              <a:t>and </a:t>
            </a:r>
            <a:r>
              <a:rPr lang="en-US" b="1" dirty="0"/>
              <a:t>views </a:t>
            </a:r>
            <a:r>
              <a:rPr lang="en-US" dirty="0"/>
              <a:t>are strongly interconnected, but each of them has well defined responsibility.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idea of </a:t>
            </a:r>
            <a:r>
              <a:rPr lang="en-US" b="1" dirty="0"/>
              <a:t>MVC</a:t>
            </a:r>
            <a:r>
              <a:rPr lang="en-US" dirty="0"/>
              <a:t> is to build a </a:t>
            </a:r>
            <a:r>
              <a:rPr lang="en-US" b="1" dirty="0"/>
              <a:t>better app structure</a:t>
            </a:r>
            <a:r>
              <a:rPr lang="en-US" b="0" dirty="0"/>
              <a:t>, which simplifies development and </a:t>
            </a:r>
            <a:r>
              <a:rPr lang="en-US" b="1" dirty="0"/>
              <a:t>improves maintenance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presentation logic, which displays elements on the screen is always located in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logic for </a:t>
            </a:r>
            <a:r>
              <a:rPr lang="en-US" b="1" dirty="0"/>
              <a:t>user interaction</a:t>
            </a:r>
            <a:r>
              <a:rPr lang="en-US" dirty="0"/>
              <a:t>, which handles the user input, is always located in the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models </a:t>
            </a:r>
            <a:r>
              <a:rPr lang="en-US" dirty="0"/>
              <a:t>and data related logic are in the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app structure </a:t>
            </a:r>
            <a:r>
              <a:rPr lang="en-US" dirty="0"/>
              <a:t>is very popular in </a:t>
            </a:r>
            <a:r>
              <a:rPr lang="en-US" b="1" dirty="0"/>
              <a:t>Web back-end frameworks</a:t>
            </a:r>
            <a:r>
              <a:rPr lang="en-US" b="0" dirty="0"/>
              <a:t> (such as</a:t>
            </a:r>
            <a:r>
              <a:rPr lang="en-US" b="1" dirty="0"/>
              <a:t> ASP.NET MVC</a:t>
            </a:r>
            <a:r>
              <a:rPr lang="en-US" b="0" dirty="0"/>
              <a:t>, </a:t>
            </a:r>
            <a:r>
              <a:rPr lang="en-US" b="1" dirty="0"/>
              <a:t>Django</a:t>
            </a:r>
            <a:r>
              <a:rPr lang="en-US" b="0" dirty="0"/>
              <a:t> and </a:t>
            </a:r>
            <a:r>
              <a:rPr lang="en-US" b="1" dirty="0"/>
              <a:t>Spring MVC</a:t>
            </a:r>
            <a:r>
              <a:rPr lang="en-US" b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Variants of MVC sometimes </a:t>
            </a:r>
            <a:r>
              <a:rPr lang="en-US" dirty="0"/>
              <a:t>are used in some </a:t>
            </a:r>
            <a:r>
              <a:rPr lang="en-US" b="1" dirty="0"/>
              <a:t>Web front-end frameworks </a:t>
            </a:r>
            <a:r>
              <a:rPr lang="en-US" b="0" dirty="0"/>
              <a:t>and </a:t>
            </a:r>
            <a:r>
              <a:rPr lang="en-US" dirty="0"/>
              <a:t>mobile app frameworks.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0" dirty="0"/>
              <a:t>In the MVC model, </a:t>
            </a:r>
            <a:r>
              <a:rPr lang="en-US" b="1" dirty="0"/>
              <a:t>controllers handle user actions</a:t>
            </a:r>
            <a:r>
              <a:rPr lang="en-US" dirty="0"/>
              <a:t>, such as clicking a button or choosing an item from a list.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user action, controllers may </a:t>
            </a:r>
            <a:r>
              <a:rPr lang="en-US" b="1" dirty="0"/>
              <a:t>update the app data model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Then, controllers </a:t>
            </a:r>
            <a:r>
              <a:rPr lang="en-US" b="1" dirty="0"/>
              <a:t>render a view (the user interface)</a:t>
            </a:r>
            <a:r>
              <a:rPr lang="en-US" dirty="0"/>
              <a:t>, which visualizes the data model.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phonebook controller handles the action "</a:t>
            </a:r>
            <a:r>
              <a:rPr lang="en-US" b="1" i="1" dirty="0"/>
              <a:t>click on a phonebook entry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action handler </a:t>
            </a:r>
            <a:r>
              <a:rPr lang="en-US" b="1" dirty="0"/>
              <a:t>loads the data</a:t>
            </a:r>
            <a:r>
              <a:rPr lang="en-US" dirty="0"/>
              <a:t> about the selected phonebook entry into a </a:t>
            </a:r>
            <a:r>
              <a:rPr lang="en-US" b="1" dirty="0"/>
              <a:t>data model object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Then it </a:t>
            </a:r>
            <a:r>
              <a:rPr lang="en-US" b="1" dirty="0"/>
              <a:t>shows a view</a:t>
            </a:r>
            <a:r>
              <a:rPr lang="en-US" dirty="0"/>
              <a:t>, which displays this data object.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/>
              <a:t>Models </a:t>
            </a:r>
            <a:r>
              <a:rPr lang="en-US" dirty="0"/>
              <a:t>holds app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</a:t>
            </a:r>
            <a:r>
              <a:rPr lang="en-US" b="1" dirty="0"/>
              <a:t>models are data classes</a:t>
            </a:r>
            <a:r>
              <a:rPr lang="en-US" dirty="0"/>
              <a:t>, which hold the data, that should be displayed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</a:t>
            </a:r>
            <a:r>
              <a:rPr lang="en-US" b="1" dirty="0"/>
              <a:t>data model</a:t>
            </a:r>
            <a:r>
              <a:rPr lang="en-US" dirty="0"/>
              <a:t>, used to visualize a phonebook entry, is a </a:t>
            </a:r>
            <a:r>
              <a:rPr lang="en-US" b="1" dirty="0"/>
              <a:t>data object</a:t>
            </a:r>
            <a:r>
              <a:rPr lang="en-US" dirty="0"/>
              <a:t>, holding the phonebook entry details.</a:t>
            </a:r>
          </a:p>
          <a:p>
            <a:endParaRPr lang="en-US" b="1" dirty="0"/>
          </a:p>
          <a:p>
            <a:r>
              <a:rPr lang="en-US" b="1" dirty="0"/>
              <a:t>Views </a:t>
            </a:r>
            <a:r>
              <a:rPr lang="en-US" dirty="0"/>
              <a:t>displays the </a:t>
            </a:r>
            <a:r>
              <a:rPr lang="en-US" b="1" dirty="0"/>
              <a:t>UI</a:t>
            </a:r>
            <a:r>
              <a:rPr lang="en-US" b="0" dirty="0"/>
              <a:t> for certain screen from the app</a:t>
            </a:r>
            <a:r>
              <a:rPr lang="en-US" dirty="0"/>
              <a:t>, based on the data from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view, which displays the phonebook entries,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takes as an input a </a:t>
            </a:r>
            <a:r>
              <a:rPr lang="en-US" b="1" dirty="0"/>
              <a:t>data model</a:t>
            </a:r>
            <a:r>
              <a:rPr lang="en-US" dirty="0"/>
              <a:t>, holding a list of phonebook entries.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iterates over the entries one by one and displays them in a table or list.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MVC </a:t>
            </a:r>
            <a:r>
              <a:rPr lang="en-US" dirty="0"/>
              <a:t>is an important paradigm for structuring Web apps</a:t>
            </a:r>
            <a:r>
              <a:rPr lang="bg-BG" dirty="0"/>
              <a:t> </a:t>
            </a:r>
            <a:r>
              <a:rPr lang="en-US" dirty="0"/>
              <a:t>back-end developers should learn 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</a:t>
            </a:r>
            <a:r>
              <a:rPr lang="en-US" dirty="0"/>
              <a:t>, we teach MVC as part of the server-side Web development courses and modules.</a:t>
            </a:r>
          </a:p>
          <a:p>
            <a:pPr marL="0" lv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B2BD687-2297-483F-AB66-D123DEA4A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283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 MVC Frameworks</a:t>
            </a:r>
            <a:r>
              <a:rPr lang="bg-BG" b="1" dirty="0"/>
              <a:t> </a:t>
            </a:r>
            <a:r>
              <a:rPr lang="en-US" dirty="0"/>
              <a:t>are software development frameworks, which implement the </a:t>
            </a:r>
            <a:r>
              <a:rPr lang="en-US" b="1" dirty="0"/>
              <a:t>Model-View-Controller pattern </a:t>
            </a:r>
            <a:r>
              <a:rPr lang="en-US" dirty="0"/>
              <a:t>as foundation to build Web apps.</a:t>
            </a:r>
            <a:endParaRPr lang="bg-BG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Web MVC frameworks</a:t>
            </a:r>
            <a:r>
              <a:rPr lang="en-US" b="0" dirty="0"/>
              <a:t> (such as Spring MVC, Django and ASP.NET MVC) </a:t>
            </a:r>
            <a:r>
              <a:rPr lang="en-US" dirty="0"/>
              <a:t>are used build server-side Web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the MVC framework Web apps define </a:t>
            </a:r>
            <a:r>
              <a:rPr lang="en-US" b="1" dirty="0"/>
              <a:t>controllers</a:t>
            </a:r>
            <a:r>
              <a:rPr lang="en-US" b="0" dirty="0"/>
              <a:t> (holding actions)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 </a:t>
            </a:r>
            <a:r>
              <a:rPr lang="en-US" dirty="0"/>
              <a:t>components.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Actions in the controllers </a:t>
            </a:r>
            <a:r>
              <a:rPr lang="en-US" dirty="0"/>
              <a:t>handle the HTTP GET and POST requests from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b="1" dirty="0"/>
              <a:t>perform the requested operation </a:t>
            </a:r>
            <a:r>
              <a:rPr lang="en-US" dirty="0"/>
              <a:t>(such as retrieving data or adding new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render a view</a:t>
            </a:r>
            <a:r>
              <a:rPr lang="en-US" dirty="0"/>
              <a:t> to display the result in the client Web browser.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Controllers </a:t>
            </a:r>
            <a:r>
              <a:rPr lang="en-US" b="1" dirty="0"/>
              <a:t>implement the operations</a:t>
            </a:r>
            <a:r>
              <a:rPr lang="en-US" dirty="0"/>
              <a:t>, used to interact with the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operations are invoked as HTTP requests by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clicking a button, or submitting a Web form, executes an </a:t>
            </a:r>
            <a:r>
              <a:rPr lang="en-US" b="1" dirty="0"/>
              <a:t>HTTP request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handled by a </a:t>
            </a:r>
            <a:r>
              <a:rPr lang="en-US" b="1" dirty="0"/>
              <a:t>controller action</a:t>
            </a:r>
            <a:r>
              <a:rPr lang="en-US" dirty="0"/>
              <a:t> at the back-end.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Views </a:t>
            </a:r>
            <a:r>
              <a:rPr lang="en-US" dirty="0"/>
              <a:t>render data as HTML + CSS for displaying in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Views are called by the controller actions to </a:t>
            </a:r>
            <a:r>
              <a:rPr lang="en-US" b="1" dirty="0"/>
              <a:t>render the UI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take as input a data model </a:t>
            </a:r>
            <a:r>
              <a:rPr lang="en-US" dirty="0"/>
              <a:t>and visualize the data from the model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rendered HTML is returned as an </a:t>
            </a:r>
            <a:r>
              <a:rPr lang="en-US" b="1" dirty="0"/>
              <a:t>HTTP response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</a:t>
            </a:r>
            <a:r>
              <a:rPr lang="en-US" b="1" dirty="0"/>
              <a:t> example</a:t>
            </a:r>
            <a:r>
              <a:rPr lang="en-US" dirty="0"/>
              <a:t>, a view can render a list of items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Models</a:t>
            </a:r>
            <a:r>
              <a:rPr lang="en-US" dirty="0"/>
              <a:t> hold the app data, which is prepared by controllers to be rendered in the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most cases models are simple </a:t>
            </a:r>
            <a:r>
              <a:rPr lang="en-US" b="1" dirty="0"/>
              <a:t>data objects</a:t>
            </a:r>
            <a:r>
              <a:rPr lang="en-US" dirty="0"/>
              <a:t> or </a:t>
            </a:r>
            <a:r>
              <a:rPr lang="en-US" b="1" dirty="0"/>
              <a:t>collections of objects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b="1" dirty="0"/>
              <a:t>controller wants to return data </a:t>
            </a:r>
            <a:r>
              <a:rPr lang="en-US" dirty="0"/>
              <a:t>for displaying in the client Web browser,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loads the data from the database, puts it in a </a:t>
            </a:r>
            <a:r>
              <a:rPr lang="en-US" b="1" dirty="0"/>
              <a:t>data model </a:t>
            </a:r>
            <a:r>
              <a:rPr lang="en-US" dirty="0"/>
              <a:t>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sends it to the </a:t>
            </a:r>
            <a:r>
              <a:rPr lang="en-US" b="1" dirty="0"/>
              <a:t>view</a:t>
            </a:r>
            <a:r>
              <a:rPr lang="en-US" b="0" dirty="0"/>
              <a:t>, which renders it for as HTML.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 of popular back-end </a:t>
            </a:r>
            <a:r>
              <a:rPr lang="en-US" b="1" dirty="0"/>
              <a:t>Web MVC frameworks</a:t>
            </a:r>
            <a:r>
              <a:rPr lang="en-US" dirty="0"/>
              <a:t> are the following: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ASP.NET MVC </a:t>
            </a:r>
            <a:r>
              <a:rPr lang="en-US" dirty="0"/>
              <a:t>(for C#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Spring MVC </a:t>
            </a:r>
            <a:r>
              <a:rPr lang="en-US" dirty="0"/>
              <a:t>(for Java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 (for server-side JavaScript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Django </a:t>
            </a:r>
            <a:r>
              <a:rPr lang="en-US" dirty="0"/>
              <a:t>(for Python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Laravel</a:t>
            </a:r>
            <a:r>
              <a:rPr lang="en-US" dirty="0"/>
              <a:t> (for PHP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Ruby on Rails</a:t>
            </a:r>
            <a:r>
              <a:rPr lang="en-US" dirty="0"/>
              <a:t> (for Ruby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Revel</a:t>
            </a:r>
            <a:r>
              <a:rPr lang="en-US" dirty="0"/>
              <a:t> (for Go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many others …</a:t>
            </a:r>
          </a:p>
          <a:p>
            <a:r>
              <a:rPr lang="en-US" dirty="0"/>
              <a:t>Almost all the </a:t>
            </a:r>
            <a:r>
              <a:rPr lang="en-US" b="1" dirty="0"/>
              <a:t>server-side Web development is driven by Web MVC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you need to </a:t>
            </a:r>
            <a:r>
              <a:rPr lang="en-US" b="1" dirty="0"/>
              <a:t>learn at least one of them </a:t>
            </a:r>
            <a:r>
              <a:rPr lang="en-US" dirty="0"/>
              <a:t>if you want to be a back-end developer.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learn MVC frameworks at </a:t>
            </a:r>
            <a:r>
              <a:rPr lang="en-US" b="1" dirty="0"/>
              <a:t>SoftUni</a:t>
            </a:r>
            <a:r>
              <a:rPr lang="en-US" dirty="0"/>
              <a:t>, at the end of our end-to-end training program for software engineers.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FDF7E-E364-4D85-A696-EE8E0B58A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E5FF30-B6F3-49CC-88DC-B9BB22AF7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219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6E02F-D16C-4F5F-876B-FEAFBBF21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56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D6097-012A-4AE2-8897-F9E6C8554A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46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jp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virtualracingschool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179464"/>
            <a:ext cx="10962447" cy="88242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3647728" y="2463158"/>
            <a:ext cx="4608512" cy="2568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72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46352"/>
            <a:ext cx="11998470" cy="5242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Incoming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routed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processes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and creates a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(view model)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Controller also selects </a:t>
            </a:r>
            <a:r>
              <a:rPr lang="en-US" sz="2800" b="1" dirty="0">
                <a:solidFill>
                  <a:schemeClr val="bg1"/>
                </a:solidFill>
              </a:rPr>
              <a:t>appropriate result </a:t>
            </a:r>
            <a:r>
              <a:rPr lang="en-US" sz="2800" dirty="0"/>
              <a:t>(for example: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is passed to the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The View</a:t>
            </a:r>
            <a:r>
              <a:rPr lang="en-US" sz="3000" dirty="0"/>
              <a:t> transforms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into appropriate output format (HTML)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</a:t>
            </a:r>
            <a:r>
              <a:rPr lang="en-US" sz="3000" dirty="0"/>
              <a:t> is rendered (</a:t>
            </a:r>
            <a:r>
              <a:rPr lang="en-US" sz="3000" b="1" dirty="0">
                <a:solidFill>
                  <a:schemeClr val="bg1"/>
                </a:solidFill>
              </a:rPr>
              <a:t>HTTP Response</a:t>
            </a:r>
            <a:r>
              <a:rPr lang="en-US" sz="3000" dirty="0"/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628560-BAFD-4106-A412-CC1B8BE0C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325E17-99AB-4B46-B42B-FC9CA127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4584399"/>
            <a:ext cx="2353666" cy="18628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FCDB03-C171-440C-8699-0044F4E3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32" y="4534533"/>
            <a:ext cx="2473533" cy="2006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E1DB8B-8C1B-4B7C-832D-52130071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265" y="4531930"/>
            <a:ext cx="2502211" cy="19821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02964A-D1DA-43B7-B0D8-71DB93F5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482" y="4509121"/>
            <a:ext cx="2502211" cy="2027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4C4B27-B32B-4719-8BBF-79B0116AF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153" y="4524492"/>
            <a:ext cx="2562155" cy="20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28ADA7A8-B070-4B0E-8F27-D7D1048B1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16679" y="1487322"/>
            <a:ext cx="2742486" cy="10665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/Some/Page/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3272" y="3275897"/>
            <a:ext cx="2599089" cy="10665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0789" y="1328699"/>
            <a:ext cx="2209225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sz="1799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199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271" y="1269731"/>
            <a:ext cx="3598393" cy="136029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153" y="2706787"/>
            <a:ext cx="360736" cy="4968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01" y="5372512"/>
            <a:ext cx="1951723" cy="125747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Model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967" y="5372512"/>
            <a:ext cx="2428018" cy="125747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solidFill>
                  <a:schemeClr val="bg2"/>
                </a:solidFill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345" y="5695627"/>
            <a:ext cx="2617014" cy="38090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10788" y="2531622"/>
            <a:ext cx="914162" cy="725370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0788" y="3249573"/>
            <a:ext cx="914162" cy="369236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1799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199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635" y="4648526"/>
            <a:ext cx="1016760" cy="38090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8115" y="4652115"/>
            <a:ext cx="999709" cy="38090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8097" y="3766331"/>
            <a:ext cx="799892" cy="13435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2837" y="4063325"/>
            <a:ext cx="1868702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sz="1799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199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0976" y="2708627"/>
            <a:ext cx="2596849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867" y="4534934"/>
            <a:ext cx="1852376" cy="1107587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 (</a:t>
            </a:r>
            <a:r>
              <a:rPr lang="en-US" sz="2199" b="1" dirty="0">
                <a:ln w="0"/>
                <a:solidFill>
                  <a:schemeClr val="bg1"/>
                </a:solidFill>
              </a:rPr>
              <a:t>view</a:t>
            </a:r>
            <a:r>
              <a:rPr lang="en-US" sz="2199" b="1" dirty="0">
                <a:ln w="0"/>
                <a:solidFill>
                  <a:schemeClr val="accent1"/>
                </a:solidFill>
              </a:rPr>
              <a:t> </a:t>
            </a:r>
            <a:r>
              <a:rPr lang="en-US" sz="2199" b="1" dirty="0">
                <a:ln w="0"/>
                <a:solidFill>
                  <a:schemeClr val="bg1"/>
                </a:solidFill>
              </a:rPr>
              <a:t>model</a:t>
            </a:r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7092" y="5981954"/>
            <a:ext cx="2590125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1609" y="4395114"/>
            <a:ext cx="1523603" cy="769241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2743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819367-5E74-472B-836F-8FA076EDE999}"/>
              </a:ext>
            </a:extLst>
          </p:cNvPr>
          <p:cNvGrpSpPr/>
          <p:nvPr/>
        </p:nvGrpSpPr>
        <p:grpSpPr>
          <a:xfrm>
            <a:off x="1703512" y="1182126"/>
            <a:ext cx="8784976" cy="5559243"/>
            <a:chOff x="1701924" y="1182125"/>
            <a:chExt cx="8784976" cy="55592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3AD523-1A22-4F96-B423-5B9C0CB98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924" y="1182125"/>
              <a:ext cx="8784976" cy="5559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215E0C-5A4E-4886-AF3C-797676CEA3DF}"/>
                </a:ext>
              </a:extLst>
            </p:cNvPr>
            <p:cNvSpPr txBox="1"/>
            <p:nvPr/>
          </p:nvSpPr>
          <p:spPr>
            <a:xfrm>
              <a:off x="5068241" y="2894758"/>
              <a:ext cx="2303957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rgbClr val="EF6042"/>
                  </a:solidFill>
                </a:rPr>
                <a:t>(contains control logic)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096927-E1B9-41CA-9E03-0083B732B07C}"/>
                </a:ext>
              </a:extLst>
            </p:cNvPr>
            <p:cNvSpPr txBox="1"/>
            <p:nvPr/>
          </p:nvSpPr>
          <p:spPr>
            <a:xfrm>
              <a:off x="7707886" y="5213318"/>
              <a:ext cx="2303957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rgbClr val="60B7A6"/>
                  </a:solidFill>
                </a:rPr>
                <a:t>(defines data for UI)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1A5C77-FF07-4B32-A027-EA300AE45A15}"/>
                </a:ext>
              </a:extLst>
            </p:cNvPr>
            <p:cNvSpPr txBox="1"/>
            <p:nvPr/>
          </p:nvSpPr>
          <p:spPr>
            <a:xfrm>
              <a:off x="2434981" y="5213317"/>
              <a:ext cx="2087716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rgbClr val="FEBB38"/>
                  </a:solidFill>
                </a:rPr>
                <a:t>(defines display / UI)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0C978-2292-48D0-8E8B-E6CBF80B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9CF51-BA37-4741-91D1-28B37C27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Workflow –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43CCC-D90F-4AAE-B945-643B6C1568F2}"/>
              </a:ext>
            </a:extLst>
          </p:cNvPr>
          <p:cNvSpPr txBox="1"/>
          <p:nvPr/>
        </p:nvSpPr>
        <p:spPr>
          <a:xfrm>
            <a:off x="4816453" y="2183408"/>
            <a:ext cx="283404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AnimalsController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B6303-5532-4327-9F46-7FC8D01487EC}"/>
              </a:ext>
            </a:extLst>
          </p:cNvPr>
          <p:cNvSpPr txBox="1"/>
          <p:nvPr/>
        </p:nvSpPr>
        <p:spPr>
          <a:xfrm>
            <a:off x="4833819" y="2546951"/>
            <a:ext cx="2816682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/>
              <a:t>methods: Cat() </a:t>
            </a:r>
            <a:r>
              <a:rPr lang="en-US" b="1" noProof="1">
                <a:sym typeface="Wingdings" panose="05000000000000000000" pitchFamily="2" charset="2"/>
              </a:rPr>
              <a:t>=&gt; View()</a:t>
            </a:r>
            <a:r>
              <a:rPr lang="en-US" b="1" noProof="1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905C3-9E9E-4136-8FF1-F4D64EC0440C}"/>
              </a:ext>
            </a:extLst>
          </p:cNvPr>
          <p:cNvSpPr txBox="1"/>
          <p:nvPr/>
        </p:nvSpPr>
        <p:spPr>
          <a:xfrm>
            <a:off x="7617359" y="4493239"/>
            <a:ext cx="217859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CatViewModel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1CA76-8462-466E-91A8-1428D2F165AA}"/>
              </a:ext>
            </a:extLst>
          </p:cNvPr>
          <p:cNvSpPr txBox="1"/>
          <p:nvPr/>
        </p:nvSpPr>
        <p:spPr>
          <a:xfrm>
            <a:off x="7373786" y="4887935"/>
            <a:ext cx="2816682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/>
              <a:t>properties: Name and 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DB338-06ED-4A4B-B205-F301F1146D88}"/>
              </a:ext>
            </a:extLst>
          </p:cNvPr>
          <p:cNvSpPr txBox="1"/>
          <p:nvPr/>
        </p:nvSpPr>
        <p:spPr>
          <a:xfrm>
            <a:off x="2639616" y="4585911"/>
            <a:ext cx="168162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Cat.cshtml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89F85-DB27-488E-AB01-1376D35CA14A}"/>
              </a:ext>
            </a:extLst>
          </p:cNvPr>
          <p:cNvSpPr txBox="1"/>
          <p:nvPr/>
        </p:nvSpPr>
        <p:spPr>
          <a:xfrm>
            <a:off x="180475" y="3533219"/>
            <a:ext cx="259228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cs typeface="Times New Roman" panose="02020603050405020304" pitchFamily="18" charset="0"/>
              </a:rPr>
              <a:t>User Interaction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C7EA63D-02BC-49A6-AC3D-A8C5EBEFEC9F}"/>
              </a:ext>
            </a:extLst>
          </p:cNvPr>
          <p:cNvSpPr/>
          <p:nvPr/>
        </p:nvSpPr>
        <p:spPr bwMode="auto">
          <a:xfrm flipV="1">
            <a:off x="1373487" y="4077072"/>
            <a:ext cx="730069" cy="718190"/>
          </a:xfrm>
          <a:prstGeom prst="bentArrow">
            <a:avLst/>
          </a:prstGeom>
          <a:solidFill>
            <a:schemeClr val="accent6">
              <a:lumMod val="10000"/>
              <a:alpha val="80000"/>
            </a:schemeClr>
          </a:solidFill>
          <a:ln w="190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7" grpId="0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D30BF6-D9FB-492C-A904-F4F6F767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57"/>
          <a:stretch/>
        </p:blipFill>
        <p:spPr>
          <a:xfrm>
            <a:off x="2207569" y="1269088"/>
            <a:ext cx="3507239" cy="12279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00D3DE-CDAA-47DC-A14E-C6544299603B}"/>
              </a:ext>
            </a:extLst>
          </p:cNvPr>
          <p:cNvSpPr/>
          <p:nvPr/>
        </p:nvSpPr>
        <p:spPr bwMode="auto">
          <a:xfrm>
            <a:off x="4476914" y="1269088"/>
            <a:ext cx="1211591" cy="30295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9FF9B-B3C5-4348-9B7C-2F2871A935F3}"/>
              </a:ext>
            </a:extLst>
          </p:cNvPr>
          <p:cNvSpPr/>
          <p:nvPr/>
        </p:nvSpPr>
        <p:spPr bwMode="auto">
          <a:xfrm>
            <a:off x="4439449" y="1913357"/>
            <a:ext cx="643260" cy="30295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3FB94-FDFF-4B62-B516-C5DEADA5F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B6DDB-DDD2-4553-B736-F88074EF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Structure –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C4A84-B3FA-4469-937B-BD4A5BC0C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4" b="15147"/>
          <a:stretch/>
        </p:blipFill>
        <p:spPr>
          <a:xfrm>
            <a:off x="2451849" y="2812463"/>
            <a:ext cx="3246662" cy="22796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AutoShape 23">
            <a:extLst>
              <a:ext uri="{FF2B5EF4-FFF2-40B4-BE49-F238E27FC236}">
                <a16:creationId xmlns:a16="http://schemas.microsoft.com/office/drawing/2014/main" id="{09F9A3BD-E4DC-4B41-A355-5B69A1C0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5" y="4373919"/>
            <a:ext cx="2500412" cy="1436340"/>
          </a:xfrm>
          <a:prstGeom prst="wedgeRoundRectCallout">
            <a:avLst>
              <a:gd name="adj1" fmla="val 74568"/>
              <a:gd name="adj2" fmla="val -33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 folder </a:t>
            </a:r>
            <a:r>
              <a:rPr lang="en-US" sz="2200" b="1" dirty="0">
                <a:solidFill>
                  <a:schemeClr val="bg2"/>
                </a:solidFill>
              </a:rPr>
              <a:t>includes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separate folder </a:t>
            </a:r>
            <a:r>
              <a:rPr lang="en-US" sz="2200" b="1" dirty="0">
                <a:solidFill>
                  <a:schemeClr val="bg2"/>
                </a:solidFill>
              </a:rPr>
              <a:t>for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each controller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5ABF90B-DF5F-4B1E-BEC3-BD5B54DC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9" y="2216312"/>
            <a:ext cx="2058516" cy="2079961"/>
          </a:xfrm>
          <a:prstGeom prst="wedgeRoundRectCallout">
            <a:avLst>
              <a:gd name="adj1" fmla="val 104487"/>
              <a:gd name="adj2" fmla="val 5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200" b="1" dirty="0">
                <a:solidFill>
                  <a:schemeClr val="bg2"/>
                </a:solidFill>
              </a:rPr>
              <a:t> requires the name of all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classes </a:t>
            </a:r>
            <a:r>
              <a:rPr lang="en-US" sz="2200" b="1" dirty="0">
                <a:solidFill>
                  <a:schemeClr val="bg2"/>
                </a:solidFill>
              </a:rPr>
              <a:t>to end with "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200" b="1" dirty="0">
                <a:solidFill>
                  <a:schemeClr val="bg2"/>
                </a:solidFill>
              </a:rPr>
              <a:t>"</a:t>
            </a:r>
            <a:endParaRPr lang="bg-BG" sz="2200" b="1" dirty="0">
              <a:solidFill>
                <a:schemeClr val="bg2"/>
              </a:solidFill>
            </a:endParaRP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BF216F77-BD00-4B47-BBDE-382B6E7F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20" y="5420469"/>
            <a:ext cx="2500412" cy="1078210"/>
          </a:xfrm>
          <a:prstGeom prst="wedgeRoundRectCallout">
            <a:avLst>
              <a:gd name="adj1" fmla="val -8980"/>
              <a:gd name="adj2" fmla="val -8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 name </a:t>
            </a:r>
            <a:r>
              <a:rPr lang="en-US" sz="2200" b="1" dirty="0">
                <a:solidFill>
                  <a:schemeClr val="bg2"/>
                </a:solidFill>
              </a:rPr>
              <a:t>should match the name of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action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B3871F-C3C6-4A9D-990E-D410B50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681312"/>
            <a:ext cx="6286500" cy="47720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35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02ACF-3317-4447-903E-FD6ED4401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C15A4-8CA7-4805-BEFC-C4622578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Example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155BF-8C12-41FA-99B9-0B88287D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49" y="1196753"/>
            <a:ext cx="4390416" cy="21858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055A5-9743-49FA-89BB-0897AFC5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31" y="4253450"/>
            <a:ext cx="2016224" cy="230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F7F37-8BAC-4BCD-8462-91B1B16DF18F}"/>
              </a:ext>
            </a:extLst>
          </p:cNvPr>
          <p:cNvSpPr txBox="1"/>
          <p:nvPr/>
        </p:nvSpPr>
        <p:spPr>
          <a:xfrm>
            <a:off x="9983834" y="4904795"/>
            <a:ext cx="201622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Name: Tom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Age: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21C8E-DF31-464D-A2B3-C78B7F2F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44" y="1202529"/>
            <a:ext cx="5616025" cy="55875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0995A5-F234-4C24-A20B-3757D7D76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3624711"/>
            <a:ext cx="5449060" cy="62873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23">
            <a:extLst>
              <a:ext uri="{FF2B5EF4-FFF2-40B4-BE49-F238E27FC236}">
                <a16:creationId xmlns:a16="http://schemas.microsoft.com/office/drawing/2014/main" id="{DFB16CA0-3A63-49CE-BB98-77A6578A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72" y="2420888"/>
            <a:ext cx="2156821" cy="1080120"/>
          </a:xfrm>
          <a:prstGeom prst="wedgeRoundRectCallout">
            <a:avLst>
              <a:gd name="adj1" fmla="val 420"/>
              <a:gd name="adj2" fmla="val -1373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Controllers inherit the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200" b="1" dirty="0">
                <a:solidFill>
                  <a:schemeClr val="bg2"/>
                </a:solidFill>
              </a:rPr>
              <a:t> class</a:t>
            </a:r>
            <a:endParaRPr lang="bg-BG" sz="2200" b="1" dirty="0">
              <a:solidFill>
                <a:schemeClr val="bg2"/>
              </a:solidFill>
            </a:endParaRPr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0EE6A65D-83A5-4F4D-8587-07EC644D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74" y="4904794"/>
            <a:ext cx="2324239" cy="1305422"/>
          </a:xfrm>
          <a:prstGeom prst="wedgeRoundRectCallout">
            <a:avLst>
              <a:gd name="adj1" fmla="val -36816"/>
              <a:gd name="adj2" fmla="val -795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action </a:t>
            </a:r>
            <a:r>
              <a:rPr lang="en-US" sz="2200" b="1" dirty="0">
                <a:solidFill>
                  <a:schemeClr val="bg2"/>
                </a:solidFill>
              </a:rPr>
              <a:t>creates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with data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6D068798-3FDE-46B5-8931-F60BF86D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702" y="1288207"/>
            <a:ext cx="1956825" cy="1305422"/>
          </a:xfrm>
          <a:prstGeom prst="wedgeRoundRectCallout">
            <a:avLst>
              <a:gd name="adj1" fmla="val -35001"/>
              <a:gd name="adj2" fmla="val -13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class </a:t>
            </a:r>
            <a:r>
              <a:rPr lang="en-US" sz="2200" b="1" dirty="0">
                <a:solidFill>
                  <a:schemeClr val="bg2"/>
                </a:solidFill>
              </a:rPr>
              <a:t>holds object properties</a:t>
            </a:r>
            <a:endParaRPr lang="bg-BG" sz="2200" b="1" dirty="0">
              <a:solidFill>
                <a:schemeClr val="bg2"/>
              </a:solidFill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005E9211-3F0C-4882-B098-D5258003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74" y="4904794"/>
            <a:ext cx="2324239" cy="1305422"/>
          </a:xfrm>
          <a:prstGeom prst="wedgeRoundRectCallout">
            <a:avLst>
              <a:gd name="adj1" fmla="val -66609"/>
              <a:gd name="adj2" fmla="val 33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action </a:t>
            </a:r>
            <a:r>
              <a:rPr lang="en-US" sz="2200" b="1" dirty="0">
                <a:solidFill>
                  <a:schemeClr val="bg2"/>
                </a:solidFill>
              </a:rPr>
              <a:t>returns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200" b="1" dirty="0">
                <a:solidFill>
                  <a:schemeClr val="bg2"/>
                </a:solidFill>
              </a:rPr>
              <a:t> with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data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69BFE97-C88D-42C3-B653-94D9951B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41" y="3181429"/>
            <a:ext cx="4254835" cy="431085"/>
          </a:xfrm>
          <a:prstGeom prst="wedgeRoundRectCallout">
            <a:avLst>
              <a:gd name="adj1" fmla="val -44313"/>
              <a:gd name="adj2" fmla="val 114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</a:t>
            </a:r>
            <a:r>
              <a:rPr lang="en-US" sz="2200" b="1" dirty="0">
                <a:solidFill>
                  <a:schemeClr val="bg2"/>
                </a:solidFill>
              </a:rPr>
              <a:t> use and display model data</a:t>
            </a:r>
            <a:endParaRPr lang="bg-BG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02ACF-3317-4447-903E-FD6ED4401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C15A4-8CA7-4805-BEFC-C4622578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Example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055A5-9743-49FA-89BB-0897AFC5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31" y="4253450"/>
            <a:ext cx="2016224" cy="230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F7F37-8BAC-4BCD-8462-91B1B16DF18F}"/>
              </a:ext>
            </a:extLst>
          </p:cNvPr>
          <p:cNvSpPr txBox="1"/>
          <p:nvPr/>
        </p:nvSpPr>
        <p:spPr>
          <a:xfrm>
            <a:off x="9983834" y="4904795"/>
            <a:ext cx="201622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Name: Tom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Age: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12191-837E-4C5B-956F-53C82F8A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2185781"/>
            <a:ext cx="4939432" cy="20676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E469E846-F163-47A9-A2A2-5D1B22C2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321" y="2473812"/>
            <a:ext cx="2156821" cy="1313662"/>
          </a:xfrm>
          <a:prstGeom prst="wedgeRoundRectCallout">
            <a:avLst>
              <a:gd name="adj1" fmla="val -96308"/>
              <a:gd name="adj2" fmla="val -36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URL path is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D8295796-D880-446E-84D9-4FA6115E9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4263319"/>
            <a:ext cx="2520280" cy="1313662"/>
          </a:xfrm>
          <a:prstGeom prst="wedgeRoundRectCallout">
            <a:avLst>
              <a:gd name="adj1" fmla="val -10693"/>
              <a:gd name="adj2" fmla="val -76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400" b="1" dirty="0">
                <a:solidFill>
                  <a:schemeClr val="bg2"/>
                </a:solidFill>
              </a:rPr>
              <a:t> is displayed and it has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F3DA0-6CD5-4D49-8535-94CCF60A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E152-8792-459F-BE78-7776EEAFD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MVC frameworks </a:t>
            </a:r>
            <a:r>
              <a:rPr lang="en-US" dirty="0"/>
              <a:t>are used to build Web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provides the MVC structure and engine to build Web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Controllers</a:t>
            </a:r>
            <a:r>
              <a:rPr lang="en-US" b="1" dirty="0"/>
              <a:t> </a:t>
            </a:r>
            <a:r>
              <a:rPr lang="en-US" dirty="0"/>
              <a:t>handle HTTP GET / POST and render a 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b="1" dirty="0"/>
              <a:t> </a:t>
            </a:r>
            <a:r>
              <a:rPr lang="en-US" dirty="0"/>
              <a:t>display HTML + CSS, based on the models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 hold app data for views, prepared by controllers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 of Web MVC frameworks:</a:t>
            </a:r>
          </a:p>
          <a:p>
            <a:pPr lvl="1"/>
            <a:r>
              <a:rPr lang="en-US" b="1" dirty="0"/>
              <a:t>ASP.NET MVC </a:t>
            </a:r>
            <a:r>
              <a:rPr lang="en-US" dirty="0"/>
              <a:t>(C#), </a:t>
            </a:r>
            <a:r>
              <a:rPr lang="en-US" b="1" dirty="0"/>
              <a:t>Spring MVC </a:t>
            </a:r>
            <a:r>
              <a:rPr lang="en-US" dirty="0"/>
              <a:t>(Java),</a:t>
            </a:r>
            <a:br>
              <a:rPr lang="en-US" dirty="0"/>
            </a:br>
            <a:r>
              <a:rPr lang="en-US" b="1" dirty="0"/>
              <a:t>Express</a:t>
            </a:r>
            <a:r>
              <a:rPr lang="en-US" dirty="0"/>
              <a:t> (JS), </a:t>
            </a:r>
            <a:r>
              <a:rPr lang="en-US" b="1" dirty="0"/>
              <a:t>Django </a:t>
            </a:r>
            <a:r>
              <a:rPr lang="en-US" dirty="0"/>
              <a:t>(Python), </a:t>
            </a:r>
            <a:r>
              <a:rPr lang="en-US" b="1" dirty="0"/>
              <a:t>Laravel</a:t>
            </a:r>
            <a:r>
              <a:rPr lang="en-US" dirty="0"/>
              <a:t> (PHP), </a:t>
            </a:r>
            <a:br>
              <a:rPr lang="en-US" dirty="0"/>
            </a:br>
            <a:r>
              <a:rPr lang="en-US" b="1" dirty="0"/>
              <a:t>Ruby on Rails</a:t>
            </a:r>
            <a:r>
              <a:rPr lang="en-US" dirty="0"/>
              <a:t> (Ruby), </a:t>
            </a:r>
            <a:r>
              <a:rPr lang="en-US" b="1" dirty="0"/>
              <a:t>Revel</a:t>
            </a:r>
            <a:r>
              <a:rPr lang="en-US" dirty="0"/>
              <a:t> (Go),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EA21C-A359-46BA-8762-63EF1F1E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MVC Frameworks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88CA7-5B82-4EE7-8B55-F7372C39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4282402"/>
            <a:ext cx="1456158" cy="1262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5AD9A-D3CD-4899-9700-749DEF4A0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399" y="5097835"/>
            <a:ext cx="1830190" cy="749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02F70E-C782-4A6B-9078-B8C2A8BE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598" y="5800170"/>
            <a:ext cx="1794528" cy="988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99103-27C1-42FF-A42D-601A76B6A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432" y="4355529"/>
            <a:ext cx="1515852" cy="694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BE2B27-611B-471E-9B29-3A0E48332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43" y="5592952"/>
            <a:ext cx="1454747" cy="10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4" y="1145924"/>
            <a:ext cx="11814273" cy="5610460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999" noProof="1">
                <a:hlinkClick r:id="rId2"/>
              </a:rPr>
              <a:t>CakePHP</a:t>
            </a:r>
            <a:r>
              <a:rPr lang="en-US" sz="2999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2999" dirty="0">
                <a:hlinkClick r:id="rId3"/>
              </a:rPr>
              <a:t>CodeIgniter</a:t>
            </a:r>
            <a:r>
              <a:rPr lang="en-US" sz="2999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2999" dirty="0">
                <a:hlinkClick r:id="rId4"/>
              </a:rPr>
              <a:t>Spring</a:t>
            </a:r>
            <a:r>
              <a:rPr lang="en-US" sz="2999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Python: </a:t>
            </a:r>
            <a:r>
              <a:rPr lang="en-US" sz="2999" dirty="0">
                <a:hlinkClick r:id="rId5"/>
              </a:rPr>
              <a:t>Django</a:t>
            </a:r>
            <a:r>
              <a:rPr lang="en-US" sz="2999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Ruby: </a:t>
            </a:r>
            <a:r>
              <a:rPr lang="en-US" sz="2999" dirty="0">
                <a:hlinkClick r:id="rId6"/>
              </a:rPr>
              <a:t>Ruby on Rails</a:t>
            </a:r>
            <a:r>
              <a:rPr lang="en-US" sz="2999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JavaScript: </a:t>
            </a:r>
            <a:r>
              <a:rPr lang="en-US" sz="2999" dirty="0">
                <a:hlinkClick r:id="rId7"/>
              </a:rPr>
              <a:t>AngularJS</a:t>
            </a:r>
            <a:r>
              <a:rPr lang="en-US" sz="2999" dirty="0"/>
              <a:t>, </a:t>
            </a:r>
            <a:r>
              <a:rPr lang="en-US" sz="2999" dirty="0" err="1">
                <a:hlinkClick r:id="rId8"/>
              </a:rPr>
              <a:t>JavaScriptMVC</a:t>
            </a:r>
            <a:r>
              <a:rPr lang="en-US" sz="2999" dirty="0"/>
              <a:t>, </a:t>
            </a:r>
            <a:r>
              <a:rPr lang="en-US" sz="2999" dirty="0">
                <a:hlinkClick r:id="rId9"/>
              </a:rPr>
              <a:t>Spine</a:t>
            </a:r>
            <a:endParaRPr lang="en-US" sz="2999" dirty="0"/>
          </a:p>
          <a:p>
            <a:pPr>
              <a:spcAft>
                <a:spcPts val="300"/>
              </a:spcAft>
            </a:pPr>
            <a:r>
              <a:rPr lang="en-US" sz="2999" dirty="0">
                <a:hlinkClick r:id="rId10"/>
              </a:rPr>
              <a:t>ASP.NET MVC</a:t>
            </a:r>
            <a:r>
              <a:rPr lang="en-US" sz="2999" dirty="0"/>
              <a:t> (.NET Framework)</a:t>
            </a:r>
            <a:endParaRPr lang="bg-BG" sz="2999" dirty="0"/>
          </a:p>
          <a:p>
            <a:pPr>
              <a:spcAft>
                <a:spcPts val="300"/>
              </a:spcAft>
            </a:pPr>
            <a:r>
              <a:rPr lang="en-US" sz="2999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50" y="1311628"/>
            <a:ext cx="7199072" cy="21173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983AFF-A58A-41E5-BBDD-8B8A93F81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66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2723E8D-0EEA-4463-9634-B1FC5BCDA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952" y="1235414"/>
            <a:ext cx="11749696" cy="543394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6296" y="1523808"/>
            <a:ext cx="10954320" cy="4841259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32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Later met its application in the 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dirty="0">
                <a:solidFill>
                  <a:schemeClr val="bg2"/>
                </a:solidFill>
              </a:rPr>
              <a:t> –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3000" dirty="0">
                <a:solidFill>
                  <a:schemeClr val="bg2"/>
                </a:solidFill>
              </a:rPr>
              <a:t> –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 (UI)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3000" dirty="0">
                <a:solidFill>
                  <a:schemeClr val="bg2"/>
                </a:solidFill>
              </a:rPr>
              <a:t> –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8E529-7F48-46E7-958F-1823D9DB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14" y="1756544"/>
            <a:ext cx="3330297" cy="29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25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38B410-7E62-4BBC-872B-3F8BD9E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27855" y="2636607"/>
            <a:ext cx="2115848" cy="1041940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3" y="4198113"/>
            <a:ext cx="2115848" cy="919876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796765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1772083" cy="63143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4" y="1157576"/>
            <a:ext cx="1664543" cy="94146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29" y="4220672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43" y="504900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6" y="5650871"/>
            <a:ext cx="1614244" cy="773243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0F9306-2C29-4759-8D82-61F0F56E3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CF8FC5-29FD-4E2F-B385-98AFB5D6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4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F811B-DDB2-4D8B-97CF-6B866D61C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3E969C-8A6E-4D91-8B4C-556A6431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Model-View-Controller (MVC)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61E6A-AD76-47E4-886F-3E7CB06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89" y="2566347"/>
            <a:ext cx="6291139" cy="39710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CCCC41-1538-4DE9-B931-9DADB8F9E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6471858" cy="1197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pattern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1A191B7-FB05-4081-91C7-91D11D1622CD}"/>
              </a:ext>
            </a:extLst>
          </p:cNvPr>
          <p:cNvSpPr txBox="1">
            <a:spLocks/>
          </p:cNvSpPr>
          <p:nvPr/>
        </p:nvSpPr>
        <p:spPr>
          <a:xfrm>
            <a:off x="6950778" y="1196707"/>
            <a:ext cx="4949921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97" b="1" dirty="0"/>
              <a:t>Controller</a:t>
            </a:r>
          </a:p>
          <a:p>
            <a:pPr lvl="1"/>
            <a:r>
              <a:rPr lang="en-US" sz="3197" dirty="0"/>
              <a:t>Handles user actions</a:t>
            </a:r>
          </a:p>
          <a:p>
            <a:pPr lvl="1"/>
            <a:r>
              <a:rPr lang="en-US" sz="3197" dirty="0"/>
              <a:t>Updates the model</a:t>
            </a:r>
          </a:p>
          <a:p>
            <a:pPr lvl="1"/>
            <a:r>
              <a:rPr lang="en-US" sz="3197" dirty="0"/>
              <a:t>Renders the view (UI)</a:t>
            </a:r>
          </a:p>
          <a:p>
            <a:r>
              <a:rPr lang="en-US" sz="3397" b="1" dirty="0"/>
              <a:t>Model</a:t>
            </a:r>
          </a:p>
          <a:p>
            <a:pPr lvl="1"/>
            <a:r>
              <a:rPr lang="en-US" sz="3197" dirty="0"/>
              <a:t>Holds app data</a:t>
            </a:r>
          </a:p>
          <a:p>
            <a:r>
              <a:rPr lang="en-US" sz="3397" b="1" dirty="0"/>
              <a:t>View</a:t>
            </a:r>
          </a:p>
          <a:p>
            <a:pPr lvl="1"/>
            <a:r>
              <a:rPr lang="en-US" sz="3197" dirty="0"/>
              <a:t>Displays the UI, based on the model data</a:t>
            </a:r>
          </a:p>
        </p:txBody>
      </p:sp>
    </p:spTree>
    <p:extLst>
      <p:ext uri="{BB962C8B-B14F-4D97-AF65-F5344CB8AC3E}">
        <p14:creationId xmlns:p14="http://schemas.microsoft.com/office/powerpoint/2010/main" val="106124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P.NET MVC Architecture">
            <a:extLst>
              <a:ext uri="{FF2B5EF4-FFF2-40B4-BE49-F238E27FC236}">
                <a16:creationId xmlns:a16="http://schemas.microsoft.com/office/drawing/2014/main" id="{CB910EE5-8228-4D67-A50D-BB57DFAE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46" y="3789040"/>
            <a:ext cx="3402363" cy="28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65313"/>
            <a:ext cx="11524863" cy="524154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architectural 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 </a:t>
            </a:r>
            <a:r>
              <a:rPr lang="en-US" dirty="0"/>
              <a:t>(object-oriented programming language)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069F1A-7D06-41E6-A3D6-2BECC3FD9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8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27E6855-F7FE-4176-AB81-E32F291E7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89" y="1195388"/>
            <a:ext cx="10512424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Process user's 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produces a response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set of classes that handles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Communication from the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Overall application flow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Application-specific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95DFF-40F2-4A9D-9667-30BD1A41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" t="9165" r="19151" b="47298"/>
          <a:stretch/>
        </p:blipFill>
        <p:spPr>
          <a:xfrm>
            <a:off x="6496867" y="3292612"/>
            <a:ext cx="5466573" cy="13681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49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83804"/>
            <a:ext cx="6620954" cy="5241541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/>
              <a:t> represents:</a:t>
            </a:r>
          </a:p>
          <a:p>
            <a:pPr lvl="1"/>
            <a:r>
              <a:rPr lang="en-US" sz="3200" dirty="0"/>
              <a:t>Defines how the application’s user interface (</a:t>
            </a:r>
            <a:r>
              <a:rPr lang="en-US" sz="3200" b="1" dirty="0">
                <a:solidFill>
                  <a:schemeClr val="bg1"/>
                </a:solidFill>
              </a:rPr>
              <a:t>UI</a:t>
            </a:r>
            <a:r>
              <a:rPr lang="en-US" sz="3200" dirty="0"/>
              <a:t>) will be displayed</a:t>
            </a:r>
          </a:p>
          <a:p>
            <a:pPr lvl="1"/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(layouts) and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partial views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or controls)</a:t>
            </a:r>
          </a:p>
          <a:p>
            <a:pPr lvl="1"/>
            <a:r>
              <a:rPr lang="en-US" sz="3200" dirty="0"/>
              <a:t>In Web apps: template to dynamically generate HTML</a:t>
            </a:r>
          </a:p>
          <a:p>
            <a:endParaRPr lang="en-US" sz="31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A48BE1C-6676-43C0-8109-3981BD63B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 descr="What is the difference between Partial View and Layout? - Stack Overflow">
            <a:extLst>
              <a:ext uri="{FF2B5EF4-FFF2-40B4-BE49-F238E27FC236}">
                <a16:creationId xmlns:a16="http://schemas.microsoft.com/office/drawing/2014/main" id="{4CE45E7B-8808-4B9E-A63B-6812E21F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50" y="1556793"/>
            <a:ext cx="5246169" cy="4209731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32634"/>
            <a:ext cx="11798497" cy="54367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Model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/>
              <a:t> represents: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classes </a:t>
            </a:r>
            <a:r>
              <a:rPr lang="en-US" sz="3200" dirty="0"/>
              <a:t>that describes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we display in the UI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May contain </a:t>
            </a:r>
            <a:r>
              <a:rPr lang="en-US" sz="3200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Two types of models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View model / binding model</a:t>
            </a:r>
            <a:endParaRPr lang="en-US" sz="3200" dirty="0"/>
          </a:p>
          <a:p>
            <a:pPr lvl="2">
              <a:lnSpc>
                <a:spcPct val="90000"/>
              </a:lnSpc>
            </a:pPr>
            <a:r>
              <a:rPr lang="en-US" sz="3000" dirty="0"/>
              <a:t>Maps the UI of the Web page to C# class</a:t>
            </a:r>
          </a:p>
          <a:p>
            <a:pPr lvl="2">
              <a:lnSpc>
                <a:spcPct val="90000"/>
              </a:lnSpc>
            </a:pPr>
            <a:r>
              <a:rPr lang="en-US" sz="3000" dirty="0"/>
              <a:t>Part of the </a:t>
            </a:r>
            <a:r>
              <a:rPr lang="en-US" sz="3000" b="1" dirty="0">
                <a:solidFill>
                  <a:schemeClr val="bg1"/>
                </a:solidFill>
              </a:rPr>
              <a:t>MVC</a:t>
            </a:r>
            <a:r>
              <a:rPr lang="en-US" sz="3000" dirty="0"/>
              <a:t> architecture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Database model / domain model</a:t>
            </a:r>
            <a:endParaRPr lang="en-US" sz="3200" dirty="0"/>
          </a:p>
          <a:p>
            <a:pPr lvl="2">
              <a:lnSpc>
                <a:spcPct val="90000"/>
              </a:lnSpc>
            </a:pPr>
            <a:r>
              <a:rPr lang="en-US" sz="3000" dirty="0"/>
              <a:t>Maps database table to C# class (using ORM)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6127E5-2338-4BD9-91D4-192AEE8CF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6" name="Picture 2" descr="Can you explain the purpose of ViewModel in MVC?( ASP.NET MVC Interview  questions with answers) | C#, ASP.NET MVC Core, Azure, Angular, Business  Intelligence, SQL Server, Data Science - Python Interview Questions">
            <a:extLst>
              <a:ext uri="{FF2B5EF4-FFF2-40B4-BE49-F238E27FC236}">
                <a16:creationId xmlns:a16="http://schemas.microsoft.com/office/drawing/2014/main" id="{E784A6B8-51EC-42BA-A5C3-05CD88FB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6" y="2709557"/>
            <a:ext cx="3790233" cy="24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2089</Words>
  <Application>Microsoft Office PowerPoint</Application>
  <PresentationFormat>Widescreen</PresentationFormat>
  <Paragraphs>263</Paragraphs>
  <Slides>23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Introduction to MVC</vt:lpstr>
      <vt:lpstr>Table of Contents</vt:lpstr>
      <vt:lpstr>Have a Question?</vt:lpstr>
      <vt:lpstr>The MVC Pattern</vt:lpstr>
      <vt:lpstr>The Model-View-Controller (MVC) Pattern</vt:lpstr>
      <vt:lpstr>The MVC Pattern</vt:lpstr>
      <vt:lpstr>Controller</vt:lpstr>
      <vt:lpstr>View</vt:lpstr>
      <vt:lpstr>Model</vt:lpstr>
      <vt:lpstr>MVC Steps</vt:lpstr>
      <vt:lpstr>The MVC Pattern for Web</vt:lpstr>
      <vt:lpstr>MVC Workflow – Example</vt:lpstr>
      <vt:lpstr>MVC Structure – Example</vt:lpstr>
      <vt:lpstr>MVC – Example (1)</vt:lpstr>
      <vt:lpstr>MVC – Example (2)</vt:lpstr>
      <vt:lpstr>Web MVC Frameworks</vt:lpstr>
      <vt:lpstr>MVC Frameworks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21</cp:revision>
  <dcterms:created xsi:type="dcterms:W3CDTF">2018-05-23T13:08:44Z</dcterms:created>
  <dcterms:modified xsi:type="dcterms:W3CDTF">2022-02-03T11:16:18Z</dcterms:modified>
  <cp:category>computer programming;programming;software development;software engineering</cp:category>
</cp:coreProperties>
</file>